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/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A8A2A482-7E4A-4737-AD4E-F359BB4276B5}">
      <dgm:prSet phldrT="[Text]" custT="1"/>
      <dgm:spPr/>
      <dgm:t>
        <a:bodyPr anchor="ctr" anchorCtr="0"/>
        <a:lstStyle/>
        <a:p>
          <a:endParaRPr lang="en-US" sz="2400" dirty="0">
            <a:latin typeface="Arial Rounded MT Bold" panose="020F0704030504030204" pitchFamily="34" charset="0"/>
          </a:endParaRPr>
        </a:p>
      </dgm:t>
    </dgm:pt>
    <dgm:pt modelId="{5CE92475-EB53-42AD-8634-42E2DE788221}" type="parTrans" cxnId="{5D701E26-03E0-4A3D-B457-2B832E6AC449}">
      <dgm:prSet/>
      <dgm:spPr/>
      <dgm:t>
        <a:bodyPr/>
        <a:lstStyle/>
        <a:p>
          <a:endParaRPr lang="en-US"/>
        </a:p>
      </dgm:t>
    </dgm:pt>
    <dgm:pt modelId="{0B78DE7D-17EF-4215-89A5-36BFB8070CA2}" type="sibTrans" cxnId="{5D701E26-03E0-4A3D-B457-2B832E6AC449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January 23, 2020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 </a:t>
          </a:r>
          <a:r>
            <a:rPr lang="en-US" sz="2000" dirty="0" err="1">
              <a:latin typeface="Arial Rounded MT Bold" panose="020F0704030504030204" pitchFamily="34" charset="0"/>
            </a:rPr>
            <a:t>MarkeTrak</a:t>
          </a:r>
          <a:r>
            <a:rPr lang="en-US" sz="2000" dirty="0">
              <a:latin typeface="Arial Rounded MT Bold" panose="020F0704030504030204" pitchFamily="34" charset="0"/>
            </a:rPr>
            <a:t> </a:t>
          </a:r>
          <a:r>
            <a:rPr lang="en-US" sz="2000" dirty="0" err="1">
              <a:latin typeface="Arial Rounded MT Bold" panose="020F0704030504030204" pitchFamily="34" charset="0"/>
            </a:rPr>
            <a:t>SubType</a:t>
          </a:r>
          <a:r>
            <a:rPr lang="en-US" sz="2000" dirty="0">
              <a:latin typeface="Arial Rounded MT Bold" panose="020F0704030504030204" pitchFamily="34" charset="0"/>
            </a:rPr>
            <a:t> Analysis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ERCOT </a:t>
          </a:r>
          <a:r>
            <a:rPr lang="en-US" sz="2000" dirty="0" err="1">
              <a:latin typeface="Arial Rounded MT Bold" panose="020F0704030504030204" pitchFamily="34" charset="0"/>
            </a:rPr>
            <a:t>MetCenter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X="0" custLinFactY="78636" custLinFactNeighborX="-100000" custLinFactNeighborY="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LinFactY="2845" custLinFactNeighborY="100000">
        <dgm:presLayoutVars>
          <dgm:bulletEnabled val="1"/>
        </dgm:presLayoutVars>
      </dgm:prSet>
      <dgm:spPr/>
    </dgm:pt>
  </dgm:ptLst>
  <dgm:cxnLst>
    <dgm:cxn modelId="{B1C4211C-7C1D-4611-A846-48BDDE4DAE67}" type="presOf" srcId="{3AF68A33-4A6C-4B95-8E4E-B16500BAA85F}" destId="{5FD4668F-81DD-421E-9924-50274E363CDB}" srcOrd="0" destOrd="5" presId="urn:microsoft.com/office/officeart/2005/8/layout/list1"/>
    <dgm:cxn modelId="{1DE1A324-EA9C-43D2-9800-D1C195A9F31F}" srcId="{FA84BF92-43C6-4E94-A77F-6263E68B6783}" destId="{3AF68A33-4A6C-4B95-8E4E-B16500BAA85F}" srcOrd="5" destOrd="0" parTransId="{B6D8ABF4-538F-4534-88C5-20D2DB6FC89B}" sibTransId="{8B5AFAE6-897C-42B5-A6BF-9773A0BC89BD}"/>
    <dgm:cxn modelId="{5D701E26-03E0-4A3D-B457-2B832E6AC449}" srcId="{FA84BF92-43C6-4E94-A77F-6263E68B6783}" destId="{A8A2A482-7E4A-4737-AD4E-F359BB4276B5}" srcOrd="4" destOrd="0" parTransId="{5CE92475-EB53-42AD-8634-42E2DE788221}" sibTransId="{0B78DE7D-17EF-4215-89A5-36BFB8070CA2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2DBAB0DD-38AA-420D-A62E-04310311CD47}" type="presOf" srcId="{A8A2A482-7E4A-4737-AD4E-F359BB4276B5}" destId="{5FD4668F-81DD-421E-9924-50274E363CDB}" srcOrd="0" destOrd="4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A0C5B6C-66C7-4BBF-B207-99F1483B37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All SLAs were met</a:t>
          </a:r>
        </a:p>
      </dgm:t>
    </dgm:pt>
    <dgm:pt modelId="{D79DF17B-E2E8-464C-8ACF-943C12D529EF}" type="parTrans" cxnId="{35C2A187-EA5C-4A73-BEEA-5F5127165134}">
      <dgm:prSet/>
      <dgm:spPr/>
      <dgm:t>
        <a:bodyPr/>
        <a:lstStyle/>
        <a:p>
          <a:endParaRPr lang="en-US"/>
        </a:p>
      </dgm:t>
    </dgm:pt>
    <dgm:pt modelId="{003D5B81-F492-4C77-B203-ADD5BF652C33}" type="sibTrans" cxnId="{35C2A187-EA5C-4A73-BEEA-5F5127165134}">
      <dgm:prSet/>
      <dgm:spPr/>
      <dgm:t>
        <a:bodyPr/>
        <a:lstStyle/>
        <a:p>
          <a:endParaRPr lang="en-US"/>
        </a:p>
      </dgm:t>
    </dgm:pt>
    <dgm:pt modelId="{A27D1A57-B92A-4563-ADBE-419E205968F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Began the review of the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 Guide. </a:t>
          </a:r>
        </a:p>
      </dgm:t>
    </dgm:pt>
    <dgm:pt modelId="{767185E4-70EF-4EB5-8DDC-F120E166A606}" type="parTrans" cxnId="{5CA52F91-3173-4ECE-BBC6-5C2664C156D9}">
      <dgm:prSet/>
      <dgm:spPr/>
      <dgm:t>
        <a:bodyPr/>
        <a:lstStyle/>
        <a:p>
          <a:endParaRPr lang="en-US"/>
        </a:p>
      </dgm:t>
    </dgm:pt>
    <dgm:pt modelId="{91C6963A-F695-4D5D-B882-AB085A8C16D6}" type="sibTrans" cxnId="{5CA52F91-3173-4ECE-BBC6-5C2664C156D9}">
      <dgm:prSet/>
      <dgm:spPr/>
      <dgm:t>
        <a:bodyPr/>
        <a:lstStyle/>
        <a:p>
          <a:endParaRPr lang="en-US"/>
        </a:p>
      </dgm:t>
    </dgm:pt>
    <dgm:pt modelId="{8598B050-2479-494A-A144-62E1D6D84F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After discussion WG will take materials from RMTTF training modules and use them for User Guide</a:t>
          </a:r>
        </a:p>
      </dgm:t>
    </dgm:pt>
    <dgm:pt modelId="{ABAEA216-015E-4251-8B21-B7A7007785DD}" type="parTrans" cxnId="{A36189B3-304E-4A31-9CB0-F81A96DEF5AA}">
      <dgm:prSet/>
      <dgm:spPr/>
      <dgm:t>
        <a:bodyPr/>
        <a:lstStyle/>
        <a:p>
          <a:endParaRPr lang="en-US"/>
        </a:p>
      </dgm:t>
    </dgm:pt>
    <dgm:pt modelId="{07037503-F003-4852-B7D0-0E93492E32DF}" type="sibTrans" cxnId="{A36189B3-304E-4A31-9CB0-F81A96DEF5AA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Received all subtype data from ERCOT and began analysis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0" custLinFactY="51895" custLinFactNeighborX="-100000" custLinFactNeighborY="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-6475" custLinFactNeighborX="74" custLinFactNeighborY="-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5" presId="urn:microsoft.com/office/officeart/2005/8/layout/list1"/>
    <dgm:cxn modelId="{1DE1A324-EA9C-43D2-9800-D1C195A9F31F}" srcId="{FA84BF92-43C6-4E94-A77F-6263E68B6783}" destId="{3AF68A33-4A6C-4B95-8E4E-B16500BAA85F}" srcOrd="4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3C06236-1D7A-46B5-8526-C58B48AB6901}" srcId="{FA84BF92-43C6-4E94-A77F-6263E68B6783}" destId="{210FB4F8-2B3C-45D3-8763-FA6DBEA1FF57}" srcOrd="2" destOrd="0" parTransId="{2B76B50C-8C95-46BB-8F84-786053A229E7}" sibTransId="{EC2974A9-0AB7-4495-B89C-7876E389C49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483C678-D0B2-45FF-9C55-CEFAB7825BCC}" type="presOf" srcId="{DA0C5B6C-66C7-4BBF-B207-99F1483B37A3}" destId="{12E172B9-01B0-436D-9684-1CCC8FA3FE5C}" srcOrd="0" destOrd="1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5C2A187-EA5C-4A73-BEEA-5F5127165134}" srcId="{FA84BF92-43C6-4E94-A77F-6263E68B6783}" destId="{DA0C5B6C-66C7-4BBF-B207-99F1483B37A3}" srcOrd="1" destOrd="0" parTransId="{D79DF17B-E2E8-464C-8ACF-943C12D529EF}" sibTransId="{003D5B81-F492-4C77-B203-ADD5BF652C33}"/>
    <dgm:cxn modelId="{5CA52F91-3173-4ECE-BBC6-5C2664C156D9}" srcId="{FA84BF92-43C6-4E94-A77F-6263E68B6783}" destId="{A27D1A57-B92A-4563-ADBE-419E205968F3}" srcOrd="3" destOrd="0" parTransId="{767185E4-70EF-4EB5-8DDC-F120E166A606}" sibTransId="{91C6963A-F695-4D5D-B882-AB085A8C16D6}"/>
    <dgm:cxn modelId="{140028B0-B3CC-45CA-96FE-4FFFC59F4821}" type="presOf" srcId="{A27D1A57-B92A-4563-ADBE-419E205968F3}" destId="{12E172B9-01B0-436D-9684-1CCC8FA3FE5C}" srcOrd="0" destOrd="3" presId="urn:microsoft.com/office/officeart/2005/8/layout/list1"/>
    <dgm:cxn modelId="{A36189B3-304E-4A31-9CB0-F81A96DEF5AA}" srcId="{A27D1A57-B92A-4563-ADBE-419E205968F3}" destId="{8598B050-2479-494A-A144-62E1D6D84FA9}" srcOrd="0" destOrd="0" parTransId="{ABAEA216-015E-4251-8B21-B7A7007785DD}" sibTransId="{07037503-F003-4852-B7D0-0E93492E32DF}"/>
    <dgm:cxn modelId="{8CAE4BD4-8212-4188-AA45-20D58BC317C2}" type="presOf" srcId="{210FB4F8-2B3C-45D3-8763-FA6DBEA1FF57}" destId="{12E172B9-01B0-436D-9684-1CCC8FA3FE5C}" srcOrd="0" destOrd="2" presId="urn:microsoft.com/office/officeart/2005/8/layout/list1"/>
    <dgm:cxn modelId="{BA6BBEDC-9369-4315-8603-AD8BEEC1B968}" type="presOf" srcId="{8598B050-2479-494A-A144-62E1D6D84FA9}" destId="{12E172B9-01B0-436D-9684-1CCC8FA3FE5C}" srcOrd="0" destOrd="4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66132"/>
          <a:ext cx="11329646" cy="1891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34965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January 23, 2020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ERCOT </a:t>
          </a:r>
          <a:r>
            <a:rPr lang="en-US" sz="2000" kern="1200" dirty="0" err="1">
              <a:latin typeface="Arial Rounded MT Bold" panose="020F0704030504030204" pitchFamily="34" charset="0"/>
            </a:rPr>
            <a:t>MetCenter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 </a:t>
          </a:r>
          <a:r>
            <a:rPr lang="en-US" sz="2000" kern="1200" dirty="0" err="1">
              <a:latin typeface="Arial Rounded MT Bold" panose="020F0704030504030204" pitchFamily="34" charset="0"/>
            </a:rPr>
            <a:t>MarkeTrak</a:t>
          </a:r>
          <a:r>
            <a:rPr lang="en-US" sz="2000" kern="1200" dirty="0">
              <a:latin typeface="Arial Rounded MT Bold" panose="020F0704030504030204" pitchFamily="34" charset="0"/>
            </a:rPr>
            <a:t> </a:t>
          </a:r>
          <a:r>
            <a:rPr lang="en-US" sz="2000" kern="1200" dirty="0" err="1">
              <a:latin typeface="Arial Rounded MT Bold" panose="020F0704030504030204" pitchFamily="34" charset="0"/>
            </a:rPr>
            <a:t>SubType</a:t>
          </a:r>
          <a:r>
            <a:rPr lang="en-US" sz="2000" kern="1200" dirty="0">
              <a:latin typeface="Arial Rounded MT Bold" panose="020F0704030504030204" pitchFamily="34" charset="0"/>
            </a:rPr>
            <a:t> Analysis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566132"/>
        <a:ext cx="11329646" cy="1891842"/>
      </dsp:txXfrm>
    </dsp:sp>
    <dsp:sp modelId="{4AA5C7B7-5B64-4F71-AB37-E39564456FAC}">
      <dsp:nvSpPr>
        <dsp:cNvPr id="0" name=""/>
        <dsp:cNvSpPr/>
      </dsp:nvSpPr>
      <dsp:spPr>
        <a:xfrm>
          <a:off x="0" y="210924"/>
          <a:ext cx="10801436" cy="619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210924"/>
        <a:ext cx="10801436" cy="619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94714"/>
          <a:ext cx="11329647" cy="2230197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7462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All SLAs were met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Received all subtype data from ERCOT and began analysis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Began the review of the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MarkeTrak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User Guide.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After discussion WG will take materials from RMTTF training modules and use them for User Guide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94714"/>
        <a:ext cx="11329647" cy="2230197"/>
      </dsp:txXfrm>
    </dsp:sp>
    <dsp:sp modelId="{4FC84B32-D1CC-469D-BDF0-F53E02EEAA9C}">
      <dsp:nvSpPr>
        <dsp:cNvPr id="0" name=""/>
        <dsp:cNvSpPr/>
      </dsp:nvSpPr>
      <dsp:spPr>
        <a:xfrm>
          <a:off x="0" y="195347"/>
          <a:ext cx="10829645" cy="564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195347"/>
        <a:ext cx="10829645" cy="564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January 7,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373777"/>
              </p:ext>
            </p:extLst>
          </p:nvPr>
        </p:nvGraphicFramePr>
        <p:xfrm>
          <a:off x="478557" y="3682767"/>
          <a:ext cx="11329646" cy="245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897061"/>
              </p:ext>
            </p:extLst>
          </p:nvPr>
        </p:nvGraphicFramePr>
        <p:xfrm>
          <a:off x="478556" y="1020545"/>
          <a:ext cx="11329647" cy="273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1359</TotalTime>
  <Words>62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Rounded MT Bold</vt:lpstr>
      <vt:lpstr>Calibri</vt:lpstr>
      <vt:lpstr>Calibri Light</vt:lpstr>
      <vt:lpstr>Retrospect</vt:lpstr>
      <vt:lpstr>TDTMS Update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Kyle Patrick</cp:lastModifiedBy>
  <cp:revision>39</cp:revision>
  <dcterms:created xsi:type="dcterms:W3CDTF">2019-02-27T15:25:50Z</dcterms:created>
  <dcterms:modified xsi:type="dcterms:W3CDTF">2019-12-27T18:04:20Z</dcterms:modified>
</cp:coreProperties>
</file>