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338" r:id="rId6"/>
    <p:sldId id="355" r:id="rId7"/>
    <p:sldId id="375" r:id="rId8"/>
    <p:sldId id="394" r:id="rId9"/>
    <p:sldId id="395" r:id="rId10"/>
    <p:sldId id="391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593A528-4035-4DD7-A2AF-E3CE06A5894C}">
          <p14:sldIdLst>
            <p14:sldId id="338"/>
            <p14:sldId id="355"/>
            <p14:sldId id="375"/>
            <p14:sldId id="394"/>
            <p14:sldId id="395"/>
            <p14:sldId id="39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6897" autoAdjust="0"/>
  </p:normalViewPr>
  <p:slideViewPr>
    <p:cSldViewPr showGuides="1">
      <p:cViewPr varScale="1">
        <p:scale>
          <a:sx n="77" d="100"/>
          <a:sy n="77" d="100"/>
        </p:scale>
        <p:origin x="108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3" d="100"/>
          <a:sy n="83" d="100"/>
        </p:scale>
        <p:origin x="189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77789" y="6561136"/>
            <a:ext cx="666211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0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2209800"/>
            <a:ext cx="5486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Retail Projects Update</a:t>
            </a:r>
          </a:p>
          <a:p>
            <a:r>
              <a:rPr lang="en-US" sz="2400" b="1" dirty="0" smtClean="0"/>
              <a:t> </a:t>
            </a:r>
          </a:p>
          <a:p>
            <a:r>
              <a:rPr lang="en-US" sz="2400" b="1" i="1" dirty="0" smtClean="0">
                <a:solidFill>
                  <a:schemeClr val="accent1"/>
                </a:solidFill>
              </a:rPr>
              <a:t>Retail Market Subcommittee (RMS)</a:t>
            </a:r>
            <a:endParaRPr lang="en-US" dirty="0" smtClean="0"/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Jan 07,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7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7543800" cy="4087856"/>
          </a:xfrm>
        </p:spPr>
        <p:txBody>
          <a:bodyPr/>
          <a:lstStyle/>
          <a:p>
            <a:r>
              <a:rPr lang="en-US" sz="2000" dirty="0" smtClean="0"/>
              <a:t>ERCOT </a:t>
            </a:r>
            <a:r>
              <a:rPr lang="en-US" sz="2000" dirty="0"/>
              <a:t>Retail Portfolio Refresh</a:t>
            </a:r>
            <a:endParaRPr lang="en-US" sz="2000" dirty="0" smtClean="0"/>
          </a:p>
          <a:p>
            <a:pPr lvl="1"/>
            <a:r>
              <a:rPr lang="en-US" sz="1600" dirty="0" smtClean="0"/>
              <a:t>PR288-01 EDI Map and Translator Replacement</a:t>
            </a:r>
          </a:p>
          <a:p>
            <a:pPr lvl="1"/>
            <a:r>
              <a:rPr lang="en-US" sz="1600" dirty="0" smtClean="0"/>
              <a:t>PR288-02 NAESB Application Tech Refresh</a:t>
            </a:r>
          </a:p>
          <a:p>
            <a:pPr lvl="1"/>
            <a:r>
              <a:rPr lang="en-US" sz="1600" dirty="0" smtClean="0"/>
              <a:t>Anticipated 2020 Impacts to the Retail Market</a:t>
            </a:r>
          </a:p>
          <a:p>
            <a:r>
              <a:rPr lang="en-US" sz="2000" dirty="0" smtClean="0"/>
              <a:t>Questions/Discussion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9863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 smtClean="0"/>
              <a:t>PR288-01 EDI Translator Project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73743" y="838200"/>
            <a:ext cx="8305800" cy="1447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While this is an internal application, ERCOT will request some level of market participation</a:t>
            </a:r>
            <a:r>
              <a:rPr lang="en-US" sz="2000" dirty="0"/>
              <a:t> </a:t>
            </a:r>
            <a:r>
              <a:rPr lang="en-US" sz="2000" dirty="0" smtClean="0"/>
              <a:t>for testing transactions through RMTE. </a:t>
            </a:r>
            <a:r>
              <a:rPr lang="en-US" sz="2000" dirty="0"/>
              <a:t>Targeting </a:t>
            </a:r>
            <a:r>
              <a:rPr lang="en-US" sz="2000" dirty="0" smtClean="0"/>
              <a:t>late-Q3/early-Q4 </a:t>
            </a:r>
            <a:r>
              <a:rPr lang="en-US" sz="2000" dirty="0"/>
              <a:t>(tentatively) for release into RMTE</a:t>
            </a:r>
          </a:p>
          <a:p>
            <a:r>
              <a:rPr lang="en-US" sz="2000" dirty="0" smtClean="0"/>
              <a:t>Standing item at TXSET for feedback on the EDI project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7933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PR288-02 NAESB Application Tech Refresh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066800"/>
            <a:ext cx="8305800" cy="40878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Project initiated in June. </a:t>
            </a:r>
          </a:p>
          <a:p>
            <a:r>
              <a:rPr lang="en-US" sz="2000" dirty="0" smtClean="0"/>
              <a:t>Changes include NAESB application upgrade (for TLS1.2 support).</a:t>
            </a:r>
          </a:p>
          <a:p>
            <a:r>
              <a:rPr lang="en-US" sz="2000" dirty="0" smtClean="0"/>
              <a:t>We </a:t>
            </a:r>
            <a:r>
              <a:rPr lang="en-US" sz="2000" dirty="0"/>
              <a:t>anticipate TLS 1.2 will be required for NAESB B2B before end of next </a:t>
            </a:r>
            <a:r>
              <a:rPr lang="en-US" sz="2000" dirty="0" smtClean="0"/>
              <a:t>year. Similar changes have been made in other areas such as </a:t>
            </a:r>
            <a:r>
              <a:rPr lang="en-US" sz="2000" dirty="0" err="1" smtClean="0"/>
              <a:t>MarkeTrak</a:t>
            </a:r>
            <a:r>
              <a:rPr lang="en-US" sz="2000" dirty="0" smtClean="0"/>
              <a:t> and MIS APIs. </a:t>
            </a:r>
          </a:p>
          <a:p>
            <a:r>
              <a:rPr lang="en-US" sz="2000" dirty="0" smtClean="0"/>
              <a:t>We anticipate NAESB Market Testing in RMTE to coincide with EDI testing.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dirty="0" smtClean="0"/>
          </a:p>
          <a:p>
            <a:pPr lvl="1"/>
            <a:endParaRPr lang="en-US" sz="1200" dirty="0" smtClean="0"/>
          </a:p>
          <a:p>
            <a:pPr lvl="1"/>
            <a:endParaRPr lang="en-US" sz="1600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0943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2020 Impacts to the Retail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22344"/>
            <a:ext cx="8534400" cy="4392656"/>
          </a:xfrm>
        </p:spPr>
        <p:txBody>
          <a:bodyPr/>
          <a:lstStyle/>
          <a:p>
            <a:r>
              <a:rPr lang="en-US" sz="2400" dirty="0"/>
              <a:t>TX SET requested cancellation of </a:t>
            </a:r>
            <a:r>
              <a:rPr lang="en-US" sz="2400" dirty="0" smtClean="0"/>
              <a:t>2 Extracts generated from the system being replaced (867 RCSO, 997 Report)</a:t>
            </a:r>
          </a:p>
          <a:p>
            <a:r>
              <a:rPr lang="en-US" sz="2400" dirty="0" smtClean="0"/>
              <a:t>ERCOT estimates that a joint testing cycle in the Retail Market Test Environment (RMTE) for the EDI translator and NAESB can be achieved during Q3, 2020.</a:t>
            </a:r>
          </a:p>
          <a:p>
            <a:r>
              <a:rPr lang="en-US" sz="2400" dirty="0" smtClean="0"/>
              <a:t>Market </a:t>
            </a:r>
            <a:r>
              <a:rPr lang="en-US" sz="2400" dirty="0"/>
              <a:t>testing has been discussed with both TX SET and TDTMS.  Will involve each unique NAESB Trading Partner (distinct connection URL) and an exchange of at least 2 files chosen by size.</a:t>
            </a:r>
          </a:p>
          <a:p>
            <a:r>
              <a:rPr lang="en-US" sz="2400" dirty="0" smtClean="0"/>
              <a:t>ERCOT will return to RMS monthly with more information as it becomes available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6942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Questions/Discussion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52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db64cb27-6b28-4b9c-8349-fb9d75ca0197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194FA55AD69F43A15E5B254CCD8091" ma:contentTypeVersion="0" ma:contentTypeDescription="Create a new document." ma:contentTypeScope="" ma:versionID="95315520010c2ceaf02981cbd784da1e">
  <xsd:schema xmlns:xsd="http://www.w3.org/2001/XMLSchema" xmlns:xs="http://www.w3.org/2001/XMLSchema" xmlns:p="http://schemas.microsoft.com/office/2006/metadata/properties" xmlns:ns2="db64cb27-6b28-4b9c-8349-fb9d75ca0197" targetNamespace="http://schemas.microsoft.com/office/2006/metadata/properties" ma:root="true" ma:fieldsID="b2f8406de87a5eaf44622ee0612966ff" ns2:_="">
    <xsd:import namespace="db64cb27-6b28-4b9c-8349-fb9d75ca0197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64cb27-6b28-4b9c-8349-fb9d75ca0197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format="Dropdown" ma:internalName="Information_x0020_Classification" ma:readOnly="false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db64cb27-6b28-4b9c-8349-fb9d75ca019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4F0A331-CD43-4383-AA1D-4BF71E1A8B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64cb27-6b28-4b9c-8349-fb9d75ca01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42366</TotalTime>
  <Words>216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PowerPoint Presentation</vt:lpstr>
      <vt:lpstr>Agenda</vt:lpstr>
      <vt:lpstr>PR288-01 EDI Translator Project</vt:lpstr>
      <vt:lpstr>PR288-02 NAESB Application Tech Refresh</vt:lpstr>
      <vt:lpstr>2020 Impacts to the Retail Market</vt:lpstr>
      <vt:lpstr>Questions/Discussion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Jandhyala, Saritha</cp:lastModifiedBy>
  <cp:revision>555</cp:revision>
  <cp:lastPrinted>2019-11-04T17:12:57Z</cp:lastPrinted>
  <dcterms:created xsi:type="dcterms:W3CDTF">2016-01-21T15:20:31Z</dcterms:created>
  <dcterms:modified xsi:type="dcterms:W3CDTF">2020-01-07T01:38:14Z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0x01010044194FA55AD69F43A15E5B254CCD8091</vt:lpwstr>
  </property>
</Properties>
</file>