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24"/>
  </p:notesMasterIdLst>
  <p:handoutMasterIdLst>
    <p:handoutMasterId r:id="rId25"/>
  </p:handoutMasterIdLst>
  <p:sldIdLst>
    <p:sldId id="260" r:id="rId6"/>
    <p:sldId id="284" r:id="rId7"/>
    <p:sldId id="261" r:id="rId8"/>
    <p:sldId id="299" r:id="rId9"/>
    <p:sldId id="294" r:id="rId10"/>
    <p:sldId id="295" r:id="rId11"/>
    <p:sldId id="296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7" r:id="rId21"/>
    <p:sldId id="298" r:id="rId22"/>
    <p:sldId id="262" r:id="rId23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  <p14:sldId id="299"/>
          </p14:sldIdLst>
        </p14:section>
        <p14:section name="FMEs &amp; IMFR" id="{7B07A7F3-E643-48FA-B8F7-0A8F95EAB17B}">
          <p14:sldIdLst>
            <p14:sldId id="294"/>
            <p14:sldId id="295"/>
            <p14:sldId id="296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</p14:sldIdLst>
        </p14:section>
        <p14:section name="Questions" id="{96F416E3-8143-44F1-BC34-31FDEEEDC0B2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87462" autoAdjust="0"/>
  </p:normalViewPr>
  <p:slideViewPr>
    <p:cSldViewPr snapToGrid="0" snapToObjects="1">
      <p:cViewPr varScale="1">
        <p:scale>
          <a:sx n="97" d="100"/>
          <a:sy n="97" d="100"/>
        </p:scale>
        <p:origin x="270" y="102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528" y="7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 generation in that year. In 2019 it was on November 26 3:52 am, 57.87%. 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64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01/09/2020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i="1" dirty="0"/>
                <a:t>Chair: Chad Mulholland, NRG</a:t>
              </a:r>
              <a:endParaRPr lang="en-US" sz="2000" dirty="0"/>
            </a:p>
            <a:p>
              <a:r>
                <a:rPr lang="en-US" sz="2000" i="1" dirty="0"/>
                <a:t>Vice Chair: </a:t>
              </a:r>
              <a:r>
                <a:rPr lang="en-US" sz="2000" dirty="0"/>
                <a:t>Jimmy Jackson, CPS</a:t>
              </a:r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January 9</a:t>
              </a:r>
              <a:r>
                <a:rPr lang="en-US" baseline="30000" dirty="0"/>
                <a:t>th</a:t>
              </a:r>
              <a:r>
                <a:rPr lang="en-US" dirty="0"/>
                <a:t>, 2020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RMS1 Performance of ERCOT Frequency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829" y="828675"/>
            <a:ext cx="7054768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Analysis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986" y="828675"/>
            <a:ext cx="7034453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4962" y="828675"/>
            <a:ext cx="7058502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986" y="828675"/>
            <a:ext cx="7034453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Wind Generation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848" y="828675"/>
            <a:ext cx="7042729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Wind Generation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986" y="828675"/>
            <a:ext cx="7034453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Solar Generation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986" y="828675"/>
            <a:ext cx="7034453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Solar Generation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848" y="828675"/>
            <a:ext cx="7042729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/>
            <a:r>
              <a:rPr lang="en-US" sz="2000" dirty="0"/>
              <a:t>Meeting Minutes</a:t>
            </a:r>
          </a:p>
          <a:p>
            <a:pPr lvl="1"/>
            <a:r>
              <a:rPr lang="en-US" sz="2000" dirty="0"/>
              <a:t>BAL-001-TRE-1 FMEs &amp; IMFR</a:t>
            </a:r>
          </a:p>
          <a:p>
            <a:pPr lvl="2"/>
            <a:r>
              <a:rPr lang="en-US" sz="1600" dirty="0"/>
              <a:t>1 FMEs in the month of November</a:t>
            </a:r>
          </a:p>
          <a:p>
            <a:pPr lvl="1"/>
            <a:r>
              <a:rPr lang="en-US" sz="2000" dirty="0"/>
              <a:t>Frequency Control Report</a:t>
            </a:r>
          </a:p>
          <a:p>
            <a:pPr lvl="2"/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r>
              <a:rPr lang="en-US" sz="2400" b="1" kern="0" dirty="0"/>
              <a:t>PDCWG Meeting 12/11/19</a:t>
            </a:r>
            <a:endParaRPr lang="en-US" sz="1800" kern="0" dirty="0"/>
          </a:p>
          <a:p>
            <a:pPr lvl="1"/>
            <a:r>
              <a:rPr lang="en-US" sz="1800" kern="0" dirty="0"/>
              <a:t>Southern Cross DC Tie – Directive 3, DC Tie Ramping Limits </a:t>
            </a:r>
          </a:p>
          <a:p>
            <a:pPr lvl="2"/>
            <a:r>
              <a:rPr lang="en-US" sz="1400" kern="0" dirty="0"/>
              <a:t>Conceptual summary: If Real-Time conditions show insufficient ramp capability, taking into account the full ramping capability of all available Resources and preserving sufficient PRC to avoid EEA, ERCOT may request one or more e-Tags be modified</a:t>
            </a:r>
          </a:p>
          <a:p>
            <a:pPr lvl="2"/>
            <a:r>
              <a:rPr lang="en-US" sz="1400" kern="0" dirty="0"/>
              <a:t>PDCWG to review ERCOT white paper with Protocol language proposal in January 2020</a:t>
            </a:r>
          </a:p>
          <a:p>
            <a:pPr lvl="1"/>
            <a:r>
              <a:rPr lang="en-US" sz="1800" kern="0" dirty="0"/>
              <a:t>ERCOT Interconnection Inertia Analysis</a:t>
            </a:r>
          </a:p>
          <a:p>
            <a:pPr lvl="2"/>
            <a:r>
              <a:rPr lang="en-US" sz="1400" kern="0" dirty="0"/>
              <a:t>Interconnection Inertia trends are best described as “roughly consistent and flat” from 2013 through the end of 2019 (graph on next slide)</a:t>
            </a:r>
          </a:p>
          <a:p>
            <a:pPr lvl="1"/>
            <a:r>
              <a:rPr lang="en-US" sz="1800" kern="0" dirty="0"/>
              <a:t>PDCWG 2020 Leadership Nominations</a:t>
            </a:r>
          </a:p>
          <a:p>
            <a:pPr lvl="2"/>
            <a:r>
              <a:rPr lang="en-US" sz="1400" kern="0" dirty="0"/>
              <a:t>2019 Leaders Re-nominated: Chair – Chad Mulholland, NRG; Vice Chair – Jimmy Jackson, CPS</a:t>
            </a:r>
          </a:p>
          <a:p>
            <a:pPr lvl="1"/>
            <a:r>
              <a:rPr lang="en-US" sz="1800" kern="0" dirty="0"/>
              <a:t>Regulation &amp; Frequency Control Reports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" t="2991" r="8312"/>
          <a:stretch/>
        </p:blipFill>
        <p:spPr>
          <a:xfrm>
            <a:off x="1732156" y="785446"/>
            <a:ext cx="6772985" cy="42093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Inertia 2013-2019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732740" y="4526801"/>
          <a:ext cx="7772400" cy="1809818"/>
        </p:xfrm>
        <a:graphic>
          <a:graphicData uri="http://schemas.openxmlformats.org/drawingml/2006/table">
            <a:tbl>
              <a:tblPr firstRow="1" firstCol="1" bandRow="1"/>
              <a:tblGrid>
                <a:gridCol w="1534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4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2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34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58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47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34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34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395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 and Time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3/10/13</a:t>
                      </a:r>
                      <a:b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3/30/14</a:t>
                      </a:r>
                      <a:br>
                        <a:rPr lang="en-US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3:00 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11/25/15 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4/10/16 2:00 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10/27/17 4:00 AM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11/03/18 3:30 AM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2019(Jan-Dec)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3/27/2019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4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 synch. Inertia (GW*s)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1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load at minimum synch. Inertia (MW)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24,726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24,540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27,190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27,831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28,425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28,397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29,883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7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Non-synch. Gen. in % of System Load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1200" b="1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1100" b="1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54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53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7008438" y="5210864"/>
            <a:ext cx="387705" cy="27797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13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There was 1 FME in November</a:t>
            </a:r>
          </a:p>
          <a:p>
            <a:pPr lvl="1"/>
            <a:r>
              <a:rPr lang="en-US" sz="2200" dirty="0"/>
              <a:t>11/18/2019 16:20:36</a:t>
            </a:r>
          </a:p>
          <a:p>
            <a:pPr lvl="2"/>
            <a:r>
              <a:rPr lang="en-US" sz="1900" dirty="0"/>
              <a:t>Loss of 466 MW</a:t>
            </a:r>
          </a:p>
          <a:p>
            <a:pPr lvl="2"/>
            <a:r>
              <a:rPr lang="en-US" sz="1900" dirty="0"/>
              <a:t>Interconnection Frequency Response: 728.5 MW/0.1 Hz</a:t>
            </a:r>
          </a:p>
          <a:p>
            <a:pPr lvl="2"/>
            <a:r>
              <a:rPr lang="en-US" sz="1900" dirty="0"/>
              <a:t>8 of 36 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8 of 36 Evaluated Generation Resources had less than 75% of their expected Sustained Primary Frequency Response.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</a:t>
            </a:r>
          </a:p>
        </p:txBody>
      </p:sp>
    </p:spTree>
    <p:extLst>
      <p:ext uri="{BB962C8B-B14F-4D97-AF65-F5344CB8AC3E}">
        <p14:creationId xmlns:p14="http://schemas.microsoft.com/office/powerpoint/2010/main" val="1366834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64" y="791574"/>
            <a:ext cx="8376409" cy="512064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35430" y="3360673"/>
            <a:ext cx="2124799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IMFR Performance currently 944.69 MW/0.1Hz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935" y="5936348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381 MW/0.1 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November 2019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517" y="820699"/>
            <a:ext cx="7392894" cy="52674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CPS1 Performance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132" y="739698"/>
            <a:ext cx="372497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c34af464-7aa1-4edd-9be4-83dffc1cb92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11134</TotalTime>
  <Words>501</Words>
  <Application>Microsoft Office PowerPoint</Application>
  <PresentationFormat>On-screen Show (4:3)</PresentationFormat>
  <Paragraphs>94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</vt:lpstr>
      <vt:lpstr>Times New Roman</vt:lpstr>
      <vt:lpstr>Office Theme</vt:lpstr>
      <vt:lpstr>Custom Design</vt:lpstr>
      <vt:lpstr>PowerPoint Presentation</vt:lpstr>
      <vt:lpstr>Report Overview &amp; Notes</vt:lpstr>
      <vt:lpstr>Meeting Minutes</vt:lpstr>
      <vt:lpstr>ERCOT Inertia 2013-2019</vt:lpstr>
      <vt:lpstr>Frequency Measurable Events Performance</vt:lpstr>
      <vt:lpstr>Frequency Measurable Events</vt:lpstr>
      <vt:lpstr>Interconnection Minimum Frequency Response (IMFR) Performance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Mulholland, Chad</cp:lastModifiedBy>
  <cp:revision>578</cp:revision>
  <cp:lastPrinted>2020-01-06T20:19:38Z</cp:lastPrinted>
  <dcterms:created xsi:type="dcterms:W3CDTF">2010-04-12T23:12:02Z</dcterms:created>
  <dcterms:modified xsi:type="dcterms:W3CDTF">2020-01-06T21:23:44Z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