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sldIdLst>
    <p:sldId id="570" r:id="rId3"/>
    <p:sldId id="569" r:id="rId4"/>
    <p:sldId id="571" r:id="rId5"/>
    <p:sldId id="573" r:id="rId6"/>
    <p:sldId id="5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1" autoAdjust="0"/>
    <p:restoredTop sz="93933" autoAdjust="0"/>
  </p:normalViewPr>
  <p:slideViewPr>
    <p:cSldViewPr snapToGrid="0">
      <p:cViewPr varScale="1">
        <p:scale>
          <a:sx n="63" d="100"/>
          <a:sy n="63" d="100"/>
        </p:scale>
        <p:origin x="60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9402-AAD0-4445-910F-FE3476FEC4C7}" type="datetimeFigureOut">
              <a:rPr lang="en-US" smtClean="0"/>
              <a:t>1/4/2020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88ECD-E864-4CF7-A9F1-15832B74A8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1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29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88ECD-E864-4CF7-A9F1-15832B74A8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95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88ECD-E864-4CF7-A9F1-15832B74A87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2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331-D9DD-473C-8211-324F5F296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8C269-B559-41F5-A5B8-5AF8FC452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BDF5-1DAB-4769-962E-F519EF46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3CDC5-E79A-4340-8D30-7F7DDA33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3725-60DE-40D4-9D00-829CE72F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DF8C-CD73-4B28-A922-1544567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34A65-A1D5-40E4-9234-2B77D24D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65957-6C22-44D1-BE58-062BD354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21EF-9697-41B1-B566-4645871A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2268-19E3-4D57-89E0-20C537A5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2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05825-9F22-4BA0-9DB9-FFA14A764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D29B9-59E6-4A45-8717-4FB93DC40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6CFF-FEF2-437B-A0B3-48B24D6F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8595D-319B-40C7-BB5B-3284B3C9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3F9C8-DA00-42D3-A840-9F500B6B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75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8" y="2120050"/>
            <a:ext cx="755904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337055" y="2096541"/>
            <a:ext cx="7315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1439654"/>
            <a:ext cx="2000499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8878932" y="6411228"/>
            <a:ext cx="262603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3932911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331-D9DD-473C-8211-324F5F296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8C269-B559-41F5-A5B8-5AF8FC452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BDF5-1DAB-4769-962E-F519EF46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3CDC5-E79A-4340-8D30-7F7DDA33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3725-60DE-40D4-9D00-829CE72F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7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86835-E14E-48E0-843B-AC881EDA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4190-9AB5-471F-9A4A-A6F87E82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27B9-2B07-4AF3-8E84-59DF69C9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88B4D-DAA3-4F99-8EA6-A9919C2F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CB12D-0AE2-4A1D-B4DE-ACFA9E07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977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C71-2624-40B2-A86A-BEA687C8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B3CAD-8326-445B-9F0B-8162F3970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10FC-AD5D-4201-88E8-DA1E8C13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28BC-19D7-4B12-9E0D-F2CED3E3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5A94C-50B0-4E43-8F5D-F20E4B81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326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E7537-3D75-412E-B8EF-43EC0029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7D163-7866-41EE-A22A-8587C98D4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2D18-D9B8-4597-9962-44853DEA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28938-A96A-44F0-AF50-3B5CD1A7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9F646-84B0-47AB-BC4E-0AD761B5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481D-D422-4C12-ADF2-08F725B9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22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57BD-EE24-4917-9DD7-D047AE72F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A8E3-64E1-4863-A734-487652FF0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9B4D-73B3-4ED5-87CE-27222A824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8DB50B-5755-429B-8D6A-2155A72F6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C01ED4-92E6-4808-98FC-D36479C89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924B56-8A97-4199-A2D5-F43ECC5B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AD4AC-23F9-483B-97B3-F5EDF6C1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4C75C6-8A94-403E-9EA4-DC35D85B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30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C9134-924F-4A94-BCA4-D1ED590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5CD35-0E9A-468A-8D3C-B6B7930D6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7820-16B8-486F-9DB3-9AA6BD4C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5CCB0-5B06-48F0-9CCA-BCDC8689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688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1DD08-CC9C-4F8F-A942-08E8E4CB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B200C-406A-4893-AE10-CBE5C2C2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0BEA1-7EFC-4D1E-BD72-837A6DBB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4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86835-E14E-48E0-843B-AC881EDA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4190-9AB5-471F-9A4A-A6F87E82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27B9-2B07-4AF3-8E84-59DF69C9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88B4D-DAA3-4F99-8EA6-A9919C2F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CB12D-0AE2-4A1D-B4DE-ACFA9E07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75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297D-000A-4EEE-8A6E-6F192029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2B2D-E5FC-4EEF-8477-A2076C20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6D20-6318-419D-8BED-73380997D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A143F-CE1B-43D2-AF17-B9069370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E2144-A8AA-4DBB-A500-32C7D353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618C3-6E27-451B-B1B3-F4C3F902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762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D8C2C-6378-4A1E-B481-844A3E26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1EA67-6BEC-4DFC-BE70-4CC490FAF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2D810-0976-4999-B317-8E64F205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F0F8-02BE-4478-932D-2148781F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D0511-0616-4A77-93CB-28A077C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3785F-6B38-49A6-91E1-BFA45BD9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40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DF8C-CD73-4B28-A922-1544567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34A65-A1D5-40E4-9234-2B77D24D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65957-6C22-44D1-BE58-062BD354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21EF-9697-41B1-B566-4645871A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2268-19E3-4D57-89E0-20C537A5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1796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05825-9F22-4BA0-9DB9-FFA14A764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D29B9-59E6-4A45-8717-4FB93DC40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6CFF-FEF2-437B-A0B3-48B24D6F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8595D-319B-40C7-BB5B-3284B3C9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3F9C8-DA00-42D3-A840-9F500B6B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60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8" y="2120050"/>
            <a:ext cx="755904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337055" y="2096541"/>
            <a:ext cx="7315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1439654"/>
            <a:ext cx="2000499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8878932" y="6411228"/>
            <a:ext cx="262603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27277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C71-2624-40B2-A86A-BEA687C8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B3CAD-8326-445B-9F0B-8162F3970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10FC-AD5D-4201-88E8-DA1E8C13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28BC-19D7-4B12-9E0D-F2CED3E3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5A94C-50B0-4E43-8F5D-F20E4B81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E7537-3D75-412E-B8EF-43EC0029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7D163-7866-41EE-A22A-8587C98D4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2D18-D9B8-4597-9962-44853DEA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28938-A96A-44F0-AF50-3B5CD1A7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9F646-84B0-47AB-BC4E-0AD761B5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481D-D422-4C12-ADF2-08F725B9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7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57BD-EE24-4917-9DD7-D047AE72F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A8E3-64E1-4863-A734-487652FF0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9B4D-73B3-4ED5-87CE-27222A824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8DB50B-5755-429B-8D6A-2155A72F6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C01ED4-92E6-4808-98FC-D36479C89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924B56-8A97-4199-A2D5-F43ECC5B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AD4AC-23F9-483B-97B3-F5EDF6C1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4C75C6-8A94-403E-9EA4-DC35D85B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6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C9134-924F-4A94-BCA4-D1ED590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5CD35-0E9A-468A-8D3C-B6B7930D6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7820-16B8-486F-9DB3-9AA6BD4C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5CCB0-5B06-48F0-9CCA-BCDC8689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7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1DD08-CC9C-4F8F-A942-08E8E4CB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B200C-406A-4893-AE10-CBE5C2C2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0BEA1-7EFC-4D1E-BD72-837A6DBB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8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297D-000A-4EEE-8A6E-6F192029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2B2D-E5FC-4EEF-8477-A2076C20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6D20-6318-419D-8BED-73380997D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A143F-CE1B-43D2-AF17-B9069370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E2144-A8AA-4DBB-A500-32C7D353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618C3-6E27-451B-B1B3-F4C3F902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3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D8C2C-6378-4A1E-B481-844A3E26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1EA67-6BEC-4DFC-BE70-4CC490FAF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2D810-0976-4999-B317-8E64F205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F0F8-02BE-4478-932D-2148781F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D0511-0616-4A77-93CB-28A077C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3785F-6B38-49A6-91E1-BFA45BD9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9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EDE49-B307-430F-8F7F-44143812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C0AB6-3521-4281-9EBF-B19CD13E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21AF-2BE0-445C-B222-D82F3200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6D-A0E8-4987-8DA0-570E14C2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94BDE-274E-4172-BCA8-DC8CA5197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7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EDE49-B307-430F-8F7F-44143812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C0AB6-3521-4281-9EBF-B19CD13E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21AF-2BE0-445C-B222-D82F3200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6D-A0E8-4987-8DA0-570E14C2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94BDE-274E-4172-BCA8-DC8CA5197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9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mjgwrites.wordpress.com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7" y="2294218"/>
            <a:ext cx="9635164" cy="199707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CNP’s CIS Conversion Project</a:t>
            </a:r>
            <a:br>
              <a:rPr lang="en-US" b="1" dirty="0"/>
            </a:br>
            <a:r>
              <a:rPr lang="en-US" b="1" dirty="0"/>
              <a:t>Technical Go-Live &amp; </a:t>
            </a:r>
            <a:br>
              <a:rPr lang="en-US" b="1" dirty="0"/>
            </a:br>
            <a:r>
              <a:rPr lang="en-US" b="1" dirty="0"/>
              <a:t>Future Release Schedules  </a:t>
            </a:r>
            <a:endParaRPr lang="en-US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79601" y="3862754"/>
            <a:ext cx="8689975" cy="1997075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b="1" dirty="0"/>
              <a:t>CNP CIS Conversion Update to RMS</a:t>
            </a:r>
          </a:p>
          <a:p>
            <a:pPr marL="0" indent="0" algn="ctr">
              <a:buNone/>
            </a:pPr>
            <a:r>
              <a:rPr lang="en-US" b="1" dirty="0"/>
              <a:t>January 7, 2020</a:t>
            </a:r>
          </a:p>
          <a:p>
            <a:pPr marL="0" indent="0" algn="ctr">
              <a:buNone/>
            </a:pPr>
            <a:r>
              <a:rPr lang="en-US" b="1" dirty="0"/>
              <a:t>Kathy Scott </a:t>
            </a:r>
          </a:p>
        </p:txBody>
      </p:sp>
    </p:spTree>
    <p:extLst>
      <p:ext uri="{BB962C8B-B14F-4D97-AF65-F5344CB8AC3E}">
        <p14:creationId xmlns:p14="http://schemas.microsoft.com/office/powerpoint/2010/main" val="247998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E81C4-E655-4315-AE6F-47BEF8110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6694" y="5625086"/>
            <a:ext cx="420007" cy="273915"/>
          </a:xfrm>
        </p:spPr>
        <p:txBody>
          <a:bodyPr vert="horz" lIns="68598" tIns="34299" rIns="68598" bIns="34299" rtlCol="0" anchor="ctr">
            <a:normAutofit/>
          </a:bodyPr>
          <a:lstStyle/>
          <a:p>
            <a:pPr>
              <a:spcAft>
                <a:spcPts val="450"/>
              </a:spcAft>
            </a:pPr>
            <a:fld id="{3FAD191B-EC79-44DF-9A66-5B2CE6AC23F7}" type="slidenum">
              <a:rPr lang="en-US" sz="900">
                <a:solidFill>
                  <a:srgbClr val="898989"/>
                </a:solidFill>
              </a:rPr>
              <a:pPr>
                <a:spcAft>
                  <a:spcPts val="450"/>
                </a:spcAft>
              </a:pPr>
              <a:t>2</a:t>
            </a:fld>
            <a:endParaRPr lang="en-US" sz="900" dirty="0">
              <a:solidFill>
                <a:srgbClr val="898989"/>
              </a:solidFill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9E62496-BA10-4332-8FAF-024ED8E77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44831"/>
              </p:ext>
            </p:extLst>
          </p:nvPr>
        </p:nvGraphicFramePr>
        <p:xfrm>
          <a:off x="855133" y="567263"/>
          <a:ext cx="10693401" cy="5190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>
                  <a:extLst>
                    <a:ext uri="{9D8B030D-6E8A-4147-A177-3AD203B41FA5}">
                      <a16:colId xmlns:a16="http://schemas.microsoft.com/office/drawing/2014/main" val="1122508214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val="2229894802"/>
                    </a:ext>
                  </a:extLst>
                </a:gridCol>
                <a:gridCol w="4394201">
                  <a:extLst>
                    <a:ext uri="{9D8B030D-6E8A-4147-A177-3AD203B41FA5}">
                      <a16:colId xmlns:a16="http://schemas.microsoft.com/office/drawing/2014/main" val="3727982467"/>
                    </a:ext>
                  </a:extLst>
                </a:gridCol>
              </a:tblGrid>
              <a:tr h="1189464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2"/>
                          </a:solidFill>
                        </a:rPr>
                        <a:t>CIS Conversion Project </a:t>
                      </a:r>
                    </a:p>
                    <a:p>
                      <a:pPr algn="ctr"/>
                      <a:r>
                        <a:rPr lang="en-US" sz="3200" b="1" dirty="0">
                          <a:solidFill>
                            <a:schemeClr val="tx2"/>
                          </a:solidFill>
                        </a:rPr>
                        <a:t>2020 Release Schedules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231664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chemeClr val="tx2"/>
                          </a:solidFill>
                        </a:rPr>
                        <a:t>Release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Friday, January 10</a:t>
                      </a:r>
                      <a:r>
                        <a:rPr lang="en-US" sz="2400" b="1" i="1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th</a:t>
                      </a:r>
                      <a:r>
                        <a:rPr lang="en-US" sz="24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1" dirty="0">
                          <a:solidFill>
                            <a:schemeClr val="tx2"/>
                          </a:solidFill>
                          <a:latin typeface="+mn-lt"/>
                        </a:rPr>
                        <a:t>Monday, January 13</a:t>
                      </a:r>
                      <a:r>
                        <a:rPr lang="en-US" sz="2400" b="1" i="1" baseline="30000" dirty="0">
                          <a:solidFill>
                            <a:schemeClr val="tx2"/>
                          </a:solidFill>
                          <a:latin typeface="+mn-lt"/>
                        </a:rPr>
                        <a:t>th</a:t>
                      </a:r>
                      <a:r>
                        <a:rPr lang="en-US" sz="2400" b="1" i="1" dirty="0">
                          <a:solidFill>
                            <a:schemeClr val="tx2"/>
                          </a:solidFill>
                          <a:latin typeface="+mn-lt"/>
                        </a:rPr>
                        <a:t> </a:t>
                      </a:r>
                      <a:endParaRPr lang="en-US" sz="2400" b="1" i="1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7083408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chemeClr val="tx2"/>
                          </a:solidFill>
                        </a:rPr>
                        <a:t>Release 4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Friday, January 31</a:t>
                      </a:r>
                      <a:r>
                        <a:rPr lang="en-US" sz="2400" b="1" i="1" baseline="300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2400" b="1" i="1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i="1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Monday, February 3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</a:t>
                      </a:r>
                      <a:r>
                        <a:rPr lang="en-CA" sz="2400" b="1" i="1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endParaRPr lang="en-US" sz="2400" b="1" i="1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7557880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chemeClr val="tx2"/>
                          </a:solidFill>
                        </a:rPr>
                        <a:t>Release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4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Friday, February 21</a:t>
                      </a:r>
                      <a:r>
                        <a:rPr lang="en-CA" sz="2400" b="1" i="1" u="none" strike="noStrike" baseline="300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lang="en-CA" sz="24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24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February 24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612354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chemeClr val="tx2"/>
                          </a:solidFill>
                        </a:rPr>
                        <a:t>Release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Friday, March 6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March 9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247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90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AB38BC-7E6A-481E-8ACB-D36139400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293301"/>
            <a:ext cx="3451730" cy="2457604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Volumes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EB145-0687-412B-85D4-F2D2C76A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3892E2-3150-4654-B534-B4CD78C84D09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FE87A18-8D02-4307-81D2-167D3F49B7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4541715"/>
              </p:ext>
            </p:extLst>
          </p:nvPr>
        </p:nvGraphicFramePr>
        <p:xfrm>
          <a:off x="4853128" y="176530"/>
          <a:ext cx="7122972" cy="6367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324">
                  <a:extLst>
                    <a:ext uri="{9D8B030D-6E8A-4147-A177-3AD203B41FA5}">
                      <a16:colId xmlns:a16="http://schemas.microsoft.com/office/drawing/2014/main" val="483459760"/>
                    </a:ext>
                  </a:extLst>
                </a:gridCol>
                <a:gridCol w="2374324">
                  <a:extLst>
                    <a:ext uri="{9D8B030D-6E8A-4147-A177-3AD203B41FA5}">
                      <a16:colId xmlns:a16="http://schemas.microsoft.com/office/drawing/2014/main" val="3509607310"/>
                    </a:ext>
                  </a:extLst>
                </a:gridCol>
                <a:gridCol w="2374324">
                  <a:extLst>
                    <a:ext uri="{9D8B030D-6E8A-4147-A177-3AD203B41FA5}">
                      <a16:colId xmlns:a16="http://schemas.microsoft.com/office/drawing/2014/main" val="4041220897"/>
                    </a:ext>
                  </a:extLst>
                </a:gridCol>
              </a:tblGrid>
              <a:tr h="1401383">
                <a:tc>
                  <a:txBody>
                    <a:bodyPr/>
                    <a:lstStyle/>
                    <a:p>
                      <a:pPr algn="ctr"/>
                      <a:endParaRPr lang="en-US" sz="2400" i="1" dirty="0"/>
                    </a:p>
                    <a:p>
                      <a:pPr algn="ctr"/>
                      <a:r>
                        <a:rPr lang="en-US" sz="2400" i="1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i="1" dirty="0"/>
                    </a:p>
                    <a:p>
                      <a:pPr algn="ctr"/>
                      <a:r>
                        <a:rPr lang="en-US" sz="2400" i="1" dirty="0"/>
                        <a:t>Release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i="1" dirty="0"/>
                    </a:p>
                    <a:p>
                      <a:pPr algn="ctr"/>
                      <a:r>
                        <a:rPr lang="en-US" sz="2400" i="1" dirty="0"/>
                        <a:t>ESI ID </a:t>
                      </a:r>
                    </a:p>
                    <a:p>
                      <a:pPr algn="ctr"/>
                      <a:r>
                        <a:rPr lang="en-US" sz="2400" i="1" dirty="0"/>
                        <a:t>Volumes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739501"/>
                  </a:ext>
                </a:extLst>
              </a:tr>
              <a:tr h="1111715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latin typeface="+mn-lt"/>
                          <a:cs typeface="Times New Roman" panose="02020603050405020304" pitchFamily="18" charset="0"/>
                        </a:rPr>
                        <a:t>January 10,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latin typeface="+mn-lt"/>
                          <a:cs typeface="Times New Roman" panose="02020603050405020304" pitchFamily="18" charset="0"/>
                        </a:rPr>
                        <a:t>Release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latin typeface="+mn-lt"/>
                          <a:cs typeface="Times New Roman" panose="02020603050405020304" pitchFamily="18" charset="0"/>
                        </a:rPr>
                        <a:t>300,000 </a:t>
                      </a:r>
                    </a:p>
                    <a:p>
                      <a:pPr algn="ctr"/>
                      <a:r>
                        <a:rPr lang="en-US" sz="2000" b="1" i="1" dirty="0">
                          <a:latin typeface="+mn-lt"/>
                          <a:cs typeface="Times New Roman" panose="02020603050405020304" pitchFamily="18" charset="0"/>
                        </a:rPr>
                        <a:t>(approx.)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490787"/>
                  </a:ext>
                </a:extLst>
              </a:tr>
              <a:tr h="1111715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January 31,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700,000 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(approx.)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178313"/>
                  </a:ext>
                </a:extLst>
              </a:tr>
              <a:tr h="1111715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February 21,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1.6 Million* </a:t>
                      </a:r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(approx.)</a:t>
                      </a:r>
                    </a:p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94696"/>
                  </a:ext>
                </a:extLst>
              </a:tr>
              <a:tr h="1401383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6,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6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** </a:t>
                      </a:r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Final</a:t>
                      </a:r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**</a:t>
                      </a:r>
                    </a:p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50,000 to 150,000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**</a:t>
                      </a:r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All Remaining</a:t>
                      </a:r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9688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065D438-C3D2-4C06-B67B-E18AFF9CE72A}"/>
              </a:ext>
            </a:extLst>
          </p:cNvPr>
          <p:cNvSpPr txBox="1"/>
          <p:nvPr/>
        </p:nvSpPr>
        <p:spPr>
          <a:xfrm>
            <a:off x="1001713" y="1687990"/>
            <a:ext cx="324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bg1"/>
                </a:solidFill>
              </a:rPr>
              <a:t>CenterPoint Energy’s </a:t>
            </a:r>
          </a:p>
        </p:txBody>
      </p:sp>
    </p:spTree>
    <p:extLst>
      <p:ext uri="{BB962C8B-B14F-4D97-AF65-F5344CB8AC3E}">
        <p14:creationId xmlns:p14="http://schemas.microsoft.com/office/powerpoint/2010/main" val="1356568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AB38BC-7E6A-481E-8ACB-D36139400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293301"/>
            <a:ext cx="3451730" cy="2457604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Benefits</a:t>
            </a:r>
            <a:endParaRPr lang="en-US" sz="24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EB145-0687-412B-85D4-F2D2C76A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23892E2-3150-4654-B534-B4CD78C84D0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D3647-6400-4D98-9994-18A34A3D7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39" y="182476"/>
            <a:ext cx="6790373" cy="6577013"/>
          </a:xfrm>
        </p:spPr>
        <p:txBody>
          <a:bodyPr anchor="ctr">
            <a:normAutofit/>
          </a:bodyPr>
          <a:lstStyle/>
          <a:p>
            <a:r>
              <a:rPr lang="en-US" sz="2400" i="1" dirty="0"/>
              <a:t>Allows more time for system’s stabilization prior to next scheduled Release.  </a:t>
            </a:r>
          </a:p>
          <a:p>
            <a:endParaRPr lang="en-US" sz="2400" i="1" dirty="0"/>
          </a:p>
          <a:p>
            <a:r>
              <a:rPr lang="en-US" sz="2400" i="1" dirty="0"/>
              <a:t>Allows more time for exception identification and  resolution prior to the next scheduled Release.  </a:t>
            </a:r>
          </a:p>
          <a:p>
            <a:endParaRPr lang="en-US" sz="2400" i="1" dirty="0"/>
          </a:p>
          <a:p>
            <a:r>
              <a:rPr lang="en-US" sz="2400" i="1" dirty="0"/>
              <a:t>Maintains our original CIS Project Release schedule to be completed by early March 2020.  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65D438-C3D2-4C06-B67B-E18AFF9CE72A}"/>
              </a:ext>
            </a:extLst>
          </p:cNvPr>
          <p:cNvSpPr txBox="1"/>
          <p:nvPr/>
        </p:nvSpPr>
        <p:spPr>
          <a:xfrm>
            <a:off x="1001713" y="1687990"/>
            <a:ext cx="324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CenterPoint Energy’s </a:t>
            </a:r>
          </a:p>
        </p:txBody>
      </p:sp>
    </p:spTree>
    <p:extLst>
      <p:ext uri="{BB962C8B-B14F-4D97-AF65-F5344CB8AC3E}">
        <p14:creationId xmlns:p14="http://schemas.microsoft.com/office/powerpoint/2010/main" val="370863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86141A-DA9E-4CEE-A293-5EB6F0BD51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9910" b="1977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b="1" i="1" dirty="0">
                <a:solidFill>
                  <a:schemeClr val="tx1"/>
                </a:solidFill>
              </a:rPr>
              <a:t>Questions &amp; Answers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782910" y="5242675"/>
            <a:ext cx="4330262" cy="68328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r>
              <a:rPr lang="en-US" sz="1600" b="1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5161" y="2640943"/>
            <a:ext cx="365760" cy="36512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fld id="{D57F1E4F-1CFF-5643-939E-217C01CDF565}" type="slidenum">
              <a:rPr lang="en-US">
                <a:solidFill>
                  <a:schemeClr val="tx1"/>
                </a:solidFill>
                <a:latin typeface="Calibri" panose="020F0502020204030204"/>
              </a:rPr>
              <a:pPr algn="ctr">
                <a:lnSpc>
                  <a:spcPct val="90000"/>
                </a:lnSpc>
                <a:spcAft>
                  <a:spcPts val="600"/>
                </a:spcAft>
                <a:defRPr/>
              </a:pPr>
              <a:t>5</a:t>
            </a:fld>
            <a:endParaRPr lang="en-US" dirty="0">
              <a:solidFill>
                <a:schemeClr val="tx1"/>
              </a:solidFill>
              <a:latin typeface="Calibri" panose="020F0502020204030204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372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179</Words>
  <Application>Microsoft Office PowerPoint</Application>
  <PresentationFormat>Widescreen</PresentationFormat>
  <Paragraphs>78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1_Office Theme</vt:lpstr>
      <vt:lpstr>CNP’s CIS Conversion Project Technical Go-Live &amp;  Future Release Schedules  </vt:lpstr>
      <vt:lpstr>PowerPoint Presentation</vt:lpstr>
      <vt:lpstr>Volumes  Per  Release  </vt:lpstr>
      <vt:lpstr>Schedule  Change  Benefits</vt:lpstr>
      <vt:lpstr>Questions &amp; Answers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CNP’s CIS Conversion Project Planned Technical Go-Live &amp;  Release Schedules</dc:title>
  <dc:creator>Scott, Kathy D.</dc:creator>
  <cp:lastModifiedBy>Scott, Kathy D.</cp:lastModifiedBy>
  <cp:revision>90</cp:revision>
  <dcterms:created xsi:type="dcterms:W3CDTF">2019-09-06T02:34:01Z</dcterms:created>
  <dcterms:modified xsi:type="dcterms:W3CDTF">2020-01-04T06:12:38Z</dcterms:modified>
</cp:coreProperties>
</file>