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370" r:id="rId2"/>
    <p:sldId id="404" r:id="rId3"/>
    <p:sldId id="400" r:id="rId4"/>
    <p:sldId id="385" r:id="rId5"/>
    <p:sldId id="380" r:id="rId6"/>
    <p:sldId id="38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94171"/>
    <a:srgbClr val="40949A"/>
    <a:srgbClr val="DDDDDD"/>
    <a:srgbClr val="FF3300"/>
    <a:srgbClr val="FF9900"/>
    <a:srgbClr val="546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6" autoAdjust="0"/>
    <p:restoredTop sz="94660"/>
  </p:normalViewPr>
  <p:slideViewPr>
    <p:cSldViewPr>
      <p:cViewPr varScale="1">
        <p:scale>
          <a:sx n="95" d="100"/>
          <a:sy n="95" d="100"/>
        </p:scale>
        <p:origin x="1042" y="53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81400"/>
            <a:ext cx="6324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>
                <a:latin typeface="Calibri" panose="020F0502020204030204" pitchFamily="34" charset="0"/>
              </a:rPr>
              <a:t>Update to RMS</a:t>
            </a:r>
          </a:p>
          <a:p>
            <a:pPr marL="0" indent="0" algn="ctr">
              <a:buNone/>
            </a:pPr>
            <a:r>
              <a:rPr lang="en-US" sz="2800" dirty="0">
                <a:latin typeface="Calibri" panose="020F0502020204030204" pitchFamily="34" charset="0"/>
              </a:rPr>
              <a:t>Tuesday, </a:t>
            </a:r>
            <a:r>
              <a:rPr lang="en-US" sz="2800" dirty="0" smtClean="0">
                <a:latin typeface="Calibri" panose="020F0502020204030204" pitchFamily="34" charset="0"/>
              </a:rPr>
              <a:t>January 7, 2020</a:t>
            </a:r>
            <a:endParaRPr lang="en-US" sz="2800" b="0" dirty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543800" cy="1828800"/>
          </a:xfrm>
        </p:spPr>
        <p:txBody>
          <a:bodyPr/>
          <a:lstStyle/>
          <a:p>
            <a:pPr algn="ctr" eaLnBrk="1" hangingPunct="1"/>
            <a:r>
              <a:rPr lang="en-US" sz="4400" b="1" dirty="0">
                <a:latin typeface="Calibri" panose="020F0502020204030204" pitchFamily="34" charset="0"/>
              </a:rPr>
              <a:t>ERCOT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Retail Market Training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Task Force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0999" y="5410200"/>
            <a:ext cx="8305801" cy="476250"/>
          </a:xfrm>
        </p:spPr>
        <p:txBody>
          <a:bodyPr/>
          <a:lstStyle/>
          <a:p>
            <a:pPr>
              <a:defRPr/>
            </a:pP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Debbie McKeever, Oncor               Tomas Fernandez, NRG            Sheri Wiegand, TXU Energy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D108E0-F376-4CC9-A51F-AE578A0B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2020 Scheduled Instructor Led Retail Training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2712751-15F8-4AA5-999B-34629B35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249018-8AED-4130-A010-DBA9D9A187B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8458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RETAIL 101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Austin		 ERCOT Met	 January 14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Dallas		 Oncor		 April 2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Houston	 Centerpoint	 August 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3519607"/>
            <a:ext cx="8686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TX SET and MarkeTrak-IAG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Austin	      Hilton Garden Inn 	 March 4, 5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Dallas	      Oncor	 	        	 May 6, 7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Houston    Centerpoint	          September 23, 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sz="2200" b="1" dirty="0">
                <a:latin typeface="Arial Black" panose="020B0A04020102020204" pitchFamily="34" charset="0"/>
              </a:rPr>
              <a:t>MarkeTrak On-line Training Modules Available 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638800"/>
          </a:xfrm>
        </p:spPr>
        <p:txBody>
          <a:bodyPr/>
          <a:lstStyle/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Marketrak Overview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Switch Hold Removal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Cancel With/Without  Approvals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Inadvertent Gains/Losses &amp; Rescissions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Usage and Billing</a:t>
            </a:r>
            <a:endParaRPr lang="en-US" sz="2400" i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Other D2D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Bulk Insert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Calibri" panose="020F0502020204030204" pitchFamily="34" charset="0"/>
              </a:rPr>
              <a:t>MarkeTrak</a:t>
            </a:r>
            <a:r>
              <a:rPr lang="en-US" sz="2400" dirty="0">
                <a:latin typeface="Calibri" panose="020F0502020204030204" pitchFamily="34" charset="0"/>
              </a:rPr>
              <a:t> Admin Functionality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Data Extract Variances (DEV) LSE Subtypes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Emails and Notifications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Reporting – Background &amp; GUI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335223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Arial Black" panose="020B0A04020102020204" pitchFamily="34" charset="0"/>
              </a:rPr>
              <a:t>Retail Market Training - Registration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Calibri" panose="020F0502020204030204" pitchFamily="34" charset="0"/>
              </a:rPr>
              <a:t>How do I register for Training?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Go to the ERCOT Training Website at </a:t>
            </a:r>
            <a:r>
              <a:rPr lang="en-US" sz="2100" b="0" dirty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the course you are interested in attending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On the ‘Schedule/Registration’ tab, select the ‘enroll online’ link under ‘Registration’ to register for the course.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500" dirty="0">
                <a:latin typeface="Calibri" panose="020F0502020204030204" pitchFamily="34" charset="0"/>
              </a:rPr>
              <a:t>If you find the course is not listed under the Web-based training…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Go to ERCOT Training Website as shown above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the ‘ERCOT Learning Management System’ (LMS) link in the upper right hand corner under RELATED CONTENT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If necessary, set up a log 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Once in LMS, follow drop downs for ‘web-based training’ and ‘retail market’.  Available modules will appear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‘start course’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alibri" panose="020F0502020204030204" pitchFamily="34" charset="0"/>
              </a:rPr>
              <a:t>Note! Most modules are able to be completed in less than 30 minutes.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981200"/>
            <a:ext cx="6248400" cy="31242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 smtClean="0">
                <a:latin typeface="Calibri" panose="020F0502020204030204" pitchFamily="34" charset="0"/>
              </a:rPr>
              <a:t>January 9, </a:t>
            </a:r>
            <a:r>
              <a:rPr lang="en-US" sz="3600" b="1" dirty="0">
                <a:latin typeface="Calibri" panose="020F0502020204030204" pitchFamily="34" charset="0"/>
              </a:rPr>
              <a:t>2019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600" dirty="0">
                <a:latin typeface="Calibri" panose="020F0502020204030204" pitchFamily="34" charset="0"/>
              </a:rPr>
              <a:t>9:30 AM</a:t>
            </a:r>
          </a:p>
          <a:p>
            <a:pPr algn="ctr"/>
            <a:r>
              <a:rPr lang="en-US" sz="3600" dirty="0">
                <a:latin typeface="Calibri" panose="020F0502020204030204" pitchFamily="34" charset="0"/>
              </a:rPr>
              <a:t>ERCOT Met Center </a:t>
            </a:r>
            <a:br>
              <a:rPr lang="en-US" sz="3600" dirty="0">
                <a:latin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</a:rPr>
              <a:t>Room 102</a:t>
            </a:r>
          </a:p>
          <a:p>
            <a:pPr algn="ctr"/>
            <a:r>
              <a:rPr lang="en-US" sz="3600" dirty="0">
                <a:latin typeface="Calibri" panose="020F0502020204030204" pitchFamily="34" charset="0"/>
              </a:rPr>
              <a:t>Please join us! </a:t>
            </a:r>
          </a:p>
          <a:p>
            <a:pPr algn="ctr"/>
            <a:endParaRPr lang="en-US" sz="3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600" b="0" dirty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828800" y="685800"/>
            <a:ext cx="5486400" cy="914400"/>
          </a:xfrm>
        </p:spPr>
        <p:txBody>
          <a:bodyPr/>
          <a:lstStyle/>
          <a:p>
            <a:pPr algn="ctr" eaLnBrk="1" hangingPunct="1"/>
            <a:r>
              <a:rPr lang="en-US" sz="3600" b="1" dirty="0">
                <a:latin typeface="Calibri" panose="020F0502020204030204" pitchFamily="34" charset="0"/>
              </a:rPr>
              <a:t>Upcoming</a:t>
            </a:r>
            <a:br>
              <a:rPr lang="en-US" sz="3600" b="1" dirty="0">
                <a:latin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</a:rPr>
              <a:t> RMTTF Meeting</a:t>
            </a: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93579" y="2996625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</a:rPr>
              <a:t>Thank you!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248346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7711</TotalTime>
  <Words>280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Custom Design</vt:lpstr>
      <vt:lpstr>ERCOT  Retail Market Training  Task Force</vt:lpstr>
      <vt:lpstr>2020 Scheduled Instructor Led Retail Training </vt:lpstr>
      <vt:lpstr>MarkeTrak On-line Training Modules Available </vt:lpstr>
      <vt:lpstr>Retail Market Training - Registration</vt:lpstr>
      <vt:lpstr>Upcoming  RMTTF Meeting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Mckeever, Deborah</cp:lastModifiedBy>
  <cp:revision>418</cp:revision>
  <cp:lastPrinted>2016-02-12T19:29:41Z</cp:lastPrinted>
  <dcterms:created xsi:type="dcterms:W3CDTF">2005-04-21T14:28:35Z</dcterms:created>
  <dcterms:modified xsi:type="dcterms:W3CDTF">2020-01-03T22:49:51Z</dcterms:modified>
</cp:coreProperties>
</file>