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61" r:id="rId6"/>
  </p:sldMasterIdLst>
  <p:notesMasterIdLst>
    <p:notesMasterId r:id="rId43"/>
  </p:notesMasterIdLst>
  <p:handoutMasterIdLst>
    <p:handoutMasterId r:id="rId44"/>
  </p:handoutMasterIdLst>
  <p:sldIdLst>
    <p:sldId id="260" r:id="rId7"/>
    <p:sldId id="257" r:id="rId8"/>
    <p:sldId id="288" r:id="rId9"/>
    <p:sldId id="278" r:id="rId10"/>
    <p:sldId id="286" r:id="rId11"/>
    <p:sldId id="277" r:id="rId12"/>
    <p:sldId id="279" r:id="rId13"/>
    <p:sldId id="289" r:id="rId14"/>
    <p:sldId id="280" r:id="rId15"/>
    <p:sldId id="291" r:id="rId16"/>
    <p:sldId id="284" r:id="rId17"/>
    <p:sldId id="282" r:id="rId18"/>
    <p:sldId id="283" r:id="rId19"/>
    <p:sldId id="290" r:id="rId20"/>
    <p:sldId id="293" r:id="rId21"/>
    <p:sldId id="292" r:id="rId22"/>
    <p:sldId id="294" r:id="rId23"/>
    <p:sldId id="295" r:id="rId24"/>
    <p:sldId id="311" r:id="rId25"/>
    <p:sldId id="296" r:id="rId26"/>
    <p:sldId id="312" r:id="rId27"/>
    <p:sldId id="297" r:id="rId28"/>
    <p:sldId id="313" r:id="rId29"/>
    <p:sldId id="314" r:id="rId30"/>
    <p:sldId id="315" r:id="rId31"/>
    <p:sldId id="316" r:id="rId32"/>
    <p:sldId id="317" r:id="rId33"/>
    <p:sldId id="318" r:id="rId34"/>
    <p:sldId id="319" r:id="rId35"/>
    <p:sldId id="298" r:id="rId36"/>
    <p:sldId id="306" r:id="rId37"/>
    <p:sldId id="307" r:id="rId38"/>
    <p:sldId id="308" r:id="rId39"/>
    <p:sldId id="309" r:id="rId40"/>
    <p:sldId id="310" r:id="rId41"/>
    <p:sldId id="320" r:id="rId4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 La Garza, Mario" initials="DLGM" lastIdx="4" clrIdx="0">
    <p:extLst>
      <p:ext uri="{19B8F6BF-5375-455C-9EA6-DF929625EA0E}">
        <p15:presenceInfo xmlns:p15="http://schemas.microsoft.com/office/powerpoint/2012/main" userId="S-1-5-21-639947351-343809578-3807592339-466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1914" y="6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0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29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368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99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9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80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69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09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5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19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64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68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16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13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64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77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810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200">
                <a:solidFill>
                  <a:schemeClr val="tx2"/>
                </a:solidFill>
              </a:defRPr>
            </a:lvl3pPr>
            <a:lvl4pPr>
              <a:defRPr sz="21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26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990601"/>
            <a:ext cx="3886200" cy="4800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990601"/>
            <a:ext cx="3886200" cy="4800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828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5B6770"/>
                </a:solidFill>
              </a:rPr>
              <a:t>PUBLIC</a:t>
            </a:r>
            <a:endParaRPr lang="en-US" sz="1000" b="1" dirty="0">
              <a:solidFill>
                <a:srgbClr val="5B6770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79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rcot.com/gridinfo/transmission/opsys-change-schedule.html" TargetMode="Externa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rc.com/pa/Stand/Project200706_2SystemProtectionCoordinationDL/Project_2007_06_2_OPA_RTA_Evaluation_Final_Draft_2016_05_17_Clean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81400" y="1600200"/>
            <a:ext cx="54864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NPRR953 – Relay Loadability Rating Workshop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Joel Koepke</a:t>
            </a:r>
            <a:endParaRPr lang="en-US" dirty="0"/>
          </a:p>
          <a:p>
            <a:r>
              <a:rPr lang="en-US" dirty="0" smtClean="0"/>
              <a:t>Manager - Grid Coordination, Application and Development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1/6/2020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438" y="3048000"/>
            <a:ext cx="6759901" cy="15163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846" y="1150680"/>
            <a:ext cx="6759901" cy="1516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Real-Time Assessment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3815475" y="2209800"/>
            <a:ext cx="304800" cy="3048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4419600" y="2209800"/>
            <a:ext cx="304800" cy="304800"/>
          </a:xfrm>
          <a:prstGeom prst="mathMultiply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  <a:ln>
            <a:solidFill>
              <a:schemeClr val="accent6">
                <a:lumMod val="75000"/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24300" y="1779832"/>
            <a:ext cx="495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</a:t>
            </a:r>
            <a:endParaRPr lang="en-US" sz="4000" dirty="0">
              <a:solidFill>
                <a:srgbClr val="FF0000"/>
              </a:solidFill>
              <a:latin typeface="Wingdings" panose="05000000000000000000" pitchFamily="2" charset="2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3048000" y="4113809"/>
            <a:ext cx="304800" cy="304800"/>
          </a:xfrm>
          <a:prstGeom prst="mathMultiply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6471647" y="4113809"/>
            <a:ext cx="304800" cy="304800"/>
          </a:xfrm>
          <a:prstGeom prst="mathMultiply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591300" y="3661956"/>
            <a:ext cx="495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</a:t>
            </a:r>
            <a:endParaRPr lang="en-US" sz="4000" dirty="0">
              <a:solidFill>
                <a:srgbClr val="FF0000"/>
              </a:solidFill>
              <a:latin typeface="Wingdings" panose="05000000000000000000" pitchFamily="2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4687669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there is a </a:t>
            </a:r>
            <a:r>
              <a:rPr lang="en-US" dirty="0" smtClean="0">
                <a:solidFill>
                  <a:srgbClr val="00AEC7"/>
                </a:solidFill>
              </a:rPr>
              <a:t>basecase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post-contingency</a:t>
            </a:r>
            <a:r>
              <a:rPr lang="en-US" dirty="0" smtClean="0"/>
              <a:t> violation ERCOT typically dispatches generation to relieve the overloads.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33400" y="868802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00AEC7"/>
                </a:solidFill>
              </a:rPr>
              <a:t>basecase</a:t>
            </a:r>
            <a:r>
              <a:rPr lang="en-US" dirty="0" smtClean="0"/>
              <a:t> violation occurs when the actual flow exceeds the Normal rating.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6200" y="2763121"/>
            <a:ext cx="9033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post-contingency</a:t>
            </a:r>
            <a:r>
              <a:rPr lang="en-US" dirty="0" smtClean="0"/>
              <a:t> violation occurs when the estimated flow exceeds the 2 Hour rating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857500" y="1872165"/>
            <a:ext cx="49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00B050"/>
              </a:solidFill>
              <a:latin typeface="Wingdings" panose="05000000000000000000" pitchFamily="2" charset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76147" y="3773052"/>
            <a:ext cx="49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00B050"/>
              </a:solidFill>
              <a:latin typeface="Wingdings" panose="05000000000000000000" pitchFamily="2" charset="2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1042" y="5366360"/>
            <a:ext cx="983358" cy="97025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5813" y="5368879"/>
            <a:ext cx="983358" cy="970256"/>
          </a:xfrm>
          <a:prstGeom prst="rect">
            <a:avLst/>
          </a:prstGeom>
        </p:spPr>
      </p:pic>
      <p:sp>
        <p:nvSpPr>
          <p:cNvPr id="25" name="Down Arrow 24"/>
          <p:cNvSpPr/>
          <p:nvPr/>
        </p:nvSpPr>
        <p:spPr>
          <a:xfrm>
            <a:off x="3436242" y="5526348"/>
            <a:ext cx="342026" cy="70834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 flipV="1">
            <a:off x="4982913" y="5493872"/>
            <a:ext cx="342026" cy="70834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4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12552 -4.44444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85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24115 0.0002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9" grpId="1"/>
      <p:bldP spid="12" grpId="0" animBg="1"/>
      <p:bldP spid="13" grpId="0" animBg="1"/>
      <p:bldP spid="13" grpId="1" animBg="1"/>
      <p:bldP spid="14" grpId="0"/>
      <p:bldP spid="14" grpId="1"/>
      <p:bldP spid="15" grpId="0"/>
      <p:bldP spid="17" grpId="0"/>
      <p:bldP spid="18" grpId="0"/>
      <p:bldP spid="19" grpId="0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099" y="1607880"/>
            <a:ext cx="6759901" cy="1516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Mitigation Plans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990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generation changes cannot resolve a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post-contingency</a:t>
            </a:r>
            <a:r>
              <a:rPr lang="en-US" dirty="0" smtClean="0"/>
              <a:t> overload a Mitigation Plan will be developed.</a:t>
            </a:r>
            <a:endParaRPr lang="en-US" dirty="0"/>
          </a:p>
        </p:txBody>
      </p:sp>
      <p:sp>
        <p:nvSpPr>
          <p:cNvPr id="7" name="Multiply 6"/>
          <p:cNvSpPr/>
          <p:nvPr/>
        </p:nvSpPr>
        <p:spPr>
          <a:xfrm>
            <a:off x="3048000" y="2674680"/>
            <a:ext cx="304800" cy="304800"/>
          </a:xfrm>
          <a:prstGeom prst="mathMultiply">
            <a:avLst/>
          </a:prstGeom>
          <a:solidFill>
            <a:schemeClr val="accent1">
              <a:alpha val="20000"/>
            </a:scheme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6471647" y="2674680"/>
            <a:ext cx="304800" cy="304800"/>
          </a:xfrm>
          <a:prstGeom prst="mathMultiply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591300" y="2222827"/>
            <a:ext cx="495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</a:t>
            </a:r>
            <a:endParaRPr lang="en-US" sz="4000" dirty="0">
              <a:solidFill>
                <a:srgbClr val="FF0000"/>
              </a:solidFill>
              <a:latin typeface="Wingdings" panose="05000000000000000000" pitchFamily="2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6147" y="2333923"/>
            <a:ext cx="495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US" sz="2800" dirty="0">
              <a:solidFill>
                <a:srgbClr val="00B050"/>
              </a:solidFill>
              <a:latin typeface="Wingdings" panose="05000000000000000000" pitchFamily="2" charset="2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550" y="3424624"/>
            <a:ext cx="983358" cy="9702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321" y="3427143"/>
            <a:ext cx="983358" cy="970256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>
            <a:off x="696750" y="3584612"/>
            <a:ext cx="342026" cy="70834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flipV="1">
            <a:off x="2243421" y="3552136"/>
            <a:ext cx="342026" cy="70834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898347" y="2667000"/>
            <a:ext cx="25474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</a:t>
            </a:r>
            <a:endParaRPr lang="en-US" sz="9600" dirty="0">
              <a:solidFill>
                <a:srgbClr val="FF0000"/>
              </a:solidFill>
              <a:latin typeface="Wingdings" panose="05000000000000000000" pitchFamily="2" charset="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0238" y="4581444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Generation Solution Not Available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5357493" y="3217883"/>
            <a:ext cx="2743200" cy="2231809"/>
            <a:chOff x="5252447" y="4322907"/>
            <a:chExt cx="2743200" cy="2231809"/>
          </a:xfrm>
        </p:grpSpPr>
        <p:grpSp>
          <p:nvGrpSpPr>
            <p:cNvPr id="24" name="Group 23"/>
            <p:cNvGrpSpPr/>
            <p:nvPr/>
          </p:nvGrpSpPr>
          <p:grpSpPr>
            <a:xfrm>
              <a:off x="5867400" y="4322907"/>
              <a:ext cx="1736856" cy="1488785"/>
              <a:chOff x="5867400" y="4322907"/>
              <a:chExt cx="1736856" cy="1488785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>
                <a:off x="7337556" y="4322907"/>
                <a:ext cx="0" cy="148878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7070856" y="4800600"/>
                <a:ext cx="533400" cy="5334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867400" y="4800600"/>
                <a:ext cx="533400" cy="533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6134100" y="4322907"/>
                <a:ext cx="0" cy="148878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ight Arrow 22"/>
              <p:cNvSpPr/>
              <p:nvPr/>
            </p:nvSpPr>
            <p:spPr>
              <a:xfrm>
                <a:off x="6553200" y="4953000"/>
                <a:ext cx="413904" cy="228600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5252447" y="5908385"/>
              <a:ext cx="2743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Switching Solution Available</a:t>
              </a:r>
              <a:endParaRPr lang="en-US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7357236" y="2819400"/>
            <a:ext cx="11771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00B050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US" sz="9600" dirty="0">
              <a:solidFill>
                <a:srgbClr val="00B050"/>
              </a:solidFill>
              <a:latin typeface="Wingdings" panose="05000000000000000000" pitchFamily="2" charset="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13847" y="5516262"/>
            <a:ext cx="7315200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2pPr marL="800100" lvl="1" indent="-342900">
              <a:buFont typeface="+mj-lt"/>
              <a:buAutoNum type="arabicPeriod"/>
            </a:lvl2pPr>
          </a:lstStyle>
          <a:p>
            <a:pPr algn="ctr"/>
            <a:r>
              <a:rPr lang="en-US" dirty="0"/>
              <a:t>TOs validate that there will be adequate time to perform the manual actions with the estimated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post-contingency</a:t>
            </a:r>
            <a:r>
              <a:rPr lang="en-US" dirty="0"/>
              <a:t> flow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02306" y="1905945"/>
            <a:ext cx="787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Enough time?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7072150" y="2327188"/>
            <a:ext cx="285087" cy="454723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8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24115 0.0002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9" grpId="0"/>
      <p:bldP spid="9" grpId="1"/>
      <p:bldP spid="10" grpId="0"/>
      <p:bldP spid="13" grpId="0" animBg="1"/>
      <p:bldP spid="14" grpId="0" animBg="1"/>
      <p:bldP spid="15" grpId="0"/>
      <p:bldP spid="16" grpId="0"/>
      <p:bldP spid="27" grpId="0"/>
      <p:bldP spid="28" grpId="0" animBg="1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42" y="762000"/>
            <a:ext cx="8216776" cy="1516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Cascading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7010400" y="1828800"/>
            <a:ext cx="304800" cy="304800"/>
          </a:xfrm>
          <a:prstGeom prst="mathMultiply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2512874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automatic Cascading Analysis study is run when the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post-contingency</a:t>
            </a:r>
            <a:r>
              <a:rPr lang="en-US" dirty="0" smtClean="0"/>
              <a:t> estimated flow exceeds 125% of the Load Shed rating.</a:t>
            </a:r>
          </a:p>
          <a:p>
            <a:endParaRPr lang="en-US" dirty="0"/>
          </a:p>
          <a:p>
            <a:r>
              <a:rPr lang="en-US" dirty="0" smtClean="0"/>
              <a:t>The 125% value is an estimated point where a higher risk of tripping (e.g. conductor sag) before load can be shed (less than 15 minutes).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56541" y="4085272"/>
            <a:ext cx="5880224" cy="147732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Steps in Cascading Analysis: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Open </a:t>
            </a:r>
            <a:r>
              <a:rPr lang="en-US" dirty="0"/>
              <a:t>overloaded </a:t>
            </a:r>
            <a:r>
              <a:rPr lang="en-US" dirty="0" smtClean="0"/>
              <a:t>elements’ associated breakers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Aggregate any lost load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Run power flow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Repeat if any overloads greater than 125%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9953" y="55626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Cascading Analysis Result: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Total amount of Load MWs lost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01775" y="2268379"/>
            <a:ext cx="3352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*ERCOT may lower the cascading threshold to 115%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9000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38" y="914400"/>
            <a:ext cx="8216776" cy="1516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Relay Loadability Rating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200" y="2617641"/>
            <a:ext cx="81088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ERCOT will use the Relay Loadability Rating to indicate when post-contingency flows exceed a rating where there may be near-instantaneous automatic relay actions that remove that transmission element from service.</a:t>
            </a:r>
          </a:p>
          <a:p>
            <a:endParaRPr lang="en-US" dirty="0"/>
          </a:p>
          <a:p>
            <a:r>
              <a:rPr lang="en-US" dirty="0" smtClean="0"/>
              <a:t>Applications: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Validating timing considerations of Mitigation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Validate no RLR values are less than the assumed </a:t>
            </a:r>
            <a:r>
              <a:rPr lang="en-US" dirty="0" smtClean="0"/>
              <a:t>125</a:t>
            </a:r>
            <a:r>
              <a:rPr lang="en-US" dirty="0" smtClean="0"/>
              <a:t>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Threshold to trigger immediate Cascade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Annual cascading study using SSWG cases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Assumptions: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Single MVA value for a Transmission Element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Rating considered in both flow directions</a:t>
            </a:r>
            <a:endParaRPr lang="en-US" dirty="0"/>
          </a:p>
        </p:txBody>
      </p:sp>
      <p:sp>
        <p:nvSpPr>
          <p:cNvPr id="6" name="Multiply 5"/>
          <p:cNvSpPr/>
          <p:nvPr/>
        </p:nvSpPr>
        <p:spPr>
          <a:xfrm>
            <a:off x="7848600" y="1981200"/>
            <a:ext cx="304800" cy="304800"/>
          </a:xfrm>
          <a:prstGeom prst="mathMultiply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01775" y="2403146"/>
            <a:ext cx="3352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*ERCOT may lower the cascading threshold to 115%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10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24" y="990600"/>
            <a:ext cx="8216776" cy="1516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755880"/>
            <a:ext cx="8108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the cascading analysis results in significant load loss or load loss greater than the IROL threshold, ERCOT may: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Instruct pre-contingency load shed to prevent the cascading risk</a:t>
            </a:r>
            <a:endParaRPr lang="en-US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Instruct switching actions to minimize the load loss impact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Develop IROL specific mitigation plans that will take all actions up to and including firm load shed to prevent the IROL from exceeding the limit.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Notify the owners of the facilities that are critical to the derivation of the IROL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too much margin is applied to the RLR, it could lead to the above actions unnecessarily.</a:t>
            </a:r>
          </a:p>
          <a:p>
            <a:endParaRPr lang="en-US" dirty="0"/>
          </a:p>
        </p:txBody>
      </p:sp>
      <p:sp>
        <p:nvSpPr>
          <p:cNvPr id="6" name="Multiply 5"/>
          <p:cNvSpPr/>
          <p:nvPr/>
        </p:nvSpPr>
        <p:spPr>
          <a:xfrm>
            <a:off x="7848600" y="2057400"/>
            <a:ext cx="304800" cy="304800"/>
          </a:xfrm>
          <a:prstGeom prst="mathMultiply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01775" y="2479346"/>
            <a:ext cx="3352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*ERCOT may lower the cascading threshold to 115%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7520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Practices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1219200"/>
            <a:ext cx="810888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Any Mitigation Plans or Temporary Outage Action Plans with post contingency load shed actions validate that the estimate post contingency flow is less than a rating.  Example from a MP below.</a:t>
            </a:r>
          </a:p>
          <a:p>
            <a:pPr lvl="1"/>
            <a:endParaRPr lang="en-US" sz="1600" u="sng" dirty="0" smtClean="0"/>
          </a:p>
          <a:p>
            <a:pPr lvl="1"/>
            <a:r>
              <a:rPr lang="en-US" sz="1600" u="sng" dirty="0" smtClean="0"/>
              <a:t>RELAY </a:t>
            </a:r>
            <a:r>
              <a:rPr lang="en-US" sz="1600" u="sng" dirty="0"/>
              <a:t>LOADABILITY</a:t>
            </a:r>
            <a:endParaRPr lang="en-US" sz="1600" dirty="0"/>
          </a:p>
          <a:p>
            <a:pPr lvl="1"/>
            <a:r>
              <a:rPr lang="en-US" sz="1600" dirty="0"/>
              <a:t>Emergency Rating of Constraint = 28 MVA </a:t>
            </a:r>
            <a:r>
              <a:rPr lang="en-US" sz="1600" dirty="0" smtClean="0"/>
              <a:t>(Station 1-Station 2 Line)</a:t>
            </a:r>
            <a:endParaRPr lang="en-US" sz="1600" dirty="0"/>
          </a:p>
          <a:p>
            <a:pPr lvl="1"/>
            <a:r>
              <a:rPr lang="en-US" sz="1600" dirty="0" smtClean="0"/>
              <a:t>Highest </a:t>
            </a:r>
            <a:r>
              <a:rPr lang="en-US" sz="1600" dirty="0"/>
              <a:t>Overload = 29 MVA (101% of emergency rating)</a:t>
            </a:r>
          </a:p>
          <a:p>
            <a:pPr lvl="1"/>
            <a:r>
              <a:rPr lang="en-US" sz="1600" dirty="0"/>
              <a:t>Most Limiting Relay Minimum Pickup = 92 MVA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22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Topics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23169"/>
            <a:ext cx="8915400" cy="4876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Overview of NERC Changes and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NPRR953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Uses of Relay Loadability Rating in RTA and OPA Studies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System Change Implementation Timing and Roadmap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Initial Rating Collection </a:t>
            </a:r>
            <a:r>
              <a:rPr lang="en-US" sz="2400" dirty="0" smtClean="0"/>
              <a:t>Process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Ongoing Rating Maintenance </a:t>
            </a:r>
            <a:r>
              <a:rPr lang="en-US" sz="2400" dirty="0" smtClean="0"/>
              <a:t>Process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NMMS </a:t>
            </a:r>
            <a:r>
              <a:rPr lang="en-US" sz="2400" dirty="0" smtClean="0"/>
              <a:t>Changes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Open Discussion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4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Notable Efforts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System Changes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NMMS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ERCOT will make changes to allow for the submittal, storing, and </a:t>
            </a:r>
            <a:r>
              <a:rPr lang="en-US" dirty="0" smtClean="0">
                <a:solidFill>
                  <a:schemeClr val="tx1"/>
                </a:solidFill>
              </a:rPr>
              <a:t>validation of </a:t>
            </a:r>
            <a:r>
              <a:rPr lang="en-US" dirty="0" smtClean="0">
                <a:solidFill>
                  <a:schemeClr val="tx1"/>
                </a:solidFill>
              </a:rPr>
              <a:t>the ratings data.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EMS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Vendor will add functionality to incorporate new limit into real-time and future solutions.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ERCOT will integrate new limits with custom modules (e.g. Cascading Analysis).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Data Submittal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Market Participants to submit ratings data for their equipment.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19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2596"/>
            <a:ext cx="9144000" cy="55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29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1379"/>
            <a:ext cx="8534400" cy="5052221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Initial Data Collection Kickoff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April 2020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Data Collection Complete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End of May 2020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ERCOT Go-Live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September 2020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Enforcement Date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</a:rPr>
              <a:t>October 1</a:t>
            </a:r>
            <a:r>
              <a:rPr lang="en-US" sz="2000" baseline="30000" dirty="0" smtClean="0">
                <a:solidFill>
                  <a:schemeClr val="tx1"/>
                </a:solidFill>
              </a:rPr>
              <a:t>st</a:t>
            </a:r>
            <a:r>
              <a:rPr lang="en-US" sz="2000" dirty="0" smtClean="0">
                <a:solidFill>
                  <a:schemeClr val="tx1"/>
                </a:solidFill>
              </a:rPr>
              <a:t> 2020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686300" y="1143000"/>
            <a:ext cx="1219200" cy="381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267200" y="1524000"/>
            <a:ext cx="1638300" cy="457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935980" y="1277778"/>
            <a:ext cx="2438400" cy="49244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2"/>
                </a:solidFill>
              </a:defRPr>
            </a:lvl1pPr>
            <a:lvl2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2"/>
                </a:solidFill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2"/>
                </a:solidFill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2"/>
                </a:solidFill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2"/>
                </a:solidFill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~2 months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14800"/>
            <a:ext cx="9144000" cy="229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7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Topics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4876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/>
              <a:t>Overview of NERC Changes and </a:t>
            </a:r>
            <a:r>
              <a:rPr lang="en-US" sz="2400" dirty="0" smtClean="0"/>
              <a:t>NPRR953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Uses of Relay Loadability Rating in RTA and OPA </a:t>
            </a:r>
            <a:r>
              <a:rPr lang="en-US" sz="2400" dirty="0" smtClean="0"/>
              <a:t>Studies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System Change Implementation Timing and </a:t>
            </a:r>
            <a:r>
              <a:rPr lang="en-US" sz="2400" dirty="0" smtClean="0"/>
              <a:t>Roadmap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Initial Rating Collection </a:t>
            </a:r>
            <a:r>
              <a:rPr lang="en-US" sz="2400" dirty="0" smtClean="0"/>
              <a:t>Process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Ongoing Rating Maintenance </a:t>
            </a:r>
            <a:r>
              <a:rPr lang="en-US" sz="2400" dirty="0" smtClean="0"/>
              <a:t>Process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NMMS </a:t>
            </a:r>
            <a:r>
              <a:rPr lang="en-US" sz="2400" dirty="0" smtClean="0"/>
              <a:t>Changes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Open Discussion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5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Topics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23169"/>
            <a:ext cx="8915400" cy="4876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Overview of NERC Changes and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NPRR953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Uses of Relay Loadability Rating in RTA and OPA Studies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System Change Implementation Timing and Roadmap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</a:rPr>
              <a:t>Initial </a:t>
            </a:r>
            <a:r>
              <a:rPr lang="en-US" sz="2400" b="1" dirty="0" smtClean="0">
                <a:solidFill>
                  <a:schemeClr val="tx1"/>
                </a:solidFill>
              </a:rPr>
              <a:t>Rating </a:t>
            </a:r>
            <a:r>
              <a:rPr lang="en-US" sz="2400" b="1" dirty="0">
                <a:solidFill>
                  <a:schemeClr val="tx1"/>
                </a:solidFill>
              </a:rPr>
              <a:t>Collection Process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</a:rPr>
              <a:t>Ongoing Rating Maintenance </a:t>
            </a:r>
            <a:r>
              <a:rPr lang="en-US" sz="2400" dirty="0" smtClean="0">
                <a:solidFill>
                  <a:schemeClr val="tx1"/>
                </a:solidFill>
              </a:rPr>
              <a:t>Process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</a:rPr>
              <a:t>NMMS </a:t>
            </a:r>
            <a:r>
              <a:rPr lang="en-US" sz="2400" dirty="0" smtClean="0">
                <a:solidFill>
                  <a:schemeClr val="tx1"/>
                </a:solidFill>
              </a:rPr>
              <a:t>Changes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Open Discussion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5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77" r="2078"/>
          <a:stretch/>
        </p:blipFill>
        <p:spPr>
          <a:xfrm>
            <a:off x="114300" y="3190584"/>
            <a:ext cx="8953500" cy="12130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</a:t>
            </a:r>
            <a:r>
              <a:rPr lang="en-US" dirty="0" smtClean="0"/>
              <a:t>Rating Collection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9029700" cy="252611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>
                <a:solidFill>
                  <a:schemeClr val="tx1"/>
                </a:solidFill>
              </a:rPr>
              <a:t>For TSPs</a:t>
            </a:r>
            <a:r>
              <a:rPr lang="en-US" b="1" dirty="0" smtClean="0">
                <a:solidFill>
                  <a:schemeClr val="tx1"/>
                </a:solidFill>
              </a:rPr>
              <a:t>,</a:t>
            </a:r>
            <a:r>
              <a:rPr lang="en-US" dirty="0" smtClean="0">
                <a:solidFill>
                  <a:schemeClr val="tx1"/>
                </a:solidFill>
              </a:rPr>
              <a:t> ERCOT </a:t>
            </a:r>
            <a:r>
              <a:rPr lang="en-US" dirty="0" smtClean="0">
                <a:solidFill>
                  <a:schemeClr val="tx1"/>
                </a:solidFill>
              </a:rPr>
              <a:t>will provide a spreadsheet </a:t>
            </a:r>
            <a:r>
              <a:rPr lang="en-US" dirty="0" smtClean="0">
                <a:solidFill>
                  <a:schemeClr val="tx1"/>
                </a:solidFill>
              </a:rPr>
              <a:t>listing the TSP-owned equipment and associated ratings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Expectation is for the TSP to update the spreadsheet with the </a:t>
            </a:r>
            <a:r>
              <a:rPr lang="en-US" dirty="0" smtClean="0">
                <a:solidFill>
                  <a:schemeClr val="tx1"/>
                </a:solidFill>
              </a:rPr>
              <a:t>loadability rating </a:t>
            </a:r>
            <a:r>
              <a:rPr lang="en-US" dirty="0" smtClean="0">
                <a:solidFill>
                  <a:schemeClr val="tx1"/>
                </a:solidFill>
              </a:rPr>
              <a:t>and propose a CAMR in SGEM.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ERCOT will do the initial modeling on the TSP’s behalf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66700" y="5105400"/>
            <a:ext cx="8534400" cy="93742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u="sng" dirty="0" smtClean="0">
                <a:solidFill>
                  <a:schemeClr val="tx1"/>
                </a:solidFill>
              </a:rPr>
              <a:t>For REs</a:t>
            </a:r>
            <a:r>
              <a:rPr lang="en-US" dirty="0" smtClean="0">
                <a:solidFill>
                  <a:schemeClr val="tx1"/>
                </a:solidFill>
              </a:rPr>
              <a:t>, the data from the Resource Asset Registration Form (RARF) will be used.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01000" y="3190584"/>
            <a:ext cx="1066800" cy="121309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867400" y="447107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 smtClean="0"/>
              <a:t>Relay Loadability value to be updated for each device and submitted as a CAMR</a:t>
            </a:r>
            <a:endParaRPr lang="en-US" sz="1000" i="1" dirty="0"/>
          </a:p>
        </p:txBody>
      </p:sp>
      <p:sp>
        <p:nvSpPr>
          <p:cNvPr id="12" name="Bent Arrow 11"/>
          <p:cNvSpPr/>
          <p:nvPr/>
        </p:nvSpPr>
        <p:spPr>
          <a:xfrm rot="16200000" flipV="1">
            <a:off x="8441573" y="4448386"/>
            <a:ext cx="185653" cy="228599"/>
          </a:xfrm>
          <a:prstGeom prst="bentArrow">
            <a:avLst/>
          </a:prstGeom>
          <a:ln>
            <a:solidFill>
              <a:srgbClr val="00AE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783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Topics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23169"/>
            <a:ext cx="8915400" cy="4876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Overview of NERC Changes and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NPRR953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Uses of Relay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Loadability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Rating in RTA and OPA Studies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System Change Implementation Timing and Roadmap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Initial Rating Collection Process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</a:rPr>
              <a:t>Ongoing Rating Maintenance Process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</a:rPr>
              <a:t>NMMS </a:t>
            </a:r>
            <a:r>
              <a:rPr lang="en-US" sz="2400" dirty="0" smtClean="0">
                <a:solidFill>
                  <a:schemeClr val="tx1"/>
                </a:solidFill>
              </a:rPr>
              <a:t>Changes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Open Discussion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6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Submission 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All model submissions have an effective date defining when the change enters a Production model.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 submission’s effective date can range between: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One year in the future, and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Current time (e.g. immediate implementation)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time between the submission date and the effective date determines the classification of the change.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Non-Interim Update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Interim Update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Downstream Production Change (DPCs)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23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Submission Effective 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Excluding, DPCs, all model submissions must have an effective date matching one of the ERCOT Production Load dates.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Production </a:t>
            </a:r>
            <a:r>
              <a:rPr lang="en-US" dirty="0" smtClean="0">
                <a:solidFill>
                  <a:schemeClr val="tx1"/>
                </a:solidFill>
              </a:rPr>
              <a:t>Load Schedule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Where to find in ercot.com website?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Grid Information &gt; Transmission &gt; Production Load Schedule</a:t>
            </a:r>
          </a:p>
          <a:p>
            <a:pPr lvl="3"/>
            <a:r>
              <a:rPr lang="en-US" dirty="0">
                <a:solidFill>
                  <a:schemeClr val="tx1"/>
                </a:solidFill>
                <a:hlinkClick r:id="rId2"/>
              </a:rPr>
              <a:t>http://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www.ercot.com/gridinfo/transmission/opsys-change-schedule.html</a:t>
            </a:r>
            <a:endParaRPr lang="en-US" dirty="0" smtClean="0">
              <a:solidFill>
                <a:schemeClr val="tx1"/>
              </a:solidFill>
            </a:endParaRPr>
          </a:p>
          <a:p>
            <a:pPr lvl="2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36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Dates for Production Loads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34400" y="6834084"/>
            <a:ext cx="533400" cy="220662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05" y="3356168"/>
            <a:ext cx="8638095" cy="26571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6400" y="1483022"/>
            <a:ext cx="1828800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Cut off date for any model change not </a:t>
            </a:r>
            <a:r>
              <a:rPr lang="en-US" sz="1400" dirty="0" smtClean="0">
                <a:solidFill>
                  <a:srgbClr val="FF0000"/>
                </a:solidFill>
              </a:rPr>
              <a:t>considered </a:t>
            </a:r>
            <a:r>
              <a:rPr lang="en-US" sz="1400" dirty="0" smtClean="0">
                <a:solidFill>
                  <a:srgbClr val="FF0000"/>
                </a:solidFill>
              </a:rPr>
              <a:t>as </a:t>
            </a:r>
            <a:r>
              <a:rPr lang="en-US" sz="1400" dirty="0" smtClean="0">
                <a:solidFill>
                  <a:srgbClr val="FF0000"/>
                </a:solidFill>
              </a:rPr>
              <a:t>interim </a:t>
            </a:r>
            <a:r>
              <a:rPr lang="en-US" sz="1400" dirty="0" smtClean="0">
                <a:solidFill>
                  <a:srgbClr val="FF0000"/>
                </a:solidFill>
              </a:rPr>
              <a:t>update – normal timeline (</a:t>
            </a:r>
            <a:r>
              <a:rPr lang="en-US" sz="1400" dirty="0" smtClean="0">
                <a:solidFill>
                  <a:srgbClr val="FF0000"/>
                </a:solidFill>
              </a:rPr>
              <a:t>non-interim </a:t>
            </a:r>
            <a:r>
              <a:rPr lang="en-US" sz="1400" dirty="0" smtClean="0">
                <a:solidFill>
                  <a:srgbClr val="FF0000"/>
                </a:solidFill>
              </a:rPr>
              <a:t>update)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800" y="1475213"/>
            <a:ext cx="1752600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Last date for any model change </a:t>
            </a:r>
            <a:r>
              <a:rPr lang="en-US" sz="1400" dirty="0" smtClean="0">
                <a:solidFill>
                  <a:srgbClr val="FF0000"/>
                </a:solidFill>
              </a:rPr>
              <a:t>submitted </a:t>
            </a:r>
            <a:r>
              <a:rPr lang="en-US" sz="1400" dirty="0" smtClean="0">
                <a:solidFill>
                  <a:srgbClr val="FF0000"/>
                </a:solidFill>
              </a:rPr>
              <a:t>to be incorporated into the CIM model as </a:t>
            </a:r>
            <a:r>
              <a:rPr lang="en-US" sz="1400" dirty="0" smtClean="0">
                <a:solidFill>
                  <a:srgbClr val="FF0000"/>
                </a:solidFill>
              </a:rPr>
              <a:t>interim update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65324" y="1697806"/>
            <a:ext cx="1828800" cy="11695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Date production ready Network Operation Model is loaded into ERCOT systems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1200" y="3813368"/>
            <a:ext cx="11430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endCxn id="7" idx="2"/>
          </p:cNvCxnSpPr>
          <p:nvPr/>
        </p:nvCxnSpPr>
        <p:spPr>
          <a:xfrm flipV="1">
            <a:off x="2590800" y="2868017"/>
            <a:ext cx="0" cy="9453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733800" y="3965768"/>
            <a:ext cx="15240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495800" y="2868017"/>
            <a:ext cx="0" cy="10977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070124" y="4004526"/>
            <a:ext cx="12192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17" idx="0"/>
            <a:endCxn id="9" idx="2"/>
          </p:cNvCxnSpPr>
          <p:nvPr/>
        </p:nvCxnSpPr>
        <p:spPr>
          <a:xfrm flipV="1">
            <a:off x="7679724" y="2867357"/>
            <a:ext cx="0" cy="11371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83034" y="2344137"/>
            <a:ext cx="68580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Model name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54991" y="4183482"/>
            <a:ext cx="527808" cy="3156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stCxn id="28" idx="0"/>
          </p:cNvCxnSpPr>
          <p:nvPr/>
        </p:nvCxnSpPr>
        <p:spPr>
          <a:xfrm flipV="1">
            <a:off x="518895" y="2867357"/>
            <a:ext cx="0" cy="13161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88299" y="914400"/>
            <a:ext cx="8534400" cy="45348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Sample Production Load Schedule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3005" y="1403211"/>
            <a:ext cx="8676195" cy="4567238"/>
          </a:xfrm>
          <a:prstGeom prst="rect">
            <a:avLst/>
          </a:prstGeom>
          <a:noFill/>
          <a:ln>
            <a:solidFill>
              <a:srgbClr val="00AE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7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Model Submission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69342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Non-Interim </a:t>
            </a:r>
            <a:r>
              <a:rPr lang="en-US" dirty="0">
                <a:solidFill>
                  <a:schemeClr val="tx1"/>
                </a:solidFill>
              </a:rPr>
              <a:t>Update </a:t>
            </a:r>
            <a:r>
              <a:rPr lang="en-US" dirty="0" smtClean="0">
                <a:solidFill>
                  <a:schemeClr val="tx1"/>
                </a:solidFill>
              </a:rPr>
              <a:t>(ideal </a:t>
            </a:r>
            <a:r>
              <a:rPr lang="en-US" dirty="0">
                <a:solidFill>
                  <a:schemeClr val="tx1"/>
                </a:solidFill>
              </a:rPr>
              <a:t>scenario)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At least 3 months prior to </a:t>
            </a:r>
            <a:r>
              <a:rPr lang="en-US" dirty="0" smtClean="0">
                <a:solidFill>
                  <a:schemeClr val="tx1"/>
                </a:solidFill>
              </a:rPr>
              <a:t>model </a:t>
            </a:r>
            <a:r>
              <a:rPr lang="en-US" dirty="0">
                <a:solidFill>
                  <a:schemeClr val="tx1"/>
                </a:solidFill>
              </a:rPr>
              <a:t>load date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Deadline falls </a:t>
            </a:r>
            <a:r>
              <a:rPr lang="en-US" dirty="0">
                <a:solidFill>
                  <a:schemeClr val="tx1"/>
                </a:solidFill>
              </a:rPr>
              <a:t>on the first </a:t>
            </a:r>
            <a:r>
              <a:rPr lang="en-US" dirty="0" smtClean="0">
                <a:solidFill>
                  <a:schemeClr val="tx1"/>
                </a:solidFill>
              </a:rPr>
              <a:t>day of </a:t>
            </a:r>
            <a:r>
              <a:rPr lang="en-US" dirty="0">
                <a:solidFill>
                  <a:schemeClr val="tx1"/>
                </a:solidFill>
              </a:rPr>
              <a:t>the month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Example: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201496"/>
              </p:ext>
            </p:extLst>
          </p:nvPr>
        </p:nvGraphicFramePr>
        <p:xfrm>
          <a:off x="1371600" y="3352800"/>
          <a:ext cx="5943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447800"/>
                <a:gridCol w="3276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DB Load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Production </a:t>
                      </a:r>
                      <a:r>
                        <a:rPr lang="en-US" baseline="0" dirty="0" smtClean="0"/>
                        <a:t>load 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Deadline</a:t>
                      </a:r>
                      <a:r>
                        <a:rPr lang="en-US" baseline="0" dirty="0" smtClean="0"/>
                        <a:t> for non-Interim update submission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May ML1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5/6/2020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Prior to 2/1/2020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May ML2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5/13/2020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Prior to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2/1/2020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May ML3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5/20/2020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Prior to 2/1/2020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957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Model Submission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6868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Interim Update </a:t>
            </a:r>
            <a:r>
              <a:rPr lang="en-US" dirty="0" smtClean="0">
                <a:solidFill>
                  <a:schemeClr val="tx1"/>
                </a:solidFill>
              </a:rPr>
              <a:t>(reported </a:t>
            </a:r>
            <a:r>
              <a:rPr lang="en-US" dirty="0">
                <a:solidFill>
                  <a:schemeClr val="tx1"/>
                </a:solidFill>
              </a:rPr>
              <a:t>to IMM)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Between the Non-Interim update cutoff and </a:t>
            </a:r>
            <a:r>
              <a:rPr lang="en-US" dirty="0">
                <a:solidFill>
                  <a:schemeClr val="tx1"/>
                </a:solidFill>
              </a:rPr>
              <a:t>end </a:t>
            </a:r>
            <a:r>
              <a:rPr lang="en-US" dirty="0" smtClean="0">
                <a:solidFill>
                  <a:schemeClr val="tx1"/>
                </a:solidFill>
              </a:rPr>
              <a:t>the of </a:t>
            </a:r>
            <a:r>
              <a:rPr lang="en-US" dirty="0">
                <a:solidFill>
                  <a:schemeClr val="tx1"/>
                </a:solidFill>
              </a:rPr>
              <a:t>Interim Period 2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Approximately </a:t>
            </a:r>
            <a:r>
              <a:rPr lang="en-US" dirty="0">
                <a:solidFill>
                  <a:schemeClr val="tx1"/>
                </a:solidFill>
              </a:rPr>
              <a:t>25 days from the production load date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Example: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083061"/>
              </p:ext>
            </p:extLst>
          </p:nvPr>
        </p:nvGraphicFramePr>
        <p:xfrm>
          <a:off x="1371600" y="3802062"/>
          <a:ext cx="6477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310"/>
                <a:gridCol w="1515689"/>
                <a:gridCol w="38100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DB Load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Production</a:t>
                      </a:r>
                      <a:r>
                        <a:rPr lang="en-US" baseline="0" dirty="0" smtClean="0"/>
                        <a:t> load 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Timeline</a:t>
                      </a:r>
                      <a:r>
                        <a:rPr lang="en-US" baseline="0" dirty="0" smtClean="0"/>
                        <a:t> for Interim update submission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May ML1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5/6/2020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between 2/1/2020 and 4/16/2020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May ML2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5/13/2020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between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2/1/2020 and 4/23/2020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May ML3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5/20/2020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between 2/1/2020 and 4/30/2020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766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Submission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Downstream </a:t>
            </a:r>
            <a:r>
              <a:rPr lang="en-US" dirty="0">
                <a:solidFill>
                  <a:schemeClr val="tx1"/>
                </a:solidFill>
              </a:rPr>
              <a:t>Production </a:t>
            </a:r>
            <a:r>
              <a:rPr lang="en-US" dirty="0" smtClean="0">
                <a:solidFill>
                  <a:schemeClr val="tx1"/>
                </a:solidFill>
              </a:rPr>
              <a:t>Change (DPC) Update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Between </a:t>
            </a:r>
            <a:r>
              <a:rPr lang="en-US" dirty="0" smtClean="0">
                <a:solidFill>
                  <a:schemeClr val="tx1"/>
                </a:solidFill>
              </a:rPr>
              <a:t>the Interim </a:t>
            </a:r>
            <a:r>
              <a:rPr lang="en-US" dirty="0">
                <a:solidFill>
                  <a:schemeClr val="tx1"/>
                </a:solidFill>
              </a:rPr>
              <a:t>Period 2 </a:t>
            </a:r>
            <a:r>
              <a:rPr lang="en-US" dirty="0" smtClean="0">
                <a:solidFill>
                  <a:schemeClr val="tx1"/>
                </a:solidFill>
              </a:rPr>
              <a:t>cutoff and </a:t>
            </a:r>
            <a:r>
              <a:rPr lang="en-US" dirty="0">
                <a:solidFill>
                  <a:schemeClr val="tx1"/>
                </a:solidFill>
              </a:rPr>
              <a:t>the last </a:t>
            </a:r>
            <a:r>
              <a:rPr lang="en-US" dirty="0" smtClean="0">
                <a:solidFill>
                  <a:schemeClr val="tx1"/>
                </a:solidFill>
              </a:rPr>
              <a:t>day of </a:t>
            </a:r>
            <a:r>
              <a:rPr lang="en-US" dirty="0">
                <a:solidFill>
                  <a:schemeClr val="tx1"/>
                </a:solidFill>
              </a:rPr>
              <a:t>the model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Risks:</a:t>
            </a:r>
            <a:endParaRPr lang="en-US" dirty="0">
              <a:solidFill>
                <a:schemeClr val="tx1"/>
              </a:solidFill>
            </a:endParaRPr>
          </a:p>
          <a:p>
            <a:pPr lvl="2"/>
            <a:r>
              <a:rPr lang="en-US" dirty="0">
                <a:solidFill>
                  <a:schemeClr val="tx1"/>
                </a:solidFill>
              </a:rPr>
              <a:t>Outside </a:t>
            </a:r>
            <a:r>
              <a:rPr lang="en-US" dirty="0" smtClean="0">
                <a:solidFill>
                  <a:schemeClr val="tx1"/>
                </a:solidFill>
              </a:rPr>
              <a:t>the normal </a:t>
            </a:r>
            <a:r>
              <a:rPr lang="en-US" dirty="0">
                <a:solidFill>
                  <a:schemeClr val="tx1"/>
                </a:solidFill>
              </a:rPr>
              <a:t>rigorous model validation process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Parameters updated in EMS and MMS </a:t>
            </a:r>
            <a:r>
              <a:rPr lang="en-US" dirty="0">
                <a:solidFill>
                  <a:schemeClr val="tx1"/>
                </a:solidFill>
              </a:rPr>
              <a:t>manually </a:t>
            </a:r>
            <a:r>
              <a:rPr lang="en-US" dirty="0">
                <a:solidFill>
                  <a:schemeClr val="tx1"/>
                </a:solidFill>
              </a:rPr>
              <a:t>instead of programmatically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Example: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365872"/>
              </p:ext>
            </p:extLst>
          </p:nvPr>
        </p:nvGraphicFramePr>
        <p:xfrm>
          <a:off x="1158829" y="4267200"/>
          <a:ext cx="6902542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180"/>
                <a:gridCol w="1522638"/>
                <a:gridCol w="419372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DB Load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Production</a:t>
                      </a:r>
                      <a:r>
                        <a:rPr lang="en-US" baseline="0" dirty="0" smtClean="0"/>
                        <a:t> load 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Timeline</a:t>
                      </a:r>
                      <a:r>
                        <a:rPr lang="en-US" baseline="0" dirty="0" smtClean="0"/>
                        <a:t> for Downstream Production Change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May ML1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5/6/2020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between 4/17/2020 and 5/12/2020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May ML2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5/13/2020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between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4/24/2020 and 5/19/2020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May ML3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5/20/2020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between 5/1/2020 and 6/3/2020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437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traight Connector 61"/>
          <p:cNvCxnSpPr/>
          <p:nvPr/>
        </p:nvCxnSpPr>
        <p:spPr>
          <a:xfrm>
            <a:off x="8045047" y="2481204"/>
            <a:ext cx="12689" cy="12328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591460" y="2484171"/>
            <a:ext cx="7837" cy="12268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7153833" y="2164278"/>
            <a:ext cx="0" cy="16944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56259" y="1961655"/>
            <a:ext cx="1000495" cy="915515"/>
          </a:xfrm>
          <a:prstGeom prst="rect">
            <a:avLst/>
          </a:prstGeom>
          <a:solidFill>
            <a:schemeClr val="accent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May NOMCR </a:t>
            </a:r>
            <a:r>
              <a:rPr lang="en-US" sz="1200" dirty="0"/>
              <a:t>Processing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432458" y="1961655"/>
            <a:ext cx="2048494" cy="213756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Model for Week 1</a:t>
            </a:r>
          </a:p>
        </p:txBody>
      </p:sp>
      <p:sp>
        <p:nvSpPr>
          <p:cNvPr id="6" name="Rectangle 5"/>
          <p:cNvSpPr/>
          <p:nvPr/>
        </p:nvSpPr>
        <p:spPr>
          <a:xfrm>
            <a:off x="1432458" y="2295648"/>
            <a:ext cx="2048494" cy="213756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Model for Week 2</a:t>
            </a:r>
          </a:p>
        </p:txBody>
      </p:sp>
      <p:sp>
        <p:nvSpPr>
          <p:cNvPr id="9" name="Rectangle 8"/>
          <p:cNvSpPr/>
          <p:nvPr/>
        </p:nvSpPr>
        <p:spPr>
          <a:xfrm>
            <a:off x="3642757" y="1961655"/>
            <a:ext cx="2048494" cy="21375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Model for Week 1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42756" y="2295650"/>
            <a:ext cx="2048494" cy="21375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Model for Week 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42756" y="2643002"/>
            <a:ext cx="2048494" cy="213756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Model for Week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59531" y="1963881"/>
            <a:ext cx="1394302" cy="213756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smtClean="0"/>
              <a:t>May 6</a:t>
            </a:r>
            <a:endParaRPr lang="en-US" sz="1350" dirty="0"/>
          </a:p>
        </p:txBody>
      </p:sp>
      <p:sp>
        <p:nvSpPr>
          <p:cNvPr id="14" name="Rectangle 13"/>
          <p:cNvSpPr/>
          <p:nvPr/>
        </p:nvSpPr>
        <p:spPr>
          <a:xfrm>
            <a:off x="5759531" y="2282289"/>
            <a:ext cx="1830520" cy="213756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smtClean="0"/>
              <a:t>May 13</a:t>
            </a:r>
            <a:endParaRPr lang="en-US" sz="1350" dirty="0"/>
          </a:p>
        </p:txBody>
      </p:sp>
      <p:sp>
        <p:nvSpPr>
          <p:cNvPr id="15" name="Rectangle 14"/>
          <p:cNvSpPr/>
          <p:nvPr/>
        </p:nvSpPr>
        <p:spPr>
          <a:xfrm>
            <a:off x="5759532" y="2647455"/>
            <a:ext cx="2285515" cy="213756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smtClean="0"/>
              <a:t>May 20</a:t>
            </a:r>
            <a:endParaRPr lang="en-US" sz="135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56260" y="3858738"/>
            <a:ext cx="8674925" cy="267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56260" y="3600451"/>
            <a:ext cx="0" cy="58782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300347" y="3720688"/>
            <a:ext cx="0" cy="32954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456705" y="3858739"/>
            <a:ext cx="0" cy="32954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473531" y="3720687"/>
            <a:ext cx="0" cy="32954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665516" y="3879520"/>
            <a:ext cx="0" cy="32954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691250" y="3707328"/>
            <a:ext cx="0" cy="32954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835413" y="3878778"/>
            <a:ext cx="0" cy="32954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612758" y="3714007"/>
            <a:ext cx="1485" cy="16477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057736" y="3729594"/>
            <a:ext cx="1485" cy="16477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8676404" y="3878778"/>
            <a:ext cx="0" cy="32954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55051" y="4276445"/>
            <a:ext cx="52129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smtClean="0"/>
              <a:t>FEB</a:t>
            </a:r>
            <a:endParaRPr lang="en-US" sz="1350" dirty="0"/>
          </a:p>
        </p:txBody>
      </p:sp>
      <p:sp>
        <p:nvSpPr>
          <p:cNvPr id="45" name="TextBox 44"/>
          <p:cNvSpPr txBox="1"/>
          <p:nvPr/>
        </p:nvSpPr>
        <p:spPr>
          <a:xfrm>
            <a:off x="2248074" y="4276445"/>
            <a:ext cx="56938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smtClean="0"/>
              <a:t>MAR</a:t>
            </a:r>
            <a:endParaRPr lang="en-US" sz="1350" dirty="0"/>
          </a:p>
        </p:txBody>
      </p:sp>
      <p:sp>
        <p:nvSpPr>
          <p:cNvPr id="46" name="TextBox 45"/>
          <p:cNvSpPr txBox="1"/>
          <p:nvPr/>
        </p:nvSpPr>
        <p:spPr>
          <a:xfrm>
            <a:off x="4464307" y="4276445"/>
            <a:ext cx="5405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smtClean="0"/>
              <a:t>APR</a:t>
            </a:r>
            <a:endParaRPr lang="en-US" sz="1350" dirty="0"/>
          </a:p>
        </p:txBody>
      </p:sp>
      <p:sp>
        <p:nvSpPr>
          <p:cNvPr id="47" name="TextBox 46"/>
          <p:cNvSpPr txBox="1"/>
          <p:nvPr/>
        </p:nvSpPr>
        <p:spPr>
          <a:xfrm>
            <a:off x="6641133" y="4276445"/>
            <a:ext cx="54694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smtClean="0"/>
              <a:t>MAY</a:t>
            </a:r>
            <a:endParaRPr lang="en-US" sz="1350" dirty="0"/>
          </a:p>
        </p:txBody>
      </p:sp>
      <p:sp>
        <p:nvSpPr>
          <p:cNvPr id="48" name="TextBox 47"/>
          <p:cNvSpPr txBox="1"/>
          <p:nvPr/>
        </p:nvSpPr>
        <p:spPr>
          <a:xfrm>
            <a:off x="8477493" y="4276445"/>
            <a:ext cx="52129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smtClean="0"/>
              <a:t>JUN</a:t>
            </a:r>
            <a:endParaRPr lang="en-US" sz="1350" dirty="0"/>
          </a:p>
        </p:txBody>
      </p:sp>
      <p:sp>
        <p:nvSpPr>
          <p:cNvPr id="49" name="TextBox 48"/>
          <p:cNvSpPr txBox="1"/>
          <p:nvPr/>
        </p:nvSpPr>
        <p:spPr>
          <a:xfrm>
            <a:off x="1149481" y="3493572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15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264035" y="3476126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15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53472" y="3476126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15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427932" y="4004121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13</a:t>
            </a:r>
            <a:endParaRPr lang="en-US" sz="1050" dirty="0"/>
          </a:p>
        </p:txBody>
      </p:sp>
      <p:sp>
        <p:nvSpPr>
          <p:cNvPr id="53" name="TextBox 52"/>
          <p:cNvSpPr txBox="1"/>
          <p:nvPr/>
        </p:nvSpPr>
        <p:spPr>
          <a:xfrm>
            <a:off x="7883438" y="4004121"/>
            <a:ext cx="3353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20</a:t>
            </a:r>
            <a:endParaRPr lang="en-US" sz="1050" dirty="0"/>
          </a:p>
        </p:txBody>
      </p:sp>
      <p:sp>
        <p:nvSpPr>
          <p:cNvPr id="55" name="Rectangle 54"/>
          <p:cNvSpPr/>
          <p:nvPr/>
        </p:nvSpPr>
        <p:spPr>
          <a:xfrm>
            <a:off x="7590051" y="2279176"/>
            <a:ext cx="454996" cy="218443"/>
          </a:xfrm>
          <a:prstGeom prst="rect">
            <a:avLst/>
          </a:prstGeom>
          <a:solidFill>
            <a:schemeClr val="bg2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accent6"/>
                </a:solidFill>
              </a:rPr>
              <a:t>Prod</a:t>
            </a:r>
          </a:p>
        </p:txBody>
      </p:sp>
      <p:sp>
        <p:nvSpPr>
          <p:cNvPr id="56" name="Rectangle 55"/>
          <p:cNvSpPr/>
          <p:nvPr/>
        </p:nvSpPr>
        <p:spPr>
          <a:xfrm>
            <a:off x="8045604" y="2642350"/>
            <a:ext cx="714047" cy="218210"/>
          </a:xfrm>
          <a:prstGeom prst="rect">
            <a:avLst/>
          </a:prstGeom>
          <a:solidFill>
            <a:schemeClr val="bg2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accent6"/>
                </a:solidFill>
              </a:rPr>
              <a:t>Prod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807640" y="1245995"/>
            <a:ext cx="138371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accent1"/>
                </a:solidFill>
              </a:rPr>
              <a:t>Initial Validation</a:t>
            </a:r>
          </a:p>
          <a:p>
            <a:r>
              <a:rPr lang="en-US" sz="1350" dirty="0">
                <a:solidFill>
                  <a:schemeClr val="accent1"/>
                </a:solidFill>
              </a:rPr>
              <a:t>        (NMG)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065952" y="1245994"/>
            <a:ext cx="138371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accent2"/>
                </a:solidFill>
              </a:rPr>
              <a:t>Initial Validation</a:t>
            </a:r>
          </a:p>
          <a:p>
            <a:r>
              <a:rPr lang="en-US" sz="1350" dirty="0">
                <a:solidFill>
                  <a:schemeClr val="accent2"/>
                </a:solidFill>
              </a:rPr>
              <a:t>        (MPs)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593600" y="1281943"/>
            <a:ext cx="307007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solidFill>
                  <a:schemeClr val="accent6"/>
                </a:solidFill>
              </a:rPr>
              <a:t>Final Validation</a:t>
            </a:r>
          </a:p>
          <a:p>
            <a:pPr algn="ctr"/>
            <a:r>
              <a:rPr lang="en-US" sz="1350" dirty="0">
                <a:solidFill>
                  <a:schemeClr val="accent6"/>
                </a:solidFill>
              </a:rPr>
              <a:t>       </a:t>
            </a:r>
            <a:r>
              <a:rPr lang="en-US" sz="1350" dirty="0" smtClean="0">
                <a:solidFill>
                  <a:schemeClr val="accent6"/>
                </a:solidFill>
              </a:rPr>
              <a:t>(Network Modeling  &amp; EMS Prod)</a:t>
            </a:r>
            <a:endParaRPr lang="en-US" sz="1350" dirty="0">
              <a:solidFill>
                <a:schemeClr val="accent6"/>
              </a:solidFill>
            </a:endParaRPr>
          </a:p>
        </p:txBody>
      </p:sp>
      <p:sp>
        <p:nvSpPr>
          <p:cNvPr id="69" name="Bent Arrow 68"/>
          <p:cNvSpPr/>
          <p:nvPr/>
        </p:nvSpPr>
        <p:spPr>
          <a:xfrm rot="10800000" flipH="1">
            <a:off x="3512849" y="3235284"/>
            <a:ext cx="391558" cy="181729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928612" y="4702058"/>
            <a:ext cx="1358064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CIM Models </a:t>
            </a:r>
          </a:p>
          <a:p>
            <a:r>
              <a:rPr lang="en-US" sz="1350" dirty="0"/>
              <a:t>Posted for </a:t>
            </a:r>
            <a:r>
              <a:rPr lang="en-US" sz="1350" b="1" dirty="0" smtClean="0"/>
              <a:t>May</a:t>
            </a:r>
          </a:p>
          <a:p>
            <a:r>
              <a:rPr lang="en-US" sz="1350" dirty="0" smtClean="0">
                <a:solidFill>
                  <a:schemeClr val="accent4">
                    <a:lumMod val="25000"/>
                    <a:lumOff val="75000"/>
                  </a:schemeClr>
                </a:solidFill>
              </a:rPr>
              <a:t>Market Model</a:t>
            </a:r>
            <a:endParaRPr lang="en-US" sz="1350" dirty="0">
              <a:solidFill>
                <a:schemeClr val="accent4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71" name="Isosceles Triangle 70"/>
          <p:cNvSpPr/>
          <p:nvPr/>
        </p:nvSpPr>
        <p:spPr>
          <a:xfrm>
            <a:off x="6738097" y="4689270"/>
            <a:ext cx="201209" cy="24237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" name="Isosceles Triangle 71"/>
          <p:cNvSpPr/>
          <p:nvPr/>
        </p:nvSpPr>
        <p:spPr>
          <a:xfrm>
            <a:off x="7219999" y="4689269"/>
            <a:ext cx="201209" cy="24237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Isosceles Triangle 73"/>
          <p:cNvSpPr/>
          <p:nvPr/>
        </p:nvSpPr>
        <p:spPr>
          <a:xfrm>
            <a:off x="7747779" y="4689268"/>
            <a:ext cx="201209" cy="24237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5" name="Rectangle 74"/>
          <p:cNvSpPr/>
          <p:nvPr/>
        </p:nvSpPr>
        <p:spPr>
          <a:xfrm>
            <a:off x="7151607" y="1961654"/>
            <a:ext cx="461151" cy="221087"/>
          </a:xfrm>
          <a:prstGeom prst="rect">
            <a:avLst/>
          </a:prstGeom>
          <a:solidFill>
            <a:schemeClr val="bg2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accent6"/>
                </a:solidFill>
              </a:rPr>
              <a:t>Prod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022984" y="4193692"/>
            <a:ext cx="14798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Weekly DB loads for </a:t>
            </a:r>
            <a:r>
              <a:rPr lang="en-US" sz="900" dirty="0" smtClean="0"/>
              <a:t>May</a:t>
            </a:r>
            <a:endParaRPr lang="en-US" sz="900" dirty="0"/>
          </a:p>
        </p:txBody>
      </p:sp>
      <p:sp>
        <p:nvSpPr>
          <p:cNvPr id="81" name="Left Brace 80"/>
          <p:cNvSpPr/>
          <p:nvPr/>
        </p:nvSpPr>
        <p:spPr>
          <a:xfrm rot="16200000">
            <a:off x="7518384" y="4316307"/>
            <a:ext cx="365001" cy="1925571"/>
          </a:xfrm>
          <a:prstGeom prst="leftBrace">
            <a:avLst>
              <a:gd name="adj1" fmla="val 8333"/>
              <a:gd name="adj2" fmla="val 53256"/>
            </a:avLst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2" name="TextBox 81"/>
          <p:cNvSpPr txBox="1"/>
          <p:nvPr/>
        </p:nvSpPr>
        <p:spPr>
          <a:xfrm>
            <a:off x="216685" y="4552015"/>
            <a:ext cx="1267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All Model Changes for </a:t>
            </a:r>
            <a:r>
              <a:rPr lang="en-US" sz="1200" b="1" dirty="0" smtClean="0"/>
              <a:t>May</a:t>
            </a:r>
            <a:r>
              <a:rPr lang="en-US" sz="1200" dirty="0" smtClean="0"/>
              <a:t> </a:t>
            </a:r>
            <a:r>
              <a:rPr lang="en-US" sz="1200" dirty="0"/>
              <a:t>due </a:t>
            </a:r>
            <a:r>
              <a:rPr lang="en-US" sz="1200" dirty="0" smtClean="0"/>
              <a:t>Prior to </a:t>
            </a:r>
            <a:r>
              <a:rPr lang="en-US" sz="1200" u="sng" dirty="0" smtClean="0"/>
              <a:t>Feb </a:t>
            </a:r>
            <a:r>
              <a:rPr lang="en-US" sz="1200" u="sng" dirty="0"/>
              <a:t>1</a:t>
            </a:r>
          </a:p>
        </p:txBody>
      </p:sp>
      <p:cxnSp>
        <p:nvCxnSpPr>
          <p:cNvPr id="84" name="Curved Connector 83"/>
          <p:cNvCxnSpPr>
            <a:stCxn id="81" idx="1"/>
            <a:endCxn id="82" idx="2"/>
          </p:cNvCxnSpPr>
          <p:nvPr/>
        </p:nvCxnSpPr>
        <p:spPr>
          <a:xfrm rot="5400000" flipH="1">
            <a:off x="4267715" y="1965728"/>
            <a:ext cx="78581" cy="6913150"/>
          </a:xfrm>
          <a:prstGeom prst="curvedConnector3">
            <a:avLst>
              <a:gd name="adj1" fmla="val -1283879"/>
            </a:avLst>
          </a:prstGeom>
          <a:ln>
            <a:solidFill>
              <a:schemeClr val="accent4">
                <a:lumMod val="90000"/>
                <a:lumOff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7033898" y="5057983"/>
            <a:ext cx="12490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May</a:t>
            </a:r>
            <a:r>
              <a:rPr lang="en-US" sz="900" dirty="0" smtClean="0"/>
              <a:t> </a:t>
            </a:r>
            <a:r>
              <a:rPr lang="en-US" sz="900" dirty="0"/>
              <a:t>Model Changes</a:t>
            </a:r>
          </a:p>
        </p:txBody>
      </p:sp>
      <p:cxnSp>
        <p:nvCxnSpPr>
          <p:cNvPr id="95" name="Curved Connector 94"/>
          <p:cNvCxnSpPr>
            <a:stCxn id="82" idx="1"/>
            <a:endCxn id="4" idx="1"/>
          </p:cNvCxnSpPr>
          <p:nvPr/>
        </p:nvCxnSpPr>
        <p:spPr>
          <a:xfrm rot="10800000" flipH="1">
            <a:off x="216685" y="2419414"/>
            <a:ext cx="139574" cy="2548101"/>
          </a:xfrm>
          <a:prstGeom prst="curvedConnector3">
            <a:avLst>
              <a:gd name="adj1" fmla="val -163784"/>
            </a:avLst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006668" y="3996525"/>
            <a:ext cx="260008" cy="25391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050" dirty="0"/>
              <a:t>6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5610110" y="3551835"/>
            <a:ext cx="0" cy="3243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5087193" y="3306231"/>
            <a:ext cx="1428596" cy="2308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900" dirty="0"/>
              <a:t>NOMCR </a:t>
            </a:r>
            <a:r>
              <a:rPr lang="en-US" sz="900" dirty="0" err="1" smtClean="0"/>
              <a:t>xxxxx</a:t>
            </a:r>
            <a:r>
              <a:rPr lang="en-US" sz="900" dirty="0" smtClean="0"/>
              <a:t>-x for 5/6 </a:t>
            </a:r>
            <a:endParaRPr lang="en-US" sz="900" dirty="0"/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5943600" y="3888055"/>
            <a:ext cx="0" cy="3243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5029200" y="4183655"/>
            <a:ext cx="128753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rgbClr val="FF0000"/>
                </a:solidFill>
              </a:rPr>
              <a:t>Interim Period </a:t>
            </a:r>
            <a:r>
              <a:rPr lang="en-US" sz="900" dirty="0" smtClean="0">
                <a:solidFill>
                  <a:srgbClr val="FF0000"/>
                </a:solidFill>
              </a:rPr>
              <a:t>2, 4/16</a:t>
            </a:r>
            <a:endParaRPr lang="en-US" sz="900" dirty="0">
              <a:solidFill>
                <a:srgbClr val="FF0000"/>
              </a:solidFill>
            </a:endParaRPr>
          </a:p>
        </p:txBody>
      </p:sp>
      <p:cxnSp>
        <p:nvCxnSpPr>
          <p:cNvPr id="86" name="Straight Arrow Connector 85"/>
          <p:cNvCxnSpPr/>
          <p:nvPr/>
        </p:nvCxnSpPr>
        <p:spPr>
          <a:xfrm>
            <a:off x="6324600" y="3910014"/>
            <a:ext cx="8448" cy="6077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5653824" y="4480938"/>
            <a:ext cx="12041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Prod Snapshot 4/21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433629" y="2651909"/>
            <a:ext cx="2048494" cy="213756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Model for Week 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Submission Timeline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29</a:t>
            </a:fld>
            <a:endParaRPr lang="en-US"/>
          </a:p>
        </p:txBody>
      </p:sp>
      <p:cxnSp>
        <p:nvCxnSpPr>
          <p:cNvPr id="79" name="Straight Connector 78"/>
          <p:cNvCxnSpPr/>
          <p:nvPr/>
        </p:nvCxnSpPr>
        <p:spPr>
          <a:xfrm>
            <a:off x="7151607" y="3712559"/>
            <a:ext cx="1485" cy="16477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7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Topics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4876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b="1" dirty="0"/>
              <a:t>Overview of NERC Changes and </a:t>
            </a:r>
            <a:r>
              <a:rPr lang="en-US" sz="2400" b="1" dirty="0" smtClean="0"/>
              <a:t>NPRR953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Uses of Relay Loadability Rating in RTA and OPA </a:t>
            </a:r>
            <a:r>
              <a:rPr lang="en-US" sz="2400" dirty="0" smtClean="0"/>
              <a:t>Studies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System Change Implementation Timing and </a:t>
            </a:r>
            <a:r>
              <a:rPr lang="en-US" sz="2400" dirty="0" smtClean="0"/>
              <a:t>Roadmap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Initial Rating Collection </a:t>
            </a:r>
            <a:r>
              <a:rPr lang="en-US" sz="2400" dirty="0" smtClean="0"/>
              <a:t>Process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Ongoing Rating Maintenance </a:t>
            </a:r>
            <a:r>
              <a:rPr lang="en-US" sz="2400" dirty="0" smtClean="0"/>
              <a:t>Process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NMMS </a:t>
            </a:r>
            <a:r>
              <a:rPr lang="en-US" sz="2400" dirty="0" smtClean="0"/>
              <a:t>Changes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Open Discussion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9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Topics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23169"/>
            <a:ext cx="8915400" cy="4876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Overview of NERC Changes and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NPRR953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Uses of Relay 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</a:rPr>
              <a:t>Loadability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 Rating in RTA and OPA Studies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System Change Implementation Timing and Roadmap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Initial Rating Collection Process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Ongoing Rating Maintenance Process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</a:rPr>
              <a:t>NMMS </a:t>
            </a:r>
            <a:r>
              <a:rPr lang="en-US" sz="2400" b="1" dirty="0" smtClean="0">
                <a:solidFill>
                  <a:schemeClr val="tx1"/>
                </a:solidFill>
              </a:rPr>
              <a:t>Changes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Open Discussion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6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Relay Rating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To update the data in the </a:t>
            </a:r>
            <a:r>
              <a:rPr lang="en-US" dirty="0" smtClean="0">
                <a:solidFill>
                  <a:schemeClr val="tx1"/>
                </a:solidFill>
              </a:rPr>
              <a:t>Network Operations </a:t>
            </a:r>
            <a:r>
              <a:rPr lang="en-US" dirty="0">
                <a:solidFill>
                  <a:schemeClr val="tx1"/>
                </a:solidFill>
              </a:rPr>
              <a:t>model the user can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Manually update single </a:t>
            </a:r>
            <a:r>
              <a:rPr lang="en-US" dirty="0" smtClean="0">
                <a:solidFill>
                  <a:schemeClr val="tx1"/>
                </a:solidFill>
              </a:rPr>
              <a:t>entry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Use one of the data entry templates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Data entry templates will be updated to accommodate this new rating.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06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Manually Update Single Entry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066800"/>
            <a:ext cx="8294461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9999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Template Example, Adding New 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7500524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1457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 Example, Adding </a:t>
            </a:r>
            <a:r>
              <a:rPr lang="en-US" dirty="0" smtClean="0"/>
              <a:t>Dynamic Ratings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14400"/>
            <a:ext cx="7162800" cy="525854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3540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Related Document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Nodal Protocols section </a:t>
            </a:r>
            <a:r>
              <a:rPr lang="en-US" dirty="0" smtClean="0">
                <a:solidFill>
                  <a:schemeClr val="tx1"/>
                </a:solidFill>
              </a:rPr>
              <a:t>3.10.7.1.1 and 3.10.7.1.4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ERCOT Modeling Guidelines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Will be updated to mention the new rating.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Will </a:t>
            </a:r>
            <a:r>
              <a:rPr lang="en-US" b="1" u="sng" dirty="0" smtClean="0">
                <a:solidFill>
                  <a:schemeClr val="tx1"/>
                </a:solidFill>
              </a:rPr>
              <a:t>not</a:t>
            </a:r>
            <a:r>
              <a:rPr lang="en-US" dirty="0" smtClean="0">
                <a:solidFill>
                  <a:schemeClr val="tx1"/>
                </a:solidFill>
              </a:rPr>
              <a:t> include expectations of this value.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Network Operations Modeling Expectations for TSPs, REs and QSEs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Will </a:t>
            </a:r>
            <a:r>
              <a:rPr lang="en-US" dirty="0">
                <a:solidFill>
                  <a:schemeClr val="tx1"/>
                </a:solidFill>
              </a:rPr>
              <a:t>be updated to mention the new rating.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Will </a:t>
            </a:r>
            <a:r>
              <a:rPr lang="en-US" dirty="0" smtClean="0">
                <a:solidFill>
                  <a:schemeClr val="tx1"/>
                </a:solidFill>
              </a:rPr>
              <a:t>include </a:t>
            </a:r>
            <a:r>
              <a:rPr lang="en-US" dirty="0">
                <a:solidFill>
                  <a:schemeClr val="tx1"/>
                </a:solidFill>
              </a:rPr>
              <a:t>expectations of this </a:t>
            </a:r>
            <a:r>
              <a:rPr lang="en-US" dirty="0" smtClean="0">
                <a:solidFill>
                  <a:schemeClr val="tx1"/>
                </a:solidFill>
              </a:rPr>
              <a:t>value.</a:t>
            </a:r>
          </a:p>
          <a:p>
            <a:pPr lvl="1"/>
            <a:r>
              <a:rPr lang="en-US" u="sng" dirty="0" smtClean="0">
                <a:solidFill>
                  <a:schemeClr val="tx1"/>
                </a:solidFill>
              </a:rPr>
              <a:t>Need feedback</a:t>
            </a:r>
            <a:r>
              <a:rPr lang="en-US" dirty="0" smtClean="0">
                <a:solidFill>
                  <a:schemeClr val="tx1"/>
                </a:solidFill>
              </a:rPr>
              <a:t> from Market Participants.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735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09600" y="2819400"/>
            <a:ext cx="7772400" cy="1470025"/>
          </a:xfrm>
        </p:spPr>
        <p:txBody>
          <a:bodyPr/>
          <a:lstStyle/>
          <a:p>
            <a:r>
              <a:rPr lang="en-US" dirty="0" smtClean="0"/>
              <a:t>Open Discussion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902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Overview of NERC Changes and NPRR953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00100"/>
            <a:ext cx="8534400" cy="1066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NERC Project 2007-6.2: System Protection Coordination changes the definition of a </a:t>
            </a:r>
            <a:r>
              <a:rPr lang="en-US" sz="2400" u="sng" dirty="0" smtClean="0"/>
              <a:t>Real-Time Assessment (RTA)</a:t>
            </a:r>
            <a:r>
              <a:rPr lang="en-US" sz="2400" dirty="0" smtClean="0"/>
              <a:t> and</a:t>
            </a:r>
            <a:r>
              <a:rPr lang="en-US" sz="2400" u="sng" dirty="0" smtClean="0"/>
              <a:t> Operational Planning Analysis (OPA) </a:t>
            </a:r>
            <a:endParaRPr lang="en-US" sz="240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2171054"/>
            <a:ext cx="77343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“An </a:t>
            </a:r>
            <a:r>
              <a:rPr lang="en-US" sz="1600" i="1" dirty="0"/>
              <a:t>evaluation of system conditions using Real-time data to assess existing (</a:t>
            </a:r>
            <a:r>
              <a:rPr lang="en-US" sz="1600" i="1" dirty="0" smtClean="0"/>
              <a:t>pre-Contingency) and </a:t>
            </a:r>
            <a:r>
              <a:rPr lang="en-US" sz="1600" i="1" dirty="0"/>
              <a:t>potential (post-Contingency) operating conditions. The assessment shall reflect </a:t>
            </a:r>
            <a:r>
              <a:rPr lang="en-US" sz="1600" i="1" dirty="0" smtClean="0"/>
              <a:t>applicable inputs </a:t>
            </a:r>
            <a:r>
              <a:rPr lang="en-US" sz="1600" i="1" dirty="0"/>
              <a:t>including, but not limited to: load, generation output levels</a:t>
            </a:r>
            <a:r>
              <a:rPr lang="en-US" sz="1600" i="1" dirty="0" smtClean="0"/>
              <a:t>,… </a:t>
            </a:r>
          </a:p>
          <a:p>
            <a:endParaRPr lang="en-US" sz="1600" i="1" dirty="0">
              <a:solidFill>
                <a:srgbClr val="00AEC7"/>
              </a:solidFill>
            </a:endParaRPr>
          </a:p>
          <a:p>
            <a:r>
              <a:rPr lang="en-US" sz="1600" i="1" dirty="0" smtClean="0">
                <a:solidFill>
                  <a:srgbClr val="00AEC7"/>
                </a:solidFill>
              </a:rPr>
              <a:t>Before:</a:t>
            </a:r>
          </a:p>
          <a:p>
            <a:pPr lvl="1"/>
            <a:r>
              <a:rPr lang="en-US" sz="1600" i="1" dirty="0" smtClean="0"/>
              <a:t>…known </a:t>
            </a:r>
            <a:r>
              <a:rPr lang="en-US" sz="1600" i="1" dirty="0"/>
              <a:t>Protection </a:t>
            </a:r>
            <a:r>
              <a:rPr lang="en-US" sz="1600" i="1" dirty="0" smtClean="0"/>
              <a:t>System and </a:t>
            </a:r>
            <a:r>
              <a:rPr lang="en-US" sz="1600" i="1" dirty="0"/>
              <a:t>Special Protection System status or </a:t>
            </a:r>
            <a:r>
              <a:rPr lang="en-US" sz="1600" i="1" dirty="0" smtClean="0"/>
              <a:t>degradation,…</a:t>
            </a:r>
          </a:p>
          <a:p>
            <a:r>
              <a:rPr lang="en-US" sz="1600" i="1" dirty="0" smtClean="0">
                <a:solidFill>
                  <a:srgbClr val="00AEC7"/>
                </a:solidFill>
              </a:rPr>
              <a:t>After:</a:t>
            </a:r>
          </a:p>
          <a:p>
            <a:pPr lvl="1"/>
            <a:r>
              <a:rPr lang="en-US" sz="1600" i="1" dirty="0" smtClean="0"/>
              <a:t>…known </a:t>
            </a:r>
            <a:r>
              <a:rPr lang="en-US" sz="1600" i="1" dirty="0"/>
              <a:t>Protection System and </a:t>
            </a:r>
            <a:r>
              <a:rPr lang="en-US" sz="1600" i="1" dirty="0" smtClean="0"/>
              <a:t>Remedial Action </a:t>
            </a:r>
            <a:r>
              <a:rPr lang="en-US" sz="1600" i="1" dirty="0"/>
              <a:t>Scheme status or degradation, </a:t>
            </a:r>
            <a:r>
              <a:rPr lang="en-US" sz="1600" i="1" dirty="0">
                <a:solidFill>
                  <a:srgbClr val="FF0000"/>
                </a:solidFill>
              </a:rPr>
              <a:t>functions, and limitations</a:t>
            </a:r>
            <a:r>
              <a:rPr lang="en-US" sz="1600" i="1" dirty="0" smtClean="0"/>
              <a:t>;…</a:t>
            </a:r>
            <a:endParaRPr lang="en-US" sz="1600" i="1" dirty="0"/>
          </a:p>
          <a:p>
            <a:endParaRPr lang="en-US" sz="1600" i="1" dirty="0" smtClean="0"/>
          </a:p>
          <a:p>
            <a:r>
              <a:rPr lang="en-US" sz="1600" i="1" dirty="0" smtClean="0"/>
              <a:t>…Transmission </a:t>
            </a:r>
            <a:r>
              <a:rPr lang="en-US" sz="1600" i="1" dirty="0"/>
              <a:t>outages, </a:t>
            </a:r>
            <a:r>
              <a:rPr lang="en-US" sz="1600" i="1" dirty="0" smtClean="0"/>
              <a:t>generator outages</a:t>
            </a:r>
            <a:r>
              <a:rPr lang="en-US" sz="1600" i="1" dirty="0"/>
              <a:t>, Interchange, Facility Ratings, and identified phase angle and equipment limitations</a:t>
            </a:r>
            <a:r>
              <a:rPr lang="en-US" sz="1600" i="1" dirty="0" smtClean="0"/>
              <a:t>.”</a:t>
            </a:r>
            <a:endParaRPr lang="en-US" sz="1600" i="1" dirty="0"/>
          </a:p>
          <a:p>
            <a:endParaRPr lang="en-US" sz="1600" i="1" dirty="0"/>
          </a:p>
        </p:txBody>
      </p:sp>
      <p:sp>
        <p:nvSpPr>
          <p:cNvPr id="6" name="Rectangle 5"/>
          <p:cNvSpPr/>
          <p:nvPr/>
        </p:nvSpPr>
        <p:spPr>
          <a:xfrm>
            <a:off x="898970" y="3406329"/>
            <a:ext cx="7711630" cy="1524000"/>
          </a:xfrm>
          <a:prstGeom prst="rect">
            <a:avLst/>
          </a:prstGeom>
          <a:noFill/>
          <a:ln>
            <a:solidFill>
              <a:srgbClr val="00AE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42900" y="5715000"/>
            <a:ext cx="8534400" cy="56425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 smtClean="0"/>
              <a:t>Enforcement effective date is October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, 2020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258536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Overview of NERC Changes and NPRR953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43881"/>
            <a:ext cx="8534400" cy="1066800"/>
          </a:xfrm>
        </p:spPr>
        <p:txBody>
          <a:bodyPr/>
          <a:lstStyle/>
          <a:p>
            <a:r>
              <a:rPr lang="en-US" sz="2400" dirty="0" smtClean="0"/>
              <a:t>Currently ERCOT is solely responsible for the Reliability Coordinator and Transmission Operator requirements related to conducting the OPA and RTA per the Coordinated Functional Registrations (CFRs) with other ERCOT TOs.</a:t>
            </a:r>
          </a:p>
          <a:p>
            <a:r>
              <a:rPr lang="en-US" sz="2400" dirty="0" smtClean="0"/>
              <a:t>The Relay Loadability Rating will be required per IRO-010-2 and TOP-003-3 as “data necessary for” ERCOT “to perform” its OPA and RTA.</a:t>
            </a:r>
          </a:p>
          <a:p>
            <a:r>
              <a:rPr lang="en-US" sz="2400" dirty="0">
                <a:hlinkClick r:id="rId3"/>
              </a:rPr>
              <a:t>https://www.nerc.com/pa/Stand/Project200706_2SystemProtectionCoordinationDL/Project_2007_06_2_OPA_RTA_Evaluation_Final_Draft_2016_05_17_Clean.pdf</a:t>
            </a:r>
            <a:endParaRPr lang="en-US" sz="2400" dirty="0" smtClean="0"/>
          </a:p>
          <a:p>
            <a:r>
              <a:rPr lang="en-US" sz="2400" dirty="0" smtClean="0"/>
              <a:t>All other IRO-010-2 and TOP-003-3 required data is identified in the ERCOT Protocols and Operating Guides.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42900" y="5715000"/>
            <a:ext cx="8534400" cy="56425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267959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SPWG/ERCOT-Proposed Definition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112" y="990600"/>
            <a:ext cx="8534400" cy="48768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1" i="1" dirty="0"/>
              <a:t>Relay Loadability </a:t>
            </a:r>
            <a:r>
              <a:rPr lang="en-US" sz="2800" b="1" i="1" dirty="0" smtClean="0"/>
              <a:t>Rating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b="1" i="1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The MVA rating below which no load-responsive phase-protection relay tripping is expected.  The Relay Loadability Rating is calculated based on the trip points of protective devices at the equipment terminals of the affected Transmission Element under a set of operating criteria defined by the Transmission Element owner.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2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NPRR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763000" cy="512842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NPRR953, and subsequent comments, made the following changes:</a:t>
            </a:r>
          </a:p>
          <a:p>
            <a:pPr lvl="1"/>
            <a:r>
              <a:rPr lang="en-US" dirty="0" smtClean="0"/>
              <a:t>2.1, Definitions</a:t>
            </a:r>
          </a:p>
          <a:p>
            <a:pPr lvl="2"/>
            <a:r>
              <a:rPr lang="en-US" dirty="0" smtClean="0"/>
              <a:t>Adds the new Relay Loadability Rating definition</a:t>
            </a:r>
          </a:p>
          <a:p>
            <a:pPr lvl="1"/>
            <a:r>
              <a:rPr lang="en-US" dirty="0" smtClean="0"/>
              <a:t>3.10.7.1.1, Transmission Lines</a:t>
            </a:r>
          </a:p>
          <a:p>
            <a:pPr lvl="2"/>
            <a:r>
              <a:rPr lang="en-US" dirty="0" smtClean="0"/>
              <a:t>Adds Relay Loadability Rating as a required attribute</a:t>
            </a:r>
          </a:p>
          <a:p>
            <a:pPr lvl="1"/>
            <a:r>
              <a:rPr lang="en-US" dirty="0" smtClean="0"/>
              <a:t>3.10.7.1.4, GSU </a:t>
            </a:r>
            <a:r>
              <a:rPr lang="en-US" dirty="0"/>
              <a:t>Transformers </a:t>
            </a:r>
          </a:p>
          <a:p>
            <a:pPr lvl="2"/>
            <a:r>
              <a:rPr lang="en-US" dirty="0" smtClean="0"/>
              <a:t>Adds </a:t>
            </a:r>
            <a:r>
              <a:rPr lang="en-US" dirty="0"/>
              <a:t>Relay Loadability Rating as a required attribute</a:t>
            </a:r>
          </a:p>
          <a:p>
            <a:pPr lvl="1"/>
            <a:r>
              <a:rPr lang="en-US" dirty="0" smtClean="0"/>
              <a:t>3.10.3 CRR Network Model</a:t>
            </a:r>
          </a:p>
          <a:p>
            <a:pPr lvl="2"/>
            <a:r>
              <a:rPr lang="en-US" dirty="0"/>
              <a:t>E</a:t>
            </a:r>
            <a:r>
              <a:rPr lang="en-US" dirty="0" smtClean="0"/>
              <a:t>xcludes the need for this rating in the CRR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5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Topics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23169"/>
            <a:ext cx="8915400" cy="4876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Overview of NERC Changes and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NPRR953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Uses of Relay Loadability Rating in RTA and OPA </a:t>
            </a:r>
            <a:r>
              <a:rPr lang="en-US" sz="2400" b="1" dirty="0" smtClean="0"/>
              <a:t>Studies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System Change Implementation Timing and </a:t>
            </a:r>
            <a:r>
              <a:rPr lang="en-US" sz="2400" dirty="0" smtClean="0"/>
              <a:t>Roadmap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Initial Rating Collection </a:t>
            </a:r>
            <a:r>
              <a:rPr lang="en-US" sz="2400" dirty="0" smtClean="0"/>
              <a:t>Process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Ongoing Rating Maintenance </a:t>
            </a:r>
            <a:r>
              <a:rPr lang="en-US" sz="2400" dirty="0" smtClean="0"/>
              <a:t>Process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NMMS </a:t>
            </a:r>
            <a:r>
              <a:rPr lang="en-US" sz="2400" dirty="0" smtClean="0"/>
              <a:t>Changes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Open Discussion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1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099" y="1143000"/>
            <a:ext cx="6759901" cy="1516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Real-Time Assessment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2367675" y="2209800"/>
            <a:ext cx="304800" cy="3048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3810000" y="2209800"/>
            <a:ext cx="304800" cy="304800"/>
          </a:xfrm>
          <a:prstGeom prst="mathMultiply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" y="3048000"/>
            <a:ext cx="815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ERCOT performs a daily Operational Planning Analysis (OPA) for the next day and a Real-Time Assessment (RTA) every 5 minutes to determine if: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Any </a:t>
            </a:r>
            <a:r>
              <a:rPr lang="en-US" sz="2000" dirty="0" smtClean="0">
                <a:solidFill>
                  <a:srgbClr val="00AEC7"/>
                </a:solidFill>
              </a:rPr>
              <a:t>basecase</a:t>
            </a:r>
            <a:r>
              <a:rPr lang="en-US" sz="2000" dirty="0" smtClean="0"/>
              <a:t> or pre-contingency flows exceed a Transmission Element’s Normal/Continuous rating (i.e. pre-contingency SOL exceedance).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Any </a:t>
            </a:r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post-contingency</a:t>
            </a:r>
            <a:r>
              <a:rPr lang="en-US" sz="2000" dirty="0" smtClean="0"/>
              <a:t> flows exceed a Transmission Element’s  2-hour rating (i.e. post contingency SOL exceedance).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98287" y="1773192"/>
            <a:ext cx="495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US" sz="4000" dirty="0">
              <a:solidFill>
                <a:srgbClr val="00B050"/>
              </a:solidFill>
              <a:latin typeface="Wingdings" panose="05000000000000000000" pitchFamily="2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37012" y="1414046"/>
            <a:ext cx="1366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Current Flow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520074" y="1732432"/>
            <a:ext cx="0" cy="477368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962400" y="1773192"/>
            <a:ext cx="495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</a:t>
            </a:r>
            <a:endParaRPr lang="en-US" sz="4000" dirty="0">
              <a:solidFill>
                <a:srgbClr val="00B050"/>
              </a:solidFill>
              <a:latin typeface="Wingdings" panose="05000000000000000000" pitchFamily="2" charset="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40773" y="1301484"/>
            <a:ext cx="1170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Post-Contingency Flow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111583" y="1752600"/>
            <a:ext cx="612818" cy="583029"/>
          </a:xfrm>
          <a:prstGeom prst="straightConnector1">
            <a:avLst/>
          </a:prstGeom>
          <a:ln w="1905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95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  <p:bldP spid="10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RCOT Identity v.2">
    <a:dk1>
      <a:sysClr val="windowText" lastClr="000000"/>
    </a:dk1>
    <a:lt1>
      <a:srgbClr val="FFFFFF"/>
    </a:lt1>
    <a:dk2>
      <a:srgbClr val="5B6770"/>
    </a:dk2>
    <a:lt2>
      <a:srgbClr val="FFFFFF"/>
    </a:lt2>
    <a:accent1>
      <a:srgbClr val="00AEC7"/>
    </a:accent1>
    <a:accent2>
      <a:srgbClr val="5B6770"/>
    </a:accent2>
    <a:accent3>
      <a:srgbClr val="26D07C"/>
    </a:accent3>
    <a:accent4>
      <a:srgbClr val="003865"/>
    </a:accent4>
    <a:accent5>
      <a:srgbClr val="685BC7"/>
    </a:accent5>
    <a:accent6>
      <a:srgbClr val="890C58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ERCOT Identity v.2">
    <a:dk1>
      <a:sysClr val="windowText" lastClr="000000"/>
    </a:dk1>
    <a:lt1>
      <a:srgbClr val="FFFFFF"/>
    </a:lt1>
    <a:dk2>
      <a:srgbClr val="5B6770"/>
    </a:dk2>
    <a:lt2>
      <a:srgbClr val="FFFFFF"/>
    </a:lt2>
    <a:accent1>
      <a:srgbClr val="00AEC7"/>
    </a:accent1>
    <a:accent2>
      <a:srgbClr val="5B6770"/>
    </a:accent2>
    <a:accent3>
      <a:srgbClr val="26D07C"/>
    </a:accent3>
    <a:accent4>
      <a:srgbClr val="003865"/>
    </a:accent4>
    <a:accent5>
      <a:srgbClr val="685BC7"/>
    </a:accent5>
    <a:accent6>
      <a:srgbClr val="890C58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ERCOT Identity v.2">
    <a:dk1>
      <a:sysClr val="windowText" lastClr="000000"/>
    </a:dk1>
    <a:lt1>
      <a:srgbClr val="FFFFFF"/>
    </a:lt1>
    <a:dk2>
      <a:srgbClr val="5B6770"/>
    </a:dk2>
    <a:lt2>
      <a:srgbClr val="FFFFFF"/>
    </a:lt2>
    <a:accent1>
      <a:srgbClr val="00AEC7"/>
    </a:accent1>
    <a:accent2>
      <a:srgbClr val="5B6770"/>
    </a:accent2>
    <a:accent3>
      <a:srgbClr val="26D07C"/>
    </a:accent3>
    <a:accent4>
      <a:srgbClr val="003865"/>
    </a:accent4>
    <a:accent5>
      <a:srgbClr val="685BC7"/>
    </a:accent5>
    <a:accent6>
      <a:srgbClr val="890C58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E9AA12-8AF9-4AA6-90FE-24669859CDF3}">
  <ds:schemaRefs>
    <ds:schemaRef ds:uri="c34af464-7aa1-4edd-9be4-83dffc1cb926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FABCE5-6410-4FC5-930F-1111C63E40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4723</TotalTime>
  <Words>1957</Words>
  <Application>Microsoft Office PowerPoint</Application>
  <PresentationFormat>On-screen Show (4:3)</PresentationFormat>
  <Paragraphs>376</Paragraphs>
  <Slides>36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Courier New</vt:lpstr>
      <vt:lpstr>Wingdings</vt:lpstr>
      <vt:lpstr>1_Custom Design</vt:lpstr>
      <vt:lpstr>Office Theme</vt:lpstr>
      <vt:lpstr>1_Office Theme</vt:lpstr>
      <vt:lpstr>PowerPoint Presentation</vt:lpstr>
      <vt:lpstr>Topics</vt:lpstr>
      <vt:lpstr>Topics</vt:lpstr>
      <vt:lpstr>Overview of NERC Changes and NPRR953</vt:lpstr>
      <vt:lpstr>Overview of NERC Changes and NPRR953</vt:lpstr>
      <vt:lpstr>SPWG/ERCOT-Proposed Definition</vt:lpstr>
      <vt:lpstr>NPRR Overview</vt:lpstr>
      <vt:lpstr>Topics</vt:lpstr>
      <vt:lpstr>Real-Time Assessment</vt:lpstr>
      <vt:lpstr>Real-Time Assessment</vt:lpstr>
      <vt:lpstr>Mitigation Plans</vt:lpstr>
      <vt:lpstr>Cascading Analysis</vt:lpstr>
      <vt:lpstr>Relay Loadability Rating</vt:lpstr>
      <vt:lpstr>IROLs</vt:lpstr>
      <vt:lpstr>Current Practices</vt:lpstr>
      <vt:lpstr>Topics</vt:lpstr>
      <vt:lpstr>Notable Efforts</vt:lpstr>
      <vt:lpstr>PowerPoint Presentation</vt:lpstr>
      <vt:lpstr>Key Dates</vt:lpstr>
      <vt:lpstr>Topics</vt:lpstr>
      <vt:lpstr>Initial Rating Collection Process</vt:lpstr>
      <vt:lpstr>Topics</vt:lpstr>
      <vt:lpstr>Model Submission Windows</vt:lpstr>
      <vt:lpstr>Model Submission Effective Dates</vt:lpstr>
      <vt:lpstr>Key Dates for Production Loads</vt:lpstr>
      <vt:lpstr>Model Submission Timeline</vt:lpstr>
      <vt:lpstr>Model Submission Timeline</vt:lpstr>
      <vt:lpstr>Model Submission Timeline</vt:lpstr>
      <vt:lpstr>Model Submission Timeline</vt:lpstr>
      <vt:lpstr>Topics</vt:lpstr>
      <vt:lpstr>Modeling Relay Rating</vt:lpstr>
      <vt:lpstr>Manually Update Single Entry</vt:lpstr>
      <vt:lpstr>Template Example, Adding New Line</vt:lpstr>
      <vt:lpstr>Template Example, Adding Dynamic Ratings</vt:lpstr>
      <vt:lpstr>Modeling Related Document Updates</vt:lpstr>
      <vt:lpstr>Open Discussion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Koepke, Joel</cp:lastModifiedBy>
  <cp:revision>147</cp:revision>
  <cp:lastPrinted>2019-07-08T21:45:38Z</cp:lastPrinted>
  <dcterms:created xsi:type="dcterms:W3CDTF">2016-01-21T15:20:31Z</dcterms:created>
  <dcterms:modified xsi:type="dcterms:W3CDTF">2020-01-03T20:39:15Z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