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  <p:sldMasterId id="2147483648" r:id="rId2"/>
    <p:sldMasterId id="2147483651" r:id="rId3"/>
  </p:sldMasterIdLst>
  <p:notesMasterIdLst>
    <p:notesMasterId r:id="rId13"/>
  </p:notesMasterIdLst>
  <p:handoutMasterIdLst>
    <p:handoutMasterId r:id="rId14"/>
  </p:handoutMasterIdLst>
  <p:sldIdLst>
    <p:sldId id="368" r:id="rId4"/>
    <p:sldId id="732" r:id="rId5"/>
    <p:sldId id="733" r:id="rId6"/>
    <p:sldId id="738" r:id="rId7"/>
    <p:sldId id="741" r:id="rId8"/>
    <p:sldId id="714" r:id="rId9"/>
    <p:sldId id="764" r:id="rId10"/>
    <p:sldId id="763" r:id="rId11"/>
    <p:sldId id="576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46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hompson, Chad" initials="TC" lastIdx="3" clrIdx="0">
    <p:extLst>
      <p:ext uri="{19B8F6BF-5375-455C-9EA6-DF929625EA0E}">
        <p15:presenceInfo xmlns:p15="http://schemas.microsoft.com/office/powerpoint/2012/main" userId="S-1-5-21-639947351-343809578-3807592339-4319" providerId="AD"/>
      </p:ext>
    </p:extLst>
  </p:cmAuthor>
  <p:cmAuthor id="2" name="Hilliard, Marie" initials="HM" lastIdx="5" clrIdx="1">
    <p:extLst>
      <p:ext uri="{19B8F6BF-5375-455C-9EA6-DF929625EA0E}">
        <p15:presenceInfo xmlns:p15="http://schemas.microsoft.com/office/powerpoint/2012/main" userId="S-1-5-21-639947351-343809578-3807592339-5990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100"/>
    <a:srgbClr val="00ACC8"/>
    <a:srgbClr val="5B6770"/>
    <a:srgbClr val="FFFFFF"/>
    <a:srgbClr val="B8DCF4"/>
    <a:srgbClr val="FF8200"/>
    <a:srgbClr val="003865"/>
    <a:srgbClr val="5F8642"/>
    <a:srgbClr val="74B273"/>
    <a:srgbClr val="0076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0545" autoAdjust="0"/>
  </p:normalViewPr>
  <p:slideViewPr>
    <p:cSldViewPr showGuides="1">
      <p:cViewPr varScale="1">
        <p:scale>
          <a:sx n="46" d="100"/>
          <a:sy n="46" d="100"/>
        </p:scale>
        <p:origin x="1068" y="60"/>
      </p:cViewPr>
      <p:guideLst>
        <p:guide orient="horz" pos="2546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41" d="100"/>
          <a:sy n="41" d="100"/>
        </p:scale>
        <p:origin x="1968" y="-834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commentAuthors" Target="commentAuthors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BD4036-C496-426B-80D9-0599FA8E6410}" type="datetimeFigureOut">
              <a:rPr lang="en-US" smtClean="0"/>
              <a:t>11/26/2019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6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6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92205FE-88E4-4228-A0AC-E29F5D2D5575}" type="datetimeFigureOut">
              <a:rPr lang="en-US" smtClean="0"/>
              <a:t>11/26/2019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  <a:cs typeface="Book Antiqu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+mj-lt"/>
                <a:cs typeface="Book Antiqu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  <a:latin typeface="+mj-lt"/>
                <a:cs typeface="Book Antiqu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>
            <a:lvl1pPr>
              <a:defRPr sz="2200">
                <a:latin typeface="+mj-lt"/>
                <a:cs typeface="Book Antiqua"/>
              </a:defRPr>
            </a:lvl1pPr>
            <a:lvl2pPr>
              <a:defRPr sz="2000">
                <a:latin typeface="+mj-lt"/>
                <a:cs typeface="Book Antiqua"/>
              </a:defRPr>
            </a:lvl2pPr>
            <a:lvl3pPr>
              <a:defRPr sz="1900">
                <a:latin typeface="+mj-lt"/>
                <a:cs typeface="Book Antiqua"/>
              </a:defRPr>
            </a:lvl3pPr>
            <a:lvl4pPr>
              <a:defRPr sz="1800">
                <a:latin typeface="+mj-lt"/>
                <a:cs typeface="Book Antiqua"/>
              </a:defRPr>
            </a:lvl4pPr>
            <a:lvl5pPr>
              <a:defRPr sz="1800">
                <a:latin typeface="+mj-lt"/>
                <a:cs typeface="Book Antiqu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  <a:cs typeface="Book Antiqua"/>
              </a:defRPr>
            </a:lvl1pPr>
            <a:lvl2pPr>
              <a:defRPr>
                <a:latin typeface="+mj-lt"/>
                <a:cs typeface="Book Antiqua"/>
              </a:defRPr>
            </a:lvl2pPr>
            <a:lvl3pPr>
              <a:defRPr>
                <a:latin typeface="+mj-lt"/>
                <a:cs typeface="Book Antiqua"/>
              </a:defRPr>
            </a:lvl3pPr>
            <a:lvl4pPr>
              <a:defRPr>
                <a:latin typeface="+mj-lt"/>
                <a:cs typeface="Book Antiqua"/>
              </a:defRPr>
            </a:lvl4pPr>
            <a:lvl5pPr>
              <a:defRPr>
                <a:latin typeface="+mj-lt"/>
                <a:cs typeface="Book Antiqu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657600" y="0"/>
            <a:ext cx="54864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15455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ERCOT 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5916" y="1916832"/>
            <a:ext cx="5184576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KP 1.3 </a:t>
            </a:r>
            <a:r>
              <a:rPr lang="en-US" sz="2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(14) RTC </a:t>
            </a:r>
            <a:r>
              <a:rPr lang="en-US" sz="2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Constraints</a:t>
            </a:r>
          </a:p>
          <a:p>
            <a:endParaRPr lang="en-US" sz="20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Update on Load Resource Self Provision of RRS and </a:t>
            </a:r>
            <a:r>
              <a:rPr lang="en-US" sz="2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ECRS</a:t>
            </a:r>
            <a:endParaRPr lang="en-US" sz="20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Sai </a:t>
            </a:r>
            <a:r>
              <a:rPr lang="en-US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Moorty</a:t>
            </a:r>
            <a:endParaRPr lang="en-US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Market Design and Analysis</a:t>
            </a:r>
          </a:p>
          <a:p>
            <a:endParaRPr lang="en-US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December 3, 2019</a:t>
            </a:r>
          </a:p>
        </p:txBody>
      </p:sp>
    </p:spTree>
    <p:extLst>
      <p:ext uri="{BB962C8B-B14F-4D97-AF65-F5344CB8AC3E}">
        <p14:creationId xmlns:p14="http://schemas.microsoft.com/office/powerpoint/2010/main" val="3396775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21022"/>
          </a:xfrm>
        </p:spPr>
        <p:txBody>
          <a:bodyPr/>
          <a:lstStyle/>
          <a:p>
            <a:r>
              <a:rPr lang="en-US" dirty="0" smtClean="0"/>
              <a:t>UFR Load Resource Treatment Under RTC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81000" y="1016732"/>
                <a:ext cx="8534400" cy="522058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sz="1600" b="1" dirty="0" smtClean="0">
                    <a:solidFill>
                      <a:schemeClr val="tx2"/>
                    </a:solidFill>
                    <a:latin typeface="+mn-lt"/>
                  </a:rPr>
                  <a:t>Self Provision of RRS-BLK and ECRS-BLK at individual UFR Load Resource level</a:t>
                </a:r>
              </a:p>
              <a:p>
                <a:endParaRPr lang="en-US" sz="1600" dirty="0" smtClean="0">
                  <a:solidFill>
                    <a:schemeClr val="tx2"/>
                  </a:solidFill>
                  <a:latin typeface="+mn-lt"/>
                </a:endParaRPr>
              </a:p>
              <a:p>
                <a:r>
                  <a:rPr lang="en-US" sz="1600" dirty="0" smtClean="0">
                    <a:solidFill>
                      <a:schemeClr val="tx2"/>
                    </a:solidFill>
                    <a:latin typeface="+mn-lt"/>
                  </a:rPr>
                  <a:t>Impractical to arm and disarm UFR every 5 minutes and have UFR Load Resources participate actively in RTC</a:t>
                </a:r>
              </a:p>
              <a:p>
                <a:endParaRPr lang="en-US" sz="1600" dirty="0" smtClean="0">
                  <a:solidFill>
                    <a:schemeClr val="tx2"/>
                  </a:solidFill>
                  <a:latin typeface="+mn-lt"/>
                </a:endParaRPr>
              </a:p>
              <a:p>
                <a:r>
                  <a:rPr lang="en-US" sz="1600" dirty="0" smtClean="0">
                    <a:solidFill>
                      <a:schemeClr val="tx2"/>
                    </a:solidFill>
                    <a:latin typeface="+mn-lt"/>
                  </a:rPr>
                  <a:t>Proposal is to allow self-provision of RRS-BLK and ECRS-BLK based on DAM RRS-BLK, ECRS-BLK awards, RRS-BLK, ECRS-BLK AS Trades and DAM Self-arranged RRS-BLK, ECRS-BLK within a QSE</a:t>
                </a:r>
              </a:p>
              <a:p>
                <a:endParaRPr lang="en-US" sz="1600" dirty="0" smtClean="0">
                  <a:solidFill>
                    <a:schemeClr val="tx2"/>
                  </a:solidFill>
                  <a:latin typeface="+mn-lt"/>
                </a:endParaRPr>
              </a:p>
              <a:p>
                <a:r>
                  <a:rPr lang="en-US" sz="1600" dirty="0" smtClean="0">
                    <a:solidFill>
                      <a:schemeClr val="tx2"/>
                    </a:solidFill>
                    <a:latin typeface="+mn-lt"/>
                  </a:rPr>
                  <a:t>Self-provision MW quantities of RRS-BLK, ECRS-BLK is telemetered to ERCOT by QSE for each UFR Load Resource in its portfolio:</a:t>
                </a:r>
              </a:p>
              <a:p>
                <a:pPr lvl="1"/>
                <a:endParaRPr lang="en-US" sz="1600" b="0" i="1" dirty="0" smtClean="0">
                  <a:solidFill>
                    <a:schemeClr val="tx2"/>
                  </a:solidFill>
                  <a:latin typeface="Cambria Math" panose="02040503050406030204" pitchFamily="18" charset="0"/>
                </a:endParaRPr>
              </a:p>
              <a:p>
                <a:pPr lvl="1"/>
                <a14:m>
                  <m:oMath xmlns:m="http://schemas.openxmlformats.org/officeDocument/2006/math">
                    <m:r>
                      <a:rPr lang="en-US" sz="1600" b="0" i="1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𝑇𝑒𝑙𝑆𝑒𝑙𝑓𝑅𝑅𝑆</m:t>
                    </m:r>
                  </m:oMath>
                </a14:m>
                <a:r>
                  <a:rPr lang="en-US" sz="1600" dirty="0">
                    <a:solidFill>
                      <a:schemeClr val="tx2"/>
                    </a:solidFill>
                    <a:latin typeface="+mn-lt"/>
                  </a:rPr>
                  <a:t>: Telemetry to indicate </a:t>
                </a:r>
                <a:r>
                  <a:rPr lang="en-US" sz="1600" dirty="0" smtClean="0">
                    <a:solidFill>
                      <a:schemeClr val="tx2"/>
                    </a:solidFill>
                    <a:latin typeface="+mn-lt"/>
                  </a:rPr>
                  <a:t>RRS-BLK </a:t>
                </a:r>
                <a:r>
                  <a:rPr lang="en-US" sz="1600" dirty="0">
                    <a:solidFill>
                      <a:schemeClr val="tx2"/>
                    </a:solidFill>
                    <a:latin typeface="+mn-lt"/>
                  </a:rPr>
                  <a:t>MW amount self-provided by On-Line UFR type Load Resource</a:t>
                </a:r>
              </a:p>
              <a:p>
                <a:pPr lvl="1"/>
                <a:endParaRPr lang="en-US" sz="1600" b="0" i="1" dirty="0" smtClean="0">
                  <a:solidFill>
                    <a:schemeClr val="tx2"/>
                  </a:solidFill>
                  <a:latin typeface="Cambria Math" panose="02040503050406030204" pitchFamily="18" charset="0"/>
                </a:endParaRPr>
              </a:p>
              <a:p>
                <a:pPr lvl="1"/>
                <a14:m>
                  <m:oMath xmlns:m="http://schemas.openxmlformats.org/officeDocument/2006/math">
                    <m:r>
                      <a:rPr lang="en-US" sz="1600" b="0" i="1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𝑇𝑒𝑙𝑆𝑒𝑙𝑓𝐸𝐶𝑅𝑆</m:t>
                    </m:r>
                  </m:oMath>
                </a14:m>
                <a:r>
                  <a:rPr lang="en-US" sz="1600" dirty="0">
                    <a:solidFill>
                      <a:schemeClr val="tx2"/>
                    </a:solidFill>
                    <a:latin typeface="+mn-lt"/>
                  </a:rPr>
                  <a:t>: Telemetry to indicate </a:t>
                </a:r>
                <a:r>
                  <a:rPr lang="en-US" sz="1600" dirty="0" smtClean="0">
                    <a:solidFill>
                      <a:schemeClr val="tx2"/>
                    </a:solidFill>
                    <a:latin typeface="+mn-lt"/>
                  </a:rPr>
                  <a:t>ECRS-BLK </a:t>
                </a:r>
                <a:r>
                  <a:rPr lang="en-US" sz="1600" dirty="0">
                    <a:solidFill>
                      <a:schemeClr val="tx2"/>
                    </a:solidFill>
                    <a:latin typeface="+mn-lt"/>
                  </a:rPr>
                  <a:t>MW amount self-provided by On-Line UFR type Load Resource</a:t>
                </a:r>
              </a:p>
              <a:p>
                <a:pPr lvl="1"/>
                <a:endParaRPr lang="en-US" sz="1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81000" y="1016732"/>
                <a:ext cx="8534400" cy="5220580"/>
              </a:xfrm>
              <a:blipFill rotWithShape="0">
                <a:blip r:embed="rId2"/>
                <a:stretch>
                  <a:fillRect l="-429" t="-350" r="-2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9201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21022"/>
          </a:xfrm>
        </p:spPr>
        <p:txBody>
          <a:bodyPr/>
          <a:lstStyle/>
          <a:p>
            <a:r>
              <a:rPr lang="en-US" sz="1800" dirty="0"/>
              <a:t>UFR Load Resource: Telemetered Self-Provision Validation (RRS, ECRS)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728700"/>
            <a:ext cx="8534400" cy="5652628"/>
          </a:xfrm>
        </p:spPr>
        <p:txBody>
          <a:bodyPr/>
          <a:lstStyle/>
          <a:p>
            <a:r>
              <a:rPr lang="en-US" sz="1600" dirty="0" smtClean="0">
                <a:solidFill>
                  <a:schemeClr val="tx2"/>
                </a:solidFill>
                <a:latin typeface="+mn-lt"/>
              </a:rPr>
              <a:t>Original </a:t>
            </a:r>
            <a:r>
              <a:rPr lang="en-US" sz="1600" dirty="0">
                <a:solidFill>
                  <a:schemeClr val="tx2"/>
                </a:solidFill>
                <a:latin typeface="+mn-lt"/>
              </a:rPr>
              <a:t>proposal presented on August </a:t>
            </a:r>
            <a:r>
              <a:rPr lang="en-US" sz="1600" dirty="0" smtClean="0">
                <a:solidFill>
                  <a:schemeClr val="tx2"/>
                </a:solidFill>
                <a:latin typeface="+mn-lt"/>
              </a:rPr>
              <a:t>9</a:t>
            </a:r>
            <a:r>
              <a:rPr lang="en-US" sz="1600" baseline="30000" dirty="0" smtClean="0">
                <a:solidFill>
                  <a:schemeClr val="tx2"/>
                </a:solidFill>
                <a:latin typeface="+mn-lt"/>
              </a:rPr>
              <a:t>th</a:t>
            </a:r>
            <a:r>
              <a:rPr lang="en-US" sz="1600" dirty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1600" dirty="0" smtClean="0">
                <a:solidFill>
                  <a:schemeClr val="tx2"/>
                </a:solidFill>
                <a:latin typeface="+mn-lt"/>
              </a:rPr>
              <a:t>:</a:t>
            </a:r>
          </a:p>
          <a:p>
            <a:pPr lvl="1"/>
            <a:r>
              <a:rPr lang="en-US" sz="1400" dirty="0" smtClean="0">
                <a:solidFill>
                  <a:schemeClr val="tx2"/>
                </a:solidFill>
                <a:latin typeface="+mn-lt"/>
              </a:rPr>
              <a:t>Additional ERCOT validation of </a:t>
            </a:r>
            <a:r>
              <a:rPr lang="en-US" sz="1400" dirty="0">
                <a:solidFill>
                  <a:schemeClr val="tx2"/>
                </a:solidFill>
                <a:latin typeface="+mn-lt"/>
              </a:rPr>
              <a:t>QSE submitted AS Trades for RRS_BLK and ECRS-BLK to ensure respective limits on these AS sub-types are </a:t>
            </a:r>
            <a:r>
              <a:rPr lang="en-US" sz="1400" dirty="0" smtClean="0">
                <a:solidFill>
                  <a:schemeClr val="tx2"/>
                </a:solidFill>
                <a:latin typeface="+mn-lt"/>
              </a:rPr>
              <a:t>respected</a:t>
            </a:r>
          </a:p>
          <a:p>
            <a:pPr lvl="2"/>
            <a:r>
              <a:rPr lang="en-US" sz="1300" dirty="0" smtClean="0">
                <a:solidFill>
                  <a:schemeClr val="tx2"/>
                </a:solidFill>
                <a:latin typeface="+mn-lt"/>
              </a:rPr>
              <a:t>Today, AS Trades are “CONFIRMED” if the buying and selling QSE submitted AS Trades have matching first and last hours, AS-subtype, and MW quantity</a:t>
            </a:r>
          </a:p>
          <a:p>
            <a:pPr lvl="2"/>
            <a:r>
              <a:rPr lang="en-US" sz="1300" dirty="0" smtClean="0">
                <a:solidFill>
                  <a:schemeClr val="tx2"/>
                </a:solidFill>
                <a:latin typeface="+mn-lt"/>
              </a:rPr>
              <a:t>Original proposal would have introduced another check by ERCOT systems before confirming QSE submitted AS Trades</a:t>
            </a:r>
          </a:p>
          <a:p>
            <a:r>
              <a:rPr lang="en-US" sz="1600" dirty="0" smtClean="0">
                <a:solidFill>
                  <a:schemeClr val="tx2"/>
                </a:solidFill>
                <a:latin typeface="+mn-lt"/>
              </a:rPr>
              <a:t>Subsequent discussions resulted in NOT introducing another check by ERCOT systems</a:t>
            </a:r>
          </a:p>
          <a:p>
            <a:r>
              <a:rPr lang="en-US" sz="1600" dirty="0" smtClean="0">
                <a:solidFill>
                  <a:schemeClr val="tx2"/>
                </a:solidFill>
                <a:latin typeface="+mn-lt"/>
              </a:rPr>
              <a:t>New/Updated Proposal:</a:t>
            </a:r>
          </a:p>
          <a:p>
            <a:pPr lvl="1"/>
            <a:r>
              <a:rPr lang="en-US" sz="1400" dirty="0" smtClean="0">
                <a:solidFill>
                  <a:schemeClr val="tx2"/>
                </a:solidFill>
                <a:latin typeface="+mn-lt"/>
              </a:rPr>
              <a:t>No changes to current rules for “CONFIRMING” AS Trades</a:t>
            </a:r>
          </a:p>
          <a:p>
            <a:pPr lvl="1"/>
            <a:r>
              <a:rPr lang="en-US" sz="1400" dirty="0" smtClean="0">
                <a:solidFill>
                  <a:schemeClr val="tx2"/>
                </a:solidFill>
                <a:latin typeface="+mn-lt"/>
              </a:rPr>
              <a:t>Pro-rating rule for self-provision telemetry of RRS_BLK and ECRS_BLK from UFR Load Resource</a:t>
            </a:r>
          </a:p>
          <a:p>
            <a:pPr lvl="2"/>
            <a:r>
              <a:rPr lang="en-US" sz="1300" dirty="0" smtClean="0">
                <a:solidFill>
                  <a:schemeClr val="tx2"/>
                </a:solidFill>
                <a:latin typeface="+mn-lt"/>
              </a:rPr>
              <a:t>Tweaks to original proposal</a:t>
            </a:r>
          </a:p>
          <a:p>
            <a:pPr lvl="2"/>
            <a:r>
              <a:rPr lang="en-US" sz="1300" dirty="0" smtClean="0">
                <a:solidFill>
                  <a:schemeClr val="tx2"/>
                </a:solidFill>
                <a:latin typeface="+mn-lt"/>
              </a:rPr>
              <a:t>Yes, pro-rating rules for self-provision telemetry of RRS_BLK, ECRS_BLK are still needed</a:t>
            </a:r>
          </a:p>
          <a:p>
            <a:pPr lvl="1"/>
            <a:r>
              <a:rPr lang="en-US" sz="1400" dirty="0" smtClean="0">
                <a:solidFill>
                  <a:schemeClr val="tx2"/>
                </a:solidFill>
                <a:latin typeface="+mn-lt"/>
              </a:rPr>
              <a:t>Change system wide RRS and ECRS constraints to handle cases where self-provision of RRS_BLK and ECRS_BLK exceeds the prescribed limits on the respective AS sub-types (60%, 50%)</a:t>
            </a:r>
          </a:p>
          <a:p>
            <a:pPr lvl="1"/>
            <a:r>
              <a:rPr lang="en-US" sz="1400" u="sng" dirty="0" smtClean="0">
                <a:solidFill>
                  <a:schemeClr val="tx2"/>
                </a:solidFill>
                <a:latin typeface="+mn-lt"/>
              </a:rPr>
              <a:t>Still under evaluation</a:t>
            </a:r>
          </a:p>
          <a:p>
            <a:pPr lvl="2"/>
            <a:r>
              <a:rPr lang="en-US" sz="1300" dirty="0" smtClean="0">
                <a:solidFill>
                  <a:schemeClr val="tx2"/>
                </a:solidFill>
                <a:latin typeface="+mn-lt"/>
              </a:rPr>
              <a:t>Changes to Settlements to:</a:t>
            </a:r>
          </a:p>
          <a:p>
            <a:pPr lvl="3"/>
            <a:r>
              <a:rPr lang="en-US" sz="1400" dirty="0" smtClean="0">
                <a:solidFill>
                  <a:schemeClr val="tx2"/>
                </a:solidFill>
                <a:latin typeface="+mn-lt"/>
              </a:rPr>
              <a:t>No credit to QSEs that submit AS Trades for RRS_BLK and ECRS_BLK that violate prescribed limits on those AS subtypes</a:t>
            </a:r>
          </a:p>
          <a:p>
            <a:pPr lvl="3"/>
            <a:r>
              <a:rPr lang="en-US" sz="1400" dirty="0" smtClean="0">
                <a:solidFill>
                  <a:schemeClr val="tx2"/>
                </a:solidFill>
              </a:rPr>
              <a:t>Additional charge/penalty as this behavior could impact prices (LMP, MCPC) for other products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856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21022"/>
          </a:xfrm>
        </p:spPr>
        <p:txBody>
          <a:bodyPr/>
          <a:lstStyle/>
          <a:p>
            <a:r>
              <a:rPr lang="en-US" sz="1800" dirty="0" smtClean="0"/>
              <a:t>UFR Load Resource: Telemetered Self-Provision Validation (RRS, ECRS)</a:t>
            </a:r>
            <a:endParaRPr 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81000" y="872716"/>
                <a:ext cx="8534400" cy="5220580"/>
              </a:xfrm>
            </p:spPr>
            <p:txBody>
              <a:bodyPr/>
              <a:lstStyle/>
              <a:p>
                <a:pPr lvl="1"/>
                <a:r>
                  <a:rPr lang="en-US" sz="1400" b="1" dirty="0" smtClean="0">
                    <a:solidFill>
                      <a:schemeClr val="tx2"/>
                    </a:solidFill>
                  </a:rPr>
                  <a:t>Step </a:t>
                </a:r>
                <a:r>
                  <a:rPr lang="en-US" sz="1400" b="1" dirty="0">
                    <a:solidFill>
                      <a:schemeClr val="tx2"/>
                    </a:solidFill>
                  </a:rPr>
                  <a:t>1</a:t>
                </a:r>
                <a:r>
                  <a:rPr lang="en-US" sz="1400" dirty="0" smtClean="0">
                    <a:solidFill>
                      <a:schemeClr val="tx2"/>
                    </a:solidFill>
                  </a:rPr>
                  <a:t> </a:t>
                </a:r>
                <a:r>
                  <a:rPr lang="en-US" sz="1400" dirty="0">
                    <a:solidFill>
                      <a:schemeClr val="tx2"/>
                    </a:solidFill>
                  </a:rPr>
                  <a:t>: At QSE portfolio level, check if sum of </a:t>
                </a:r>
                <a:r>
                  <a:rPr lang="en-US" sz="1400" dirty="0" smtClean="0">
                    <a:solidFill>
                      <a:schemeClr val="tx2"/>
                    </a:solidFill>
                  </a:rPr>
                  <a:t>telemetered </a:t>
                </a:r>
                <a:r>
                  <a:rPr lang="en-US" sz="1400" dirty="0">
                    <a:solidFill>
                      <a:schemeClr val="tx2"/>
                    </a:solidFill>
                  </a:rPr>
                  <a:t>self provision of RRS is less than or equal to QSE’s RRS-BLK responsibility from DAM RRS-BLK awards, validated RRS-BLK AS Trades and Self-arrangement within QSE. Similar check for ECRS-BLK</a:t>
                </a:r>
              </a:p>
              <a:p>
                <a:pPr marL="914400" lvl="2" indent="0">
                  <a:buNone/>
                </a:pPr>
                <a:r>
                  <a:rPr lang="en-US" sz="1400" dirty="0">
                    <a:solidFill>
                      <a:schemeClr val="tx2"/>
                    </a:solidFill>
                  </a:rPr>
                  <a:t>If not, determine a </a:t>
                </a:r>
                <a:r>
                  <a:rPr lang="en-US" sz="1400" u="sng" dirty="0">
                    <a:solidFill>
                      <a:schemeClr val="tx2"/>
                    </a:solidFill>
                  </a:rPr>
                  <a:t>Step </a:t>
                </a:r>
                <a:r>
                  <a:rPr lang="en-US" sz="1400" u="sng" dirty="0" smtClean="0">
                    <a:solidFill>
                      <a:schemeClr val="tx2"/>
                    </a:solidFill>
                  </a:rPr>
                  <a:t>1 </a:t>
                </a:r>
                <a:r>
                  <a:rPr lang="en-US" sz="1400" u="sng" dirty="0">
                    <a:solidFill>
                      <a:schemeClr val="tx2"/>
                    </a:solidFill>
                  </a:rPr>
                  <a:t>validated self-provision amount </a:t>
                </a:r>
                <a:r>
                  <a:rPr lang="en-US" sz="1400" dirty="0">
                    <a:solidFill>
                      <a:schemeClr val="tx2"/>
                    </a:solidFill>
                  </a:rPr>
                  <a:t>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𝑇𝑒𝑙𝑆𝑒𝑙𝑓𝑅𝑅𝑆</m:t>
                        </m:r>
                      </m:e>
                      <m:sup>
                        <m:r>
                          <a:rPr lang="en-US" sz="16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  <m:r>
                          <a:rPr lang="en-US" sz="1600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p>
                  </m:oMath>
                </a14:m>
                <a:r>
                  <a:rPr lang="en-US" sz="1400" dirty="0">
                    <a:solidFill>
                      <a:schemeClr val="tx2"/>
                    </a:solidFill>
                  </a:rPr>
                  <a:t>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4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𝑇𝑒𝑙𝑆𝑒𝑙𝑓𝐸𝐶𝑅𝑆</m:t>
                        </m:r>
                      </m:e>
                      <m:sup>
                        <m:r>
                          <a:rPr lang="en-US" sz="14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  <m:r>
                          <a:rPr lang="en-US" sz="1400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p>
                  </m:oMath>
                </a14:m>
                <a:r>
                  <a:rPr lang="en-US" sz="1400" dirty="0">
                    <a:solidFill>
                      <a:schemeClr val="tx2"/>
                    </a:solidFill>
                  </a:rPr>
                  <a:t>), (reduce the </a:t>
                </a:r>
                <a:r>
                  <a:rPr lang="en-US" sz="1400" dirty="0" smtClean="0">
                    <a:solidFill>
                      <a:schemeClr val="tx2"/>
                    </a:solidFill>
                  </a:rPr>
                  <a:t>telemetered self-provision </a:t>
                </a:r>
                <a:r>
                  <a:rPr lang="en-US" sz="1400" dirty="0">
                    <a:solidFill>
                      <a:schemeClr val="tx2"/>
                    </a:solidFill>
                  </a:rPr>
                  <a:t>amounts for RRS and ECRS</a:t>
                </a:r>
                <a:r>
                  <a:rPr lang="en-US" sz="1400" dirty="0" smtClean="0">
                    <a:solidFill>
                      <a:schemeClr val="tx2"/>
                    </a:solidFill>
                  </a:rPr>
                  <a:t>)</a:t>
                </a:r>
              </a:p>
              <a:p>
                <a:pPr marL="914400" lvl="2" indent="0">
                  <a:buNone/>
                </a:pPr>
                <a:endParaRPr lang="en-US" sz="1400" dirty="0">
                  <a:solidFill>
                    <a:schemeClr val="tx2"/>
                  </a:solidFill>
                </a:endParaRPr>
              </a:p>
              <a:p>
                <a:pPr marL="914400" lvl="2" indent="0">
                  <a:buNone/>
                </a:pPr>
                <a:endParaRPr lang="en-US" sz="1400" dirty="0" smtClean="0">
                  <a:solidFill>
                    <a:schemeClr val="tx2"/>
                  </a:solidFill>
                </a:endParaRPr>
              </a:p>
              <a:p>
                <a:pPr marL="914400" lvl="2" indent="0">
                  <a:buNone/>
                </a:pPr>
                <a:endParaRPr lang="en-US" sz="1400" dirty="0">
                  <a:solidFill>
                    <a:schemeClr val="tx2"/>
                  </a:solidFill>
                </a:endParaRPr>
              </a:p>
              <a:p>
                <a:pPr marL="914400" lvl="2" indent="0">
                  <a:buNone/>
                </a:pPr>
                <a:endParaRPr lang="en-US" sz="1400" dirty="0" smtClean="0">
                  <a:solidFill>
                    <a:schemeClr val="tx2"/>
                  </a:solidFill>
                </a:endParaRPr>
              </a:p>
              <a:p>
                <a:pPr marL="914400" lvl="2" indent="0">
                  <a:buNone/>
                </a:pPr>
                <a:endParaRPr lang="en-US" sz="1400" dirty="0">
                  <a:solidFill>
                    <a:schemeClr val="tx2"/>
                  </a:solidFill>
                </a:endParaRPr>
              </a:p>
              <a:p>
                <a:pPr marL="914400" lvl="2" indent="0">
                  <a:buNone/>
                </a:pPr>
                <a:endParaRPr lang="en-US" sz="1400" dirty="0" smtClean="0">
                  <a:solidFill>
                    <a:schemeClr val="tx2"/>
                  </a:solidFill>
                </a:endParaRPr>
              </a:p>
              <a:p>
                <a:pPr marL="914400" lvl="2" indent="0">
                  <a:buNone/>
                </a:pPr>
                <a:endParaRPr lang="en-US" sz="1400" dirty="0">
                  <a:solidFill>
                    <a:schemeClr val="tx2"/>
                  </a:solidFill>
                </a:endParaRPr>
              </a:p>
              <a:p>
                <a:pPr lvl="1"/>
                <a:r>
                  <a:rPr lang="en-US" sz="1400" b="1" dirty="0">
                    <a:solidFill>
                      <a:schemeClr val="tx2"/>
                    </a:solidFill>
                  </a:rPr>
                  <a:t>Step 2 </a:t>
                </a:r>
                <a:r>
                  <a:rPr lang="en-US" sz="1400" dirty="0">
                    <a:solidFill>
                      <a:schemeClr val="tx2"/>
                    </a:solidFill>
                  </a:rPr>
                  <a:t>: For each UFR Load Resource, check if</a:t>
                </a: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𝑇𝑒𝑙𝑆𝑒𝑙𝑓𝑅𝑅𝑆</m:t>
                      </m:r>
                      <m:r>
                        <a:rPr lang="en-US" sz="1400" i="1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i="1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𝑇𝑒𝑙𝑆𝑒𝑙𝑓𝐸𝐶𝑅𝑆</m:t>
                      </m:r>
                      <m:r>
                        <a:rPr lang="en-US" sz="1400" i="1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US" sz="1400" i="1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𝑁𝑃𝐹</m:t>
                      </m:r>
                      <m:r>
                        <a:rPr lang="en-US" sz="1400" i="1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sz="1400" i="1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𝐿𝑃𝐶</m:t>
                      </m:r>
                    </m:oMath>
                  </m:oMathPara>
                </a14:m>
                <a:endParaRPr lang="en-US" sz="1400" dirty="0">
                  <a:solidFill>
                    <a:schemeClr val="tx2"/>
                  </a:solidFill>
                </a:endParaRPr>
              </a:p>
              <a:p>
                <a:pPr marL="914400" lvl="2" indent="0">
                  <a:buNone/>
                </a:pPr>
                <a:r>
                  <a:rPr lang="en-US" sz="1400" dirty="0">
                    <a:solidFill>
                      <a:schemeClr val="tx2"/>
                    </a:solidFill>
                  </a:rPr>
                  <a:t>If not, further prorate Step 1 validated ECRS self-provision first and then Step 1 validated RRS self-provision to get </a:t>
                </a:r>
                <a:r>
                  <a:rPr lang="en-US" sz="1400" u="sng" dirty="0">
                    <a:solidFill>
                      <a:schemeClr val="tx2"/>
                    </a:solidFill>
                  </a:rPr>
                  <a:t>Step 2 validated self-provision amount </a:t>
                </a:r>
                <a:r>
                  <a:rPr lang="en-US" sz="1400" dirty="0">
                    <a:solidFill>
                      <a:schemeClr val="tx2"/>
                    </a:solidFill>
                  </a:rPr>
                  <a:t>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4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𝑇𝑒𝑙𝑆𝑒𝑙𝑓𝑅𝑅𝑆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en-US" sz="140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v</m:t>
                        </m:r>
                        <m:r>
                          <a:rPr lang="en-US" sz="1400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1400" dirty="0">
                    <a:solidFill>
                      <a:schemeClr val="tx2"/>
                    </a:solidFill>
                  </a:rPr>
                  <a:t>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4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𝑇𝑒𝑙𝑆𝑒𝑙𝑓𝐸𝐶𝑅𝑆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en-US" sz="140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v</m:t>
                        </m:r>
                        <m:r>
                          <a:rPr lang="en-US" sz="1400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1400" dirty="0">
                    <a:solidFill>
                      <a:schemeClr val="tx2"/>
                    </a:solidFill>
                  </a:rPr>
                  <a:t>)</a:t>
                </a:r>
              </a:p>
              <a:p>
                <a:endParaRPr lang="en-US" sz="1600" dirty="0">
                  <a:solidFill>
                    <a:schemeClr val="tx2"/>
                  </a:solidFill>
                </a:endParaRPr>
              </a:p>
              <a:p>
                <a:pPr marL="914400" lvl="2" indent="0">
                  <a:buNone/>
                </a:pPr>
                <a:endParaRPr lang="en-US" sz="1400" dirty="0">
                  <a:solidFill>
                    <a:schemeClr val="tx2"/>
                  </a:solidFill>
                </a:endParaRPr>
              </a:p>
              <a:p>
                <a:endParaRPr lang="en-US" sz="1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81000" y="872716"/>
                <a:ext cx="8534400" cy="5220580"/>
              </a:xfrm>
              <a:blipFill rotWithShape="0">
                <a:blip r:embed="rId2"/>
                <a:stretch>
                  <a:fillRect t="-233" r="-2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6117601"/>
              </p:ext>
            </p:extLst>
          </p:nvPr>
        </p:nvGraphicFramePr>
        <p:xfrm>
          <a:off x="262251" y="2135993"/>
          <a:ext cx="8695698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56"/>
                <a:gridCol w="756083"/>
                <a:gridCol w="756083"/>
                <a:gridCol w="977210"/>
                <a:gridCol w="977210"/>
                <a:gridCol w="977210"/>
                <a:gridCol w="977210"/>
                <a:gridCol w="701659"/>
                <a:gridCol w="701659"/>
                <a:gridCol w="701659"/>
                <a:gridCol w="701659"/>
              </a:tblGrid>
              <a:tr h="300214">
                <a:tc rowSpan="2">
                  <a:txBody>
                    <a:bodyPr/>
                    <a:lstStyle/>
                    <a:p>
                      <a:endParaRPr lang="en-US" sz="1200" b="0" i="0" dirty="0"/>
                    </a:p>
                  </a:txBody>
                  <a:tcPr marL="45720" marR="45720"/>
                </a:tc>
                <a:tc rowSpan="2">
                  <a:txBody>
                    <a:bodyPr/>
                    <a:lstStyle/>
                    <a:p>
                      <a:r>
                        <a:rPr lang="en-US" sz="1200" b="0" i="0" dirty="0" smtClean="0"/>
                        <a:t>QSE</a:t>
                      </a:r>
                    </a:p>
                    <a:p>
                      <a:r>
                        <a:rPr lang="en-US" sz="1200" b="0" i="0" dirty="0" smtClean="0"/>
                        <a:t>RRS</a:t>
                      </a:r>
                    </a:p>
                    <a:p>
                      <a:endParaRPr lang="en-US" sz="1200" b="0" i="0" dirty="0" smtClean="0"/>
                    </a:p>
                    <a:p>
                      <a:r>
                        <a:rPr lang="en-US" sz="1200" b="0" i="0" dirty="0" smtClean="0"/>
                        <a:t>DAM</a:t>
                      </a:r>
                      <a:r>
                        <a:rPr lang="en-US" sz="1200" b="0" i="0" baseline="0" dirty="0" smtClean="0"/>
                        <a:t> &amp;</a:t>
                      </a:r>
                    </a:p>
                    <a:p>
                      <a:r>
                        <a:rPr lang="en-US" sz="1200" b="0" i="0" dirty="0" smtClean="0"/>
                        <a:t>AS</a:t>
                      </a:r>
                      <a:r>
                        <a:rPr lang="en-US" sz="1200" b="0" i="0" baseline="0" dirty="0" smtClean="0"/>
                        <a:t> Trade</a:t>
                      </a:r>
                      <a:endParaRPr lang="en-US" sz="1200" b="0" i="0" dirty="0" smtClean="0"/>
                    </a:p>
                  </a:txBody>
                  <a:tcPr marL="45720" marR="45720"/>
                </a:tc>
                <a:tc rowSpan="2">
                  <a:txBody>
                    <a:bodyPr/>
                    <a:lstStyle/>
                    <a:p>
                      <a:r>
                        <a:rPr lang="en-US" sz="1200" b="0" i="0" dirty="0" smtClean="0"/>
                        <a:t>QSE</a:t>
                      </a:r>
                    </a:p>
                    <a:p>
                      <a:r>
                        <a:rPr lang="en-US" sz="1200" b="0" i="0" dirty="0" smtClean="0"/>
                        <a:t>ECRS</a:t>
                      </a:r>
                    </a:p>
                    <a:p>
                      <a:endParaRPr lang="en-US" sz="1200" b="0" i="0" dirty="0" smtClean="0"/>
                    </a:p>
                    <a:p>
                      <a:r>
                        <a:rPr lang="en-US" sz="1200" b="0" i="0" dirty="0" smtClean="0"/>
                        <a:t>DAM</a:t>
                      </a:r>
                      <a:r>
                        <a:rPr lang="en-US" sz="1200" b="0" i="0" baseline="0" dirty="0" smtClean="0"/>
                        <a:t> &amp;</a:t>
                      </a:r>
                    </a:p>
                    <a:p>
                      <a:r>
                        <a:rPr lang="en-US" sz="1200" b="0" i="0" dirty="0" smtClean="0"/>
                        <a:t>AS Trade</a:t>
                      </a:r>
                      <a:endParaRPr lang="en-US" sz="1200" b="0" i="0" dirty="0"/>
                    </a:p>
                  </a:txBody>
                  <a:tcPr marL="45720" marR="45720"/>
                </a:tc>
                <a:tc gridSpan="2">
                  <a:txBody>
                    <a:bodyPr/>
                    <a:lstStyle/>
                    <a:p>
                      <a:r>
                        <a:rPr lang="en-US" sz="1200" b="0" i="0" dirty="0" smtClean="0"/>
                        <a:t>LR 1 Self</a:t>
                      </a:r>
                      <a:r>
                        <a:rPr lang="en-US" sz="1200" b="0" i="0" baseline="0" dirty="0" smtClean="0"/>
                        <a:t> </a:t>
                      </a:r>
                      <a:r>
                        <a:rPr lang="en-US" sz="1200" b="0" i="0" baseline="0" dirty="0" err="1" smtClean="0"/>
                        <a:t>Prov</a:t>
                      </a:r>
                      <a:r>
                        <a:rPr lang="en-US" sz="1200" b="0" i="0" baseline="0" dirty="0" smtClean="0"/>
                        <a:t> Tel.</a:t>
                      </a:r>
                      <a:endParaRPr lang="en-US" sz="1200" b="0" i="0" dirty="0"/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200" b="0" i="0" dirty="0" smtClean="0"/>
                        <a:t>LR 2 Self</a:t>
                      </a:r>
                      <a:r>
                        <a:rPr lang="en-US" sz="1200" b="0" i="0" baseline="0" dirty="0" smtClean="0"/>
                        <a:t> Prov. Tel.</a:t>
                      </a:r>
                      <a:endParaRPr lang="en-US" sz="1200" b="0" i="0" dirty="0"/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200" b="0" i="0" dirty="0" smtClean="0"/>
                        <a:t>LR 1 Validated - 1</a:t>
                      </a:r>
                      <a:endParaRPr lang="en-US" sz="1200" b="0" i="0" dirty="0"/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200" b="0" i="0" dirty="0" smtClean="0"/>
                        <a:t>LR</a:t>
                      </a:r>
                      <a:r>
                        <a:rPr lang="en-US" sz="1200" b="0" i="0" baseline="0" dirty="0" smtClean="0"/>
                        <a:t> 2 Validated - 1</a:t>
                      </a:r>
                      <a:endParaRPr lang="en-US" sz="1200" b="0" i="0" dirty="0"/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4645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i="1" dirty="0" err="1" smtClean="0"/>
                        <a:t>TelSelfRRS</a:t>
                      </a:r>
                      <a:endParaRPr lang="en-US" sz="1200" b="0" i="1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en-US" sz="1200" b="0" i="1" dirty="0" err="1" smtClean="0"/>
                        <a:t>TelSelfECRS</a:t>
                      </a:r>
                      <a:endParaRPr lang="en-US" sz="1200" b="0" i="1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en-US" sz="1200" b="0" i="1" dirty="0" err="1" smtClean="0"/>
                        <a:t>TelSelfRRS</a:t>
                      </a:r>
                      <a:endParaRPr lang="en-US" sz="1200" b="0" i="1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en-US" sz="1200" b="0" i="1" dirty="0" err="1" smtClean="0"/>
                        <a:t>TelSelfECRS</a:t>
                      </a:r>
                      <a:endParaRPr lang="en-US" sz="1200" b="0" i="1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en-US" sz="1200" b="0" i="0" dirty="0" smtClean="0"/>
                        <a:t>V1-RRS</a:t>
                      </a:r>
                      <a:endParaRPr lang="en-US" sz="1200" b="0" i="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en-US" sz="1200" b="0" i="0" dirty="0" smtClean="0"/>
                        <a:t>V1-ECRS</a:t>
                      </a:r>
                      <a:endParaRPr lang="en-US" sz="1200" b="0" i="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en-US" sz="1200" b="0" i="0" dirty="0" smtClean="0"/>
                        <a:t>V1-RRS</a:t>
                      </a:r>
                      <a:endParaRPr lang="en-US" sz="1200" b="0" i="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en-US" sz="1200" b="0" i="0" dirty="0" smtClean="0"/>
                        <a:t>V1-ECRS</a:t>
                      </a:r>
                      <a:endParaRPr lang="en-US" sz="1200" b="0" i="0" dirty="0"/>
                    </a:p>
                  </a:txBody>
                  <a:tcPr marL="45720" marR="45720"/>
                </a:tc>
              </a:tr>
              <a:tr h="258184">
                <a:tc>
                  <a:txBody>
                    <a:bodyPr/>
                    <a:lstStyle/>
                    <a:p>
                      <a:r>
                        <a:rPr lang="en-US" sz="1200" b="0" i="0" dirty="0" smtClean="0"/>
                        <a:t>Ex. 1</a:t>
                      </a:r>
                      <a:endParaRPr lang="en-US" sz="1200" b="0" i="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en-US" sz="1200" b="0" i="0" dirty="0" smtClean="0"/>
                        <a:t>40</a:t>
                      </a:r>
                      <a:endParaRPr lang="en-US" sz="1200" b="0" i="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en-US" sz="1200" b="0" i="0" dirty="0" smtClean="0"/>
                        <a:t>20</a:t>
                      </a:r>
                      <a:endParaRPr lang="en-US" sz="1200" b="0" i="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en-US" sz="1200" b="0" i="0" dirty="0" smtClean="0"/>
                        <a:t>20</a:t>
                      </a:r>
                      <a:endParaRPr lang="en-US" sz="1200" b="0" i="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en-US" sz="1200" b="0" i="0" dirty="0" smtClean="0"/>
                        <a:t>10</a:t>
                      </a:r>
                      <a:endParaRPr lang="en-US" sz="1200" b="0" i="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en-US" sz="1200" b="0" i="0" dirty="0" smtClean="0"/>
                        <a:t>20</a:t>
                      </a:r>
                      <a:endParaRPr lang="en-US" sz="1200" b="0" i="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en-US" sz="1200" b="0" i="0" dirty="0" smtClean="0"/>
                        <a:t>10</a:t>
                      </a:r>
                      <a:endParaRPr lang="en-US" sz="1200" b="0" i="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en-US" sz="1200" b="0" i="0" dirty="0" smtClean="0"/>
                        <a:t>20</a:t>
                      </a:r>
                      <a:endParaRPr lang="en-US" sz="1200" b="0" i="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en-US" sz="1200" b="0" i="0" dirty="0" smtClean="0"/>
                        <a:t>10</a:t>
                      </a:r>
                      <a:endParaRPr lang="en-US" sz="1200" b="0" i="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en-US" sz="1200" b="0" i="0" dirty="0" smtClean="0"/>
                        <a:t>20</a:t>
                      </a:r>
                      <a:endParaRPr lang="en-US" sz="1200" b="0" i="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en-US" sz="1200" b="0" i="0" dirty="0" smtClean="0"/>
                        <a:t>10</a:t>
                      </a:r>
                      <a:endParaRPr lang="en-US" sz="1200" b="0" i="0" dirty="0"/>
                    </a:p>
                  </a:txBody>
                  <a:tcPr marL="45720" marR="45720"/>
                </a:tc>
              </a:tr>
              <a:tr h="258184">
                <a:tc>
                  <a:txBody>
                    <a:bodyPr/>
                    <a:lstStyle/>
                    <a:p>
                      <a:r>
                        <a:rPr lang="en-US" sz="1200" b="0" i="0" dirty="0" smtClean="0"/>
                        <a:t>EX.</a:t>
                      </a:r>
                      <a:r>
                        <a:rPr lang="en-US" sz="1200" b="0" i="0" baseline="0" dirty="0" smtClean="0"/>
                        <a:t> 2</a:t>
                      </a:r>
                      <a:endParaRPr lang="en-US" sz="1200" b="0" i="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en-US" sz="1200" b="0" i="0" dirty="0" smtClean="0"/>
                        <a:t>40</a:t>
                      </a:r>
                      <a:endParaRPr lang="en-US" sz="1200" b="0" i="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en-US" sz="1200" b="0" i="0" dirty="0" smtClean="0"/>
                        <a:t>20</a:t>
                      </a:r>
                      <a:endParaRPr lang="en-US" sz="1200" b="0" i="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en-US" sz="1200" b="0" i="0" dirty="0" smtClean="0"/>
                        <a:t>25</a:t>
                      </a:r>
                      <a:endParaRPr lang="en-US" sz="1200" b="0" i="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en-US" sz="1200" b="0" i="0" dirty="0" smtClean="0"/>
                        <a:t>15</a:t>
                      </a:r>
                      <a:endParaRPr lang="en-US" sz="1200" b="0" i="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en-US" sz="1200" b="0" i="0" dirty="0" smtClean="0"/>
                        <a:t>20</a:t>
                      </a:r>
                      <a:endParaRPr lang="en-US" sz="1200" b="0" i="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en-US" sz="1200" b="0" i="0" dirty="0" smtClean="0"/>
                        <a:t>10</a:t>
                      </a:r>
                      <a:endParaRPr lang="en-US" sz="1200" b="0" i="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en-US" sz="1200" b="0" i="0" dirty="0" smtClean="0">
                          <a:solidFill>
                            <a:srgbClr val="C00000"/>
                          </a:solidFill>
                        </a:rPr>
                        <a:t>20</a:t>
                      </a:r>
                      <a:endParaRPr lang="en-US" sz="1200" b="0" i="0" dirty="0">
                        <a:solidFill>
                          <a:srgbClr val="C00000"/>
                        </a:solidFill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en-US" sz="1200" b="0" i="0" dirty="0" smtClean="0">
                          <a:solidFill>
                            <a:srgbClr val="C00000"/>
                          </a:solidFill>
                        </a:rPr>
                        <a:t>10</a:t>
                      </a:r>
                      <a:endParaRPr lang="en-US" sz="1200" b="0" i="0" dirty="0">
                        <a:solidFill>
                          <a:srgbClr val="C00000"/>
                        </a:solidFill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en-US" sz="1200" b="0" i="0" dirty="0" smtClean="0"/>
                        <a:t>20</a:t>
                      </a:r>
                      <a:endParaRPr lang="en-US" sz="1200" b="0" i="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en-US" sz="1200" b="0" i="0" dirty="0" smtClean="0"/>
                        <a:t>10</a:t>
                      </a:r>
                      <a:endParaRPr lang="en-US" sz="1200" b="0" i="0" dirty="0"/>
                    </a:p>
                  </a:txBody>
                  <a:tcPr marL="45720" marR="45720"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0277806"/>
              </p:ext>
            </p:extLst>
          </p:nvPr>
        </p:nvGraphicFramePr>
        <p:xfrm>
          <a:off x="575556" y="4953750"/>
          <a:ext cx="7927591" cy="11579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2587"/>
                <a:gridCol w="756084"/>
                <a:gridCol w="756084"/>
                <a:gridCol w="756084"/>
                <a:gridCol w="756084"/>
                <a:gridCol w="756084"/>
                <a:gridCol w="684076"/>
                <a:gridCol w="756084"/>
                <a:gridCol w="756084"/>
                <a:gridCol w="684076"/>
                <a:gridCol w="754264"/>
              </a:tblGrid>
              <a:tr h="324829">
                <a:tc rowSpan="2">
                  <a:txBody>
                    <a:bodyPr/>
                    <a:lstStyle/>
                    <a:p>
                      <a:endParaRPr lang="en-US" sz="1200" b="0" i="0" dirty="0"/>
                    </a:p>
                  </a:txBody>
                  <a:tcPr marL="45720" marR="45720"/>
                </a:tc>
                <a:tc gridSpan="2">
                  <a:txBody>
                    <a:bodyPr/>
                    <a:lstStyle/>
                    <a:p>
                      <a:r>
                        <a:rPr lang="en-US" sz="1200" b="0" i="0" dirty="0" smtClean="0"/>
                        <a:t>LR 1 Validated - 1</a:t>
                      </a:r>
                      <a:endParaRPr lang="en-US" sz="1200" b="0" i="0" dirty="0"/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i="0" dirty="0" smtClean="0"/>
                        <a:t>LR1 </a:t>
                      </a:r>
                      <a:endParaRPr lang="en-US" sz="1200" b="0" i="0" dirty="0"/>
                    </a:p>
                  </a:txBody>
                  <a:tcPr marL="45720" marR="45720"/>
                </a:tc>
                <a:tc gridSpan="2">
                  <a:txBody>
                    <a:bodyPr/>
                    <a:lstStyle/>
                    <a:p>
                      <a:r>
                        <a:rPr lang="en-US" sz="1200" b="0" i="0" dirty="0" smtClean="0"/>
                        <a:t>LR 1 Validated - 2</a:t>
                      </a:r>
                      <a:endParaRPr lang="en-US" sz="1200" b="0" i="0" dirty="0"/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200" b="0" i="0" dirty="0" smtClean="0"/>
                        <a:t>LR</a:t>
                      </a:r>
                      <a:r>
                        <a:rPr lang="en-US" sz="1200" b="0" i="0" baseline="0" dirty="0" smtClean="0"/>
                        <a:t> 2 Validated - 1</a:t>
                      </a:r>
                      <a:endParaRPr lang="en-US" sz="1200" b="0" i="0" dirty="0"/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i="0" dirty="0" smtClean="0"/>
                        <a:t>LR 2</a:t>
                      </a:r>
                      <a:endParaRPr lang="en-US" sz="1200" b="0" i="0" dirty="0"/>
                    </a:p>
                  </a:txBody>
                  <a:tcPr marL="45720" marR="45720"/>
                </a:tc>
                <a:tc gridSpan="2">
                  <a:txBody>
                    <a:bodyPr/>
                    <a:lstStyle/>
                    <a:p>
                      <a:r>
                        <a:rPr lang="en-US" sz="1200" b="0" i="0" dirty="0" smtClean="0"/>
                        <a:t>LR 2 Validated 2</a:t>
                      </a:r>
                      <a:endParaRPr lang="en-US" sz="1200" b="0" i="0" dirty="0"/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8443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i="0" dirty="0" smtClean="0"/>
                        <a:t>V1-RRS</a:t>
                      </a:r>
                      <a:endParaRPr lang="en-US" sz="1200" b="0" i="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en-US" sz="1200" b="0" i="0" dirty="0" smtClean="0"/>
                        <a:t>V1-ECRS</a:t>
                      </a:r>
                      <a:endParaRPr lang="en-US" sz="1200" b="0" i="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en-US" sz="1200" b="0" i="0" dirty="0" smtClean="0"/>
                        <a:t>NPF-LPC</a:t>
                      </a:r>
                      <a:endParaRPr lang="en-US" sz="1200" b="0" i="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en-US" sz="1200" b="0" i="0" dirty="0" smtClean="0"/>
                        <a:t>V2-RRS</a:t>
                      </a:r>
                      <a:endParaRPr lang="en-US" sz="1200" b="0" i="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en-US" sz="1200" b="0" i="0" dirty="0" smtClean="0"/>
                        <a:t>V2-ECRS</a:t>
                      </a:r>
                      <a:endParaRPr lang="en-US" sz="1200" b="0" i="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en-US" sz="1200" b="0" i="0" dirty="0" smtClean="0"/>
                        <a:t>V1-RRS</a:t>
                      </a:r>
                      <a:endParaRPr lang="en-US" sz="1200" b="0" i="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en-US" sz="1200" b="0" i="0" dirty="0" smtClean="0"/>
                        <a:t>V1-ECRS</a:t>
                      </a:r>
                      <a:endParaRPr lang="en-US" sz="1200" b="0" i="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en-US" sz="1200" b="0" i="0" dirty="0" smtClean="0"/>
                        <a:t>NPF-LPC</a:t>
                      </a:r>
                      <a:endParaRPr lang="en-US" sz="1200" b="0" i="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en-US" sz="1200" b="0" i="0" dirty="0" smtClean="0"/>
                        <a:t>V2-RRS</a:t>
                      </a:r>
                      <a:endParaRPr lang="en-US" sz="1200" b="0" i="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en-US" sz="1200" b="0" i="0" dirty="0" smtClean="0"/>
                        <a:t>V2-ECRS</a:t>
                      </a:r>
                      <a:endParaRPr lang="en-US" sz="1200" b="0" i="0" dirty="0"/>
                    </a:p>
                  </a:txBody>
                  <a:tcPr marL="45720" marR="45720"/>
                </a:tc>
              </a:tr>
              <a:tr h="258184">
                <a:tc>
                  <a:txBody>
                    <a:bodyPr/>
                    <a:lstStyle/>
                    <a:p>
                      <a:r>
                        <a:rPr lang="en-US" sz="1200" b="0" i="0" dirty="0" smtClean="0"/>
                        <a:t>Ex. 1</a:t>
                      </a:r>
                      <a:endParaRPr lang="en-US" sz="1200" b="0" i="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en-US" sz="1200" b="0" i="0" dirty="0" smtClean="0"/>
                        <a:t>20</a:t>
                      </a:r>
                      <a:endParaRPr lang="en-US" sz="1200" b="0" i="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en-US" sz="1200" b="0" i="0" dirty="0" smtClean="0"/>
                        <a:t>10</a:t>
                      </a:r>
                      <a:endParaRPr lang="en-US" sz="1200" b="0" i="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en-US" sz="1200" b="0" i="0" dirty="0" smtClean="0"/>
                        <a:t>41</a:t>
                      </a:r>
                      <a:endParaRPr lang="en-US" sz="1200" b="0" i="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en-US" sz="1200" b="0" i="0" dirty="0" smtClean="0"/>
                        <a:t>20</a:t>
                      </a:r>
                      <a:endParaRPr lang="en-US" sz="1200" b="0" i="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en-US" sz="1200" b="0" i="0" dirty="0" smtClean="0"/>
                        <a:t>10</a:t>
                      </a:r>
                      <a:endParaRPr lang="en-US" sz="1200" b="0" i="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en-US" sz="1200" b="0" i="0" dirty="0" smtClean="0"/>
                        <a:t>20</a:t>
                      </a:r>
                      <a:endParaRPr lang="en-US" sz="1200" b="0" i="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en-US" sz="1200" b="0" i="0" dirty="0" smtClean="0"/>
                        <a:t>10</a:t>
                      </a:r>
                      <a:endParaRPr lang="en-US" sz="1200" b="0" i="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en-US" sz="1200" b="0" i="0" dirty="0" smtClean="0"/>
                        <a:t>15</a:t>
                      </a:r>
                      <a:endParaRPr lang="en-US" sz="1200" b="0" i="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en-US" sz="1200" b="0" i="0" dirty="0" smtClean="0">
                          <a:solidFill>
                            <a:srgbClr val="FF0000"/>
                          </a:solidFill>
                        </a:rPr>
                        <a:t>15</a:t>
                      </a:r>
                      <a:endParaRPr lang="en-US" sz="1200" b="0" i="0" dirty="0">
                        <a:solidFill>
                          <a:srgbClr val="FF0000"/>
                        </a:solidFill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en-US" sz="1200" b="0" i="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sz="1200" b="0" i="0" dirty="0">
                        <a:solidFill>
                          <a:srgbClr val="FF0000"/>
                        </a:solidFill>
                      </a:endParaRPr>
                    </a:p>
                  </a:txBody>
                  <a:tcPr marL="45720" marR="45720"/>
                </a:tc>
              </a:tr>
              <a:tr h="258184">
                <a:tc>
                  <a:txBody>
                    <a:bodyPr/>
                    <a:lstStyle/>
                    <a:p>
                      <a:r>
                        <a:rPr lang="en-US" sz="1200" b="0" i="0" dirty="0" smtClean="0"/>
                        <a:t>EX.</a:t>
                      </a:r>
                      <a:r>
                        <a:rPr lang="en-US" sz="1200" b="0" i="0" baseline="0" dirty="0" smtClean="0"/>
                        <a:t> 2</a:t>
                      </a:r>
                      <a:endParaRPr lang="en-US" sz="1200" b="0" i="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en-US" sz="1200" b="0" i="0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US" sz="1200" b="0" i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en-US" sz="1200" b="0" i="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1200" b="0" i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en-US" sz="1200" b="0" i="0" dirty="0" smtClean="0"/>
                        <a:t>21</a:t>
                      </a:r>
                      <a:endParaRPr lang="en-US" sz="1200" b="0" i="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en-US" sz="1200" b="0" i="0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US" sz="1200" b="0" i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en-US" sz="1200" b="0" i="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sz="1200" b="0" i="0" dirty="0">
                        <a:solidFill>
                          <a:srgbClr val="FF0000"/>
                        </a:solidFill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en-US" sz="1200" b="0" i="0" dirty="0" smtClean="0"/>
                        <a:t>20</a:t>
                      </a:r>
                      <a:endParaRPr lang="en-US" sz="1200" b="0" i="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en-US" sz="1200" b="0" i="0" dirty="0" smtClean="0"/>
                        <a:t>10</a:t>
                      </a:r>
                      <a:endParaRPr lang="en-US" sz="1200" b="0" i="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en-US" sz="1200" b="0" i="0" dirty="0" smtClean="0"/>
                        <a:t>60</a:t>
                      </a:r>
                      <a:endParaRPr lang="en-US" sz="1200" b="0" i="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en-US" sz="1200" b="0" i="0" dirty="0" smtClean="0"/>
                        <a:t>20</a:t>
                      </a:r>
                      <a:endParaRPr lang="en-US" sz="1200" b="0" i="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en-US" sz="1200" b="0" i="0" dirty="0" smtClean="0"/>
                        <a:t>10</a:t>
                      </a:r>
                      <a:endParaRPr lang="en-US" sz="1200" b="0" i="0" dirty="0"/>
                    </a:p>
                  </a:txBody>
                  <a:tcPr marL="45720" marR="4572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5626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21022"/>
          </a:xfrm>
        </p:spPr>
        <p:txBody>
          <a:bodyPr/>
          <a:lstStyle/>
          <a:p>
            <a:r>
              <a:rPr lang="en-US" dirty="0" smtClean="0"/>
              <a:t>UFR Load Resource Treatment Under RTC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81000" y="872716"/>
                <a:ext cx="8534400" cy="5220580"/>
              </a:xfrm>
            </p:spPr>
            <p:txBody>
              <a:bodyPr/>
              <a:lstStyle/>
              <a:p>
                <a:pPr marL="857250" lvl="2" indent="0">
                  <a:buNone/>
                </a:pPr>
                <a:endParaRPr lang="en-US" sz="1400" dirty="0" smtClean="0"/>
              </a:p>
              <a:p>
                <a:endParaRPr lang="en-US" sz="1400" dirty="0"/>
              </a:p>
              <a:p>
                <a:r>
                  <a:rPr lang="en-US" sz="1600" dirty="0" smtClean="0">
                    <a:solidFill>
                      <a:schemeClr val="tx2"/>
                    </a:solidFill>
                  </a:rPr>
                  <a:t>RTC awards to UFR Load Resource </a:t>
                </a:r>
                <a:endParaRPr lang="en-US" sz="1600" dirty="0">
                  <a:solidFill>
                    <a:schemeClr val="tx2"/>
                  </a:solidFill>
                </a:endParaRPr>
              </a:p>
              <a:p>
                <a:pPr lvl="1"/>
                <a:endParaRPr lang="en-US" sz="1400" dirty="0">
                  <a:solidFill>
                    <a:schemeClr val="tx2"/>
                  </a:solidFill>
                </a:endParaRPr>
              </a:p>
              <a:p>
                <a:pPr lvl="1"/>
                <a:r>
                  <a:rPr lang="en-US" sz="1400" dirty="0" smtClean="0">
                    <a:solidFill>
                      <a:schemeClr val="tx2"/>
                    </a:solidFill>
                    <a:latin typeface="+mn-lt"/>
                  </a:rPr>
                  <a:t>RRS-BLK award =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14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400" b="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𝑀𝑊</m:t>
                        </m:r>
                      </m:e>
                      <m:sub>
                        <m:r>
                          <a:rPr lang="en-US" sz="1400" b="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>
                        <m:r>
                          <a:rPr lang="en-US" sz="1400" b="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𝑅𝑅𝑆</m:t>
                        </m:r>
                        <m:r>
                          <a:rPr lang="en-US" sz="1400" b="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1400" b="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𝐵𝐿𝐾𝑆𝑒𝑙𝑓</m:t>
                        </m:r>
                      </m:sup>
                    </m:sSubSup>
                  </m:oMath>
                </a14:m>
                <a:r>
                  <a:rPr lang="en-US" sz="1400" dirty="0" smtClean="0">
                    <a:solidFill>
                      <a:schemeClr val="tx2"/>
                    </a:solidFill>
                    <a:latin typeface="+mn-lt"/>
                  </a:rPr>
                  <a:t>+ additional RRS-BLK award</a:t>
                </a:r>
              </a:p>
              <a:p>
                <a:pPr lvl="2"/>
                <a:r>
                  <a:rPr lang="en-US" sz="1400" dirty="0" smtClean="0">
                    <a:solidFill>
                      <a:schemeClr val="tx2"/>
                    </a:solidFill>
                    <a:latin typeface="+mn-lt"/>
                  </a:rPr>
                  <a:t>Additional RRS-BLK award possible if headroom (discounting self-provided total AS) available, RRS offer exists, and economics</a:t>
                </a:r>
              </a:p>
              <a:p>
                <a:pPr lvl="1"/>
                <a:r>
                  <a:rPr lang="en-US" sz="1400" dirty="0" smtClean="0">
                    <a:solidFill>
                      <a:schemeClr val="tx2"/>
                    </a:solidFill>
                    <a:latin typeface="+mn-lt"/>
                  </a:rPr>
                  <a:t>ECRS-BLK award =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14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400" b="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𝑀𝑊</m:t>
                        </m:r>
                      </m:e>
                      <m:sub>
                        <m:r>
                          <a:rPr lang="en-US" sz="1400" b="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>
                        <m:r>
                          <a:rPr lang="en-US" sz="1400" b="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𝐸𝐶𝑅𝑆</m:t>
                        </m:r>
                        <m:r>
                          <a:rPr lang="en-US" sz="1400" b="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1400" b="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𝐵𝐿𝐾𝑆𝑒𝑙𝑓</m:t>
                        </m:r>
                      </m:sup>
                    </m:sSubSup>
                  </m:oMath>
                </a14:m>
                <a:r>
                  <a:rPr lang="en-US" sz="1400" dirty="0" smtClean="0">
                    <a:solidFill>
                      <a:schemeClr val="tx2"/>
                    </a:solidFill>
                    <a:latin typeface="+mn-lt"/>
                  </a:rPr>
                  <a:t>+ additional ECRS-BLK award</a:t>
                </a:r>
              </a:p>
              <a:p>
                <a:pPr lvl="2"/>
                <a:r>
                  <a:rPr lang="en-US" sz="1400" dirty="0">
                    <a:solidFill>
                      <a:schemeClr val="tx2"/>
                    </a:solidFill>
                  </a:rPr>
                  <a:t>Additional </a:t>
                </a:r>
                <a:r>
                  <a:rPr lang="en-US" sz="1400" dirty="0" smtClean="0">
                    <a:solidFill>
                      <a:schemeClr val="tx2"/>
                    </a:solidFill>
                  </a:rPr>
                  <a:t>ECRS-BLK </a:t>
                </a:r>
                <a:r>
                  <a:rPr lang="en-US" sz="1400" dirty="0">
                    <a:solidFill>
                      <a:schemeClr val="tx2"/>
                    </a:solidFill>
                  </a:rPr>
                  <a:t>award possible if headroom (discounting self-provided total AS) available, </a:t>
                </a:r>
                <a:r>
                  <a:rPr lang="en-US" sz="1400" dirty="0" smtClean="0">
                    <a:solidFill>
                      <a:schemeClr val="tx2"/>
                    </a:solidFill>
                  </a:rPr>
                  <a:t>ECRS </a:t>
                </a:r>
                <a:r>
                  <a:rPr lang="en-US" sz="1400" dirty="0">
                    <a:solidFill>
                      <a:schemeClr val="tx2"/>
                    </a:solidFill>
                  </a:rPr>
                  <a:t>offer exists, and economics</a:t>
                </a:r>
              </a:p>
              <a:p>
                <a:pPr lvl="2"/>
                <a:endParaRPr lang="en-US" sz="1400" dirty="0">
                  <a:solidFill>
                    <a:schemeClr val="tx2"/>
                  </a:solidFill>
                  <a:latin typeface="+mn-lt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81000" y="872716"/>
                <a:ext cx="8534400" cy="5220580"/>
              </a:xfrm>
              <a:blipFill rotWithShape="0">
                <a:blip r:embed="rId2"/>
                <a:stretch>
                  <a:fillRect l="-2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8240846"/>
              </p:ext>
            </p:extLst>
          </p:nvPr>
        </p:nvGraphicFramePr>
        <p:xfrm>
          <a:off x="539552" y="3721177"/>
          <a:ext cx="7816226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4686"/>
                <a:gridCol w="746822"/>
                <a:gridCol w="684076"/>
                <a:gridCol w="792088"/>
                <a:gridCol w="1375002"/>
                <a:gridCol w="749234"/>
                <a:gridCol w="720080"/>
                <a:gridCol w="756084"/>
                <a:gridCol w="1368154"/>
              </a:tblGrid>
              <a:tr h="324829">
                <a:tc rowSpan="2">
                  <a:txBody>
                    <a:bodyPr/>
                    <a:lstStyle/>
                    <a:p>
                      <a:endParaRPr lang="en-US" sz="1200" b="0" i="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en-US" sz="1200" b="0" i="0" dirty="0" smtClean="0"/>
                        <a:t>LR1 </a:t>
                      </a:r>
                      <a:endParaRPr lang="en-US" sz="1200" b="0" i="0" dirty="0"/>
                    </a:p>
                  </a:txBody>
                  <a:tcPr marL="45720" marR="45720"/>
                </a:tc>
                <a:tc gridSpan="2">
                  <a:txBody>
                    <a:bodyPr/>
                    <a:lstStyle/>
                    <a:p>
                      <a:r>
                        <a:rPr lang="en-US" sz="1200" b="0" i="0" dirty="0" smtClean="0"/>
                        <a:t>LR 1 Validated - 2</a:t>
                      </a:r>
                      <a:endParaRPr lang="en-US" sz="1200" b="0" i="0" dirty="0"/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200" b="0" i="0" dirty="0" smtClean="0"/>
                        <a:t>LR 1</a:t>
                      </a:r>
                    </a:p>
                    <a:p>
                      <a:endParaRPr lang="en-US" sz="1200" b="0" i="0" dirty="0" smtClean="0"/>
                    </a:p>
                    <a:p>
                      <a:r>
                        <a:rPr lang="en-US" sz="1200" b="0" i="0" dirty="0" smtClean="0"/>
                        <a:t>Extra</a:t>
                      </a:r>
                    </a:p>
                    <a:p>
                      <a:r>
                        <a:rPr lang="en-US" sz="1200" b="0" i="0" dirty="0" smtClean="0"/>
                        <a:t>AS (RRS+ECRS)</a:t>
                      </a:r>
                      <a:r>
                        <a:rPr lang="en-US" sz="1200" b="0" i="0" baseline="0" dirty="0" smtClean="0"/>
                        <a:t> eligibility</a:t>
                      </a:r>
                      <a:endParaRPr lang="en-US" sz="1200" b="0" i="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en-US" sz="1200" b="0" i="0" dirty="0" smtClean="0"/>
                        <a:t>LR 2</a:t>
                      </a:r>
                      <a:endParaRPr lang="en-US" sz="1200" b="0" i="0" dirty="0"/>
                    </a:p>
                  </a:txBody>
                  <a:tcPr marL="45720" marR="45720"/>
                </a:tc>
                <a:tc gridSpan="2">
                  <a:txBody>
                    <a:bodyPr/>
                    <a:lstStyle/>
                    <a:p>
                      <a:r>
                        <a:rPr lang="en-US" sz="1200" b="0" i="0" dirty="0" smtClean="0"/>
                        <a:t>LR 2 Validated 2</a:t>
                      </a:r>
                      <a:endParaRPr lang="en-US" sz="1200" b="0" i="0" dirty="0"/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200" b="0" i="0" dirty="0" smtClean="0"/>
                        <a:t>LR 2</a:t>
                      </a:r>
                    </a:p>
                    <a:p>
                      <a:endParaRPr lang="en-US" sz="1200" b="0" i="0" dirty="0" smtClean="0"/>
                    </a:p>
                    <a:p>
                      <a:r>
                        <a:rPr lang="en-US" sz="1200" b="0" i="0" dirty="0" smtClean="0"/>
                        <a:t>Extra</a:t>
                      </a:r>
                    </a:p>
                    <a:p>
                      <a:r>
                        <a:rPr lang="en-US" sz="1200" b="0" i="0" dirty="0" smtClean="0"/>
                        <a:t>AS (RRS+ECRS)</a:t>
                      </a:r>
                      <a:r>
                        <a:rPr lang="en-US" sz="1200" b="0" i="0" baseline="0" dirty="0" smtClean="0"/>
                        <a:t> eligibility</a:t>
                      </a:r>
                      <a:endParaRPr lang="en-US" sz="1200" b="0" i="0" dirty="0" smtClean="0"/>
                    </a:p>
                    <a:p>
                      <a:endParaRPr lang="en-US" sz="1200" b="0" i="0" dirty="0"/>
                    </a:p>
                  </a:txBody>
                  <a:tcPr marL="45720" marR="45720"/>
                </a:tc>
              </a:tr>
              <a:tr h="28443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i="0" dirty="0" smtClean="0"/>
                        <a:t>NPF-LPC</a:t>
                      </a:r>
                      <a:endParaRPr lang="en-US" sz="1200" b="0" i="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en-US" sz="1200" b="0" i="0" dirty="0" smtClean="0"/>
                        <a:t>V2-RRS</a:t>
                      </a:r>
                      <a:endParaRPr lang="en-US" sz="1200" b="0" i="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en-US" sz="1200" b="0" i="0" dirty="0" smtClean="0"/>
                        <a:t>V2-ECRS</a:t>
                      </a:r>
                      <a:endParaRPr lang="en-US" sz="1200" b="0" i="0" dirty="0"/>
                    </a:p>
                  </a:txBody>
                  <a:tcPr marL="45720" marR="45720"/>
                </a:tc>
                <a:tc vMerge="1">
                  <a:txBody>
                    <a:bodyPr/>
                    <a:lstStyle/>
                    <a:p>
                      <a:endParaRPr lang="en-US" sz="1200" b="0" i="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en-US" sz="1200" b="0" i="0" dirty="0" smtClean="0"/>
                        <a:t>NPF-LPC</a:t>
                      </a:r>
                      <a:endParaRPr lang="en-US" sz="1200" b="0" i="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en-US" sz="1200" b="0" i="0" dirty="0" smtClean="0"/>
                        <a:t>V2-RRS</a:t>
                      </a:r>
                      <a:endParaRPr lang="en-US" sz="1200" b="0" i="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en-US" sz="1200" b="0" i="0" dirty="0" smtClean="0"/>
                        <a:t>V2-ECRS</a:t>
                      </a:r>
                      <a:endParaRPr lang="en-US" sz="1200" b="0" i="0" dirty="0"/>
                    </a:p>
                  </a:txBody>
                  <a:tcPr marL="45720" marR="45720"/>
                </a:tc>
                <a:tc vMerge="1">
                  <a:txBody>
                    <a:bodyPr/>
                    <a:lstStyle/>
                    <a:p>
                      <a:endParaRPr lang="en-US" sz="1200" b="0" i="0" dirty="0"/>
                    </a:p>
                  </a:txBody>
                  <a:tcPr marL="45720" marR="45720"/>
                </a:tc>
              </a:tr>
              <a:tr h="258184">
                <a:tc>
                  <a:txBody>
                    <a:bodyPr/>
                    <a:lstStyle/>
                    <a:p>
                      <a:r>
                        <a:rPr lang="en-US" sz="1200" b="0" i="0" dirty="0" smtClean="0"/>
                        <a:t>Ex. 1</a:t>
                      </a:r>
                      <a:endParaRPr lang="en-US" sz="1200" b="0" i="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en-US" sz="1200" b="0" i="0" dirty="0" smtClean="0"/>
                        <a:t>41</a:t>
                      </a:r>
                      <a:endParaRPr lang="en-US" sz="1200" b="0" i="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en-US" sz="1200" b="0" i="0" dirty="0" smtClean="0"/>
                        <a:t>20</a:t>
                      </a:r>
                      <a:endParaRPr lang="en-US" sz="1200" b="0" i="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en-US" sz="1200" b="0" i="0" dirty="0" smtClean="0"/>
                        <a:t>10</a:t>
                      </a:r>
                      <a:endParaRPr lang="en-US" sz="1200" b="0" i="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en-US" sz="1200" b="0" i="0" dirty="0" smtClean="0"/>
                        <a:t>11</a:t>
                      </a:r>
                      <a:endParaRPr lang="en-US" sz="1200" b="0" i="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en-US" sz="1200" b="0" i="0" dirty="0" smtClean="0"/>
                        <a:t>15</a:t>
                      </a:r>
                      <a:endParaRPr lang="en-US" sz="1200" b="0" i="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en-US" sz="1200" b="0" i="0" dirty="0" smtClean="0">
                          <a:solidFill>
                            <a:srgbClr val="FF0000"/>
                          </a:solidFill>
                        </a:rPr>
                        <a:t>15</a:t>
                      </a:r>
                      <a:endParaRPr lang="en-US" sz="1200" b="0" i="0" dirty="0">
                        <a:solidFill>
                          <a:srgbClr val="FF0000"/>
                        </a:solidFill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en-US" sz="1200" b="0" i="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sz="1200" b="0" i="0" dirty="0">
                        <a:solidFill>
                          <a:srgbClr val="FF0000"/>
                        </a:solidFill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en-US" sz="1200" b="0" i="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sz="1200" b="0" i="0" dirty="0">
                        <a:solidFill>
                          <a:srgbClr val="FF0000"/>
                        </a:solidFill>
                      </a:endParaRPr>
                    </a:p>
                  </a:txBody>
                  <a:tcPr marL="45720" marR="45720"/>
                </a:tc>
              </a:tr>
              <a:tr h="258184">
                <a:tc>
                  <a:txBody>
                    <a:bodyPr/>
                    <a:lstStyle/>
                    <a:p>
                      <a:r>
                        <a:rPr lang="en-US" sz="1200" b="0" i="0" dirty="0" smtClean="0"/>
                        <a:t>EX.</a:t>
                      </a:r>
                      <a:r>
                        <a:rPr lang="en-US" sz="1200" b="0" i="0" baseline="0" dirty="0" smtClean="0"/>
                        <a:t> 2</a:t>
                      </a:r>
                      <a:endParaRPr lang="en-US" sz="1200" b="0" i="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en-US" sz="1200" b="0" i="0" dirty="0" smtClean="0"/>
                        <a:t>21</a:t>
                      </a:r>
                      <a:endParaRPr lang="en-US" sz="1200" b="0" i="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en-US" sz="1200" b="0" i="0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US" sz="1200" b="0" i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en-US" sz="1200" b="0" i="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sz="1200" b="0" i="0" dirty="0">
                        <a:solidFill>
                          <a:srgbClr val="FF0000"/>
                        </a:solidFill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en-US" sz="1200" b="0" i="0" dirty="0" smtClean="0"/>
                        <a:t>0</a:t>
                      </a:r>
                      <a:endParaRPr lang="en-US" sz="1200" b="0" i="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en-US" sz="1200" b="0" i="0" dirty="0" smtClean="0"/>
                        <a:t>60</a:t>
                      </a:r>
                      <a:endParaRPr lang="en-US" sz="1200" b="0" i="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en-US" sz="1200" b="0" i="0" dirty="0" smtClean="0"/>
                        <a:t>20</a:t>
                      </a:r>
                      <a:endParaRPr lang="en-US" sz="1200" b="0" i="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en-US" sz="1200" b="0" i="0" dirty="0" smtClean="0"/>
                        <a:t>10</a:t>
                      </a:r>
                      <a:endParaRPr lang="en-US" sz="1200" b="0" i="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en-US" sz="1200" b="0" i="0" dirty="0" smtClean="0"/>
                        <a:t>30</a:t>
                      </a:r>
                      <a:endParaRPr lang="en-US" sz="1200" b="0" i="0" dirty="0"/>
                    </a:p>
                  </a:txBody>
                  <a:tcPr marL="45720" marR="4572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0699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/>
              <a:t>System Wide Responsive Reserve Service (RRS</a:t>
            </a:r>
            <a:r>
              <a:rPr lang="en-US" sz="2000" smtClean="0"/>
              <a:t>) Constraints</a:t>
            </a:r>
            <a:br>
              <a:rPr lang="en-US" sz="2000" smtClean="0"/>
            </a:br>
            <a:endParaRPr 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77864" y="1088740"/>
                <a:ext cx="8534400" cy="5292588"/>
              </a:xfrm>
            </p:spPr>
            <p:txBody>
              <a:bodyPr/>
              <a:lstStyle/>
              <a:p>
                <a:pPr marL="0" indent="0">
                  <a:spcBef>
                    <a:spcPts val="400"/>
                  </a:spcBef>
                  <a:spcAft>
                    <a:spcPts val="400"/>
                  </a:spcAft>
                  <a:buNone/>
                </a:pPr>
                <a:r>
                  <a:rPr lang="en-US" sz="1600" b="1" dirty="0" smtClean="0">
                    <a:solidFill>
                      <a:schemeClr val="tx2"/>
                    </a:solidFill>
                  </a:rPr>
                  <a:t>When Self-Provision amounts for RRS_BLK </a:t>
                </a:r>
                <a:r>
                  <a:rPr lang="en-US" sz="1600" b="1" u="sng" dirty="0" smtClean="0">
                    <a:solidFill>
                      <a:schemeClr val="tx2"/>
                    </a:solidFill>
                  </a:rPr>
                  <a:t>within</a:t>
                </a:r>
                <a:r>
                  <a:rPr lang="en-US" sz="1600" b="1" dirty="0" smtClean="0">
                    <a:solidFill>
                      <a:schemeClr val="tx2"/>
                    </a:solidFill>
                  </a:rPr>
                  <a:t> limits</a:t>
                </a:r>
              </a:p>
              <a:p>
                <a:pPr marL="0" indent="0">
                  <a:spcBef>
                    <a:spcPts val="400"/>
                  </a:spcBef>
                  <a:spcAft>
                    <a:spcPts val="400"/>
                  </a:spcAft>
                  <a:buNone/>
                </a:pPr>
                <a:r>
                  <a:rPr lang="en-US" sz="1600" b="1" dirty="0" smtClean="0">
                    <a:solidFill>
                      <a:schemeClr val="tx2"/>
                    </a:solidFill>
                  </a:rPr>
                  <a:t>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US" sz="1600" i="1" dirty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en-US" sz="1600" i="1" dirty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600" i="1" dirty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𝑀𝑊</m:t>
                            </m:r>
                          </m:e>
                          <m:sup>
                            <m:r>
                              <a:rPr lang="en-US" sz="1600" i="1" dirty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𝑅𝑅𝑆</m:t>
                            </m:r>
                            <m:r>
                              <a:rPr lang="en-US" sz="1600" i="1" dirty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1600" i="1" dirty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𝐵𝐿𝐾𝑆𝑒𝑙𝑓</m:t>
                            </m:r>
                          </m:sup>
                        </m:sSup>
                        <m:r>
                          <a:rPr lang="en-US" sz="1600" i="1" dirty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≤</m:t>
                        </m:r>
                      </m:e>
                    </m:nary>
                  </m:oMath>
                </a14:m>
                <a:r>
                  <a:rPr lang="en-US" sz="1600" dirty="0">
                    <a:solidFill>
                      <a:schemeClr val="tx2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1600" i="1" dirty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MIN</m:t>
                    </m:r>
                    <m:r>
                      <m:rPr>
                        <m:nor/>
                      </m:rPr>
                      <a:rPr lang="en-US" sz="1600" i="1" dirty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(0.6</m:t>
                    </m:r>
                    <m:r>
                      <a:rPr lang="en-US" sz="1600" i="1" dirty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m:rPr>
                        <m:nor/>
                      </m:rPr>
                      <a:rPr lang="en-US" sz="1600" i="1" dirty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Total</m:t>
                    </m:r>
                    <m:r>
                      <m:rPr>
                        <m:nor/>
                      </m:rPr>
                      <a:rPr lang="en-US" sz="1600" i="1" dirty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_</m:t>
                    </m:r>
                    <m:r>
                      <m:rPr>
                        <m:nor/>
                      </m:rPr>
                      <a:rPr lang="en-US" sz="1600" i="1" dirty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RRS</m:t>
                    </m:r>
                    <m:r>
                      <m:rPr>
                        <m:nor/>
                      </m:rPr>
                      <a:rPr lang="en-US" sz="1600" i="1" dirty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_</m:t>
                    </m:r>
                    <m:r>
                      <m:rPr>
                        <m:nor/>
                      </m:rPr>
                      <a:rPr lang="en-US" sz="1600" i="1" dirty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Req</m:t>
                    </m:r>
                    <m:r>
                      <m:rPr>
                        <m:nor/>
                      </m:rPr>
                      <a:rPr lang="en-US" sz="1600" i="1" dirty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(</m:t>
                    </m:r>
                    <m:r>
                      <m:rPr>
                        <m:nor/>
                      </m:rPr>
                      <a:rPr lang="en-US" sz="1600" i="1" dirty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Total</m:t>
                    </m:r>
                    <m:r>
                      <m:rPr>
                        <m:nor/>
                      </m:rPr>
                      <a:rPr lang="en-US" sz="1600" i="1" dirty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_</m:t>
                    </m:r>
                    <m:r>
                      <m:rPr>
                        <m:nor/>
                      </m:rPr>
                      <a:rPr lang="en-US" sz="1600" i="1" dirty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RRS</m:t>
                    </m:r>
                    <m:r>
                      <m:rPr>
                        <m:nor/>
                      </m:rPr>
                      <a:rPr lang="en-US" sz="1600" i="1" dirty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_</m:t>
                    </m:r>
                    <m:r>
                      <m:rPr>
                        <m:nor/>
                      </m:rPr>
                      <a:rPr lang="en-US" sz="1600" i="1" dirty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Req</m:t>
                    </m:r>
                    <m:r>
                      <m:rPr>
                        <m:nor/>
                      </m:rPr>
                      <a:rPr lang="en-US" sz="1600" i="1" dirty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– 1150))</m:t>
                    </m:r>
                  </m:oMath>
                </a14:m>
                <a:endParaRPr lang="en-US" sz="1600" b="1" u="sng" dirty="0" smtClean="0">
                  <a:solidFill>
                    <a:schemeClr val="tx2"/>
                  </a:solidFill>
                </a:endParaRPr>
              </a:p>
              <a:p>
                <a:pPr marL="0" indent="0">
                  <a:spcBef>
                    <a:spcPts val="400"/>
                  </a:spcBef>
                  <a:spcAft>
                    <a:spcPts val="400"/>
                  </a:spcAft>
                  <a:buNone/>
                </a:pPr>
                <a:endParaRPr lang="en-US" sz="1600" b="1" u="sng" dirty="0" smtClean="0">
                  <a:solidFill>
                    <a:schemeClr val="tx2"/>
                  </a:solidFill>
                </a:endParaRPr>
              </a:p>
              <a:p>
                <a:pPr marL="0" indent="0">
                  <a:spcBef>
                    <a:spcPts val="400"/>
                  </a:spcBef>
                  <a:spcAft>
                    <a:spcPts val="400"/>
                  </a:spcAft>
                  <a:buNone/>
                </a:pPr>
                <a:r>
                  <a:rPr lang="en-US" sz="1600" b="1" u="sng" dirty="0" smtClean="0">
                    <a:solidFill>
                      <a:schemeClr val="tx2"/>
                    </a:solidFill>
                  </a:rPr>
                  <a:t>Three constraints </a:t>
                </a:r>
                <a:r>
                  <a:rPr lang="en-US" sz="1600" dirty="0" smtClean="0">
                    <a:solidFill>
                      <a:schemeClr val="tx2"/>
                    </a:solidFill>
                  </a:rPr>
                  <a:t>for implementing the Rules for awarding RRS</a:t>
                </a:r>
              </a:p>
              <a:p>
                <a:pPr marL="0" indent="0">
                  <a:spcBef>
                    <a:spcPts val="400"/>
                  </a:spcBef>
                  <a:spcAft>
                    <a:spcPts val="400"/>
                  </a:spcAft>
                  <a:buNone/>
                </a:pPr>
                <a:endParaRPr lang="en-US" sz="1600" dirty="0" smtClean="0">
                  <a:solidFill>
                    <a:schemeClr val="tx2"/>
                  </a:solidFill>
                </a:endParaRPr>
              </a:p>
              <a:p>
                <a:pPr marL="400050">
                  <a:spcBef>
                    <a:spcPts val="400"/>
                  </a:spcBef>
                  <a:spcAft>
                    <a:spcPts val="400"/>
                  </a:spcAft>
                  <a:buFont typeface="+mj-lt"/>
                  <a:buAutoNum type="arabicPeriod"/>
                </a:pPr>
                <a:r>
                  <a:rPr lang="en-US" sz="1600" dirty="0" smtClean="0">
                    <a:solidFill>
                      <a:schemeClr val="tx2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US" sz="1400" i="1" dirty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en-US" sz="1400" i="1" dirty="0" smtClean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400" b="0" i="1" dirty="0" smtClean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𝑀𝑊</m:t>
                            </m:r>
                          </m:e>
                          <m:sup>
                            <m:r>
                              <a:rPr lang="en-US" sz="1400" b="0" i="1" dirty="0" smtClean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𝑅𝑅𝑆</m:t>
                            </m:r>
                            <m:r>
                              <a:rPr lang="en-US" sz="1400" b="0" i="1" dirty="0" smtClean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1400" b="0" i="1" dirty="0" smtClean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𝑃𝐹𝑅𝐴𝑤𝑎𝑟𝑑</m:t>
                            </m:r>
                          </m:sup>
                        </m:sSup>
                      </m:e>
                    </m:nary>
                    <m:r>
                      <m:rPr>
                        <m:nor/>
                      </m:rPr>
                      <a:rPr lang="en-US" sz="1400" i="1" dirty="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US" sz="1400" i="1" dirty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en-US" sz="1400" i="1" dirty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400" b="0" i="1" dirty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𝑀𝑊</m:t>
                            </m:r>
                          </m:e>
                          <m:sup>
                            <m:r>
                              <a:rPr lang="en-US" sz="1400" b="0" i="1" dirty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𝑅𝑅𝑆</m:t>
                            </m:r>
                            <m:r>
                              <a:rPr lang="en-US" sz="1400" b="0" i="1" dirty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1400" b="0" i="1" dirty="0" smtClean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𝐵𝐿𝐾</m:t>
                            </m:r>
                            <m:r>
                              <a:rPr lang="en-US" sz="1400" b="0" i="1" dirty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𝐴𝑤𝑎𝑟𝑑</m:t>
                            </m:r>
                          </m:sup>
                        </m:sSup>
                      </m:e>
                    </m:nary>
                    <m:r>
                      <m:rPr>
                        <m:nor/>
                      </m:rPr>
                      <a:rPr lang="en-US" sz="1400" i="1" dirty="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US" sz="1400" i="1" dirty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en-US" sz="1400" i="1" dirty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400" b="0" i="1" dirty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𝑀𝑊</m:t>
                            </m:r>
                          </m:e>
                          <m:sup>
                            <m:r>
                              <a:rPr lang="en-US" sz="1400" b="0" i="1" dirty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𝑅𝑅𝑆</m:t>
                            </m:r>
                            <m:r>
                              <a:rPr lang="en-US" sz="1400" b="0" i="1" dirty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1400" b="0" i="1" dirty="0" smtClean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𝐹</m:t>
                            </m:r>
                            <m:r>
                              <a:rPr lang="en-US" sz="1400" b="0" i="1" dirty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𝐹𝑅𝐴𝑤𝑎𝑟𝑑</m:t>
                            </m:r>
                          </m:sup>
                        </m:sSup>
                      </m:e>
                    </m:nary>
                    <m:r>
                      <m:rPr>
                        <m:nor/>
                      </m:rPr>
                      <a:rPr lang="en-US" sz="1400" i="1" dirty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 </m:t>
                    </m:r>
                    <m:sSubSup>
                      <m:sSubSupPr>
                        <m:ctrlPr>
                          <a:rPr lang="en-US" sz="1400" i="1" dirty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400" b="0" i="1" dirty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𝑅𝑅𝑆</m:t>
                        </m:r>
                      </m:e>
                      <m:sub>
                        <m:r>
                          <a:rPr lang="en-US" sz="1400" b="0" i="1" dirty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𝐴𝑆𝐷𝐶</m:t>
                        </m:r>
                      </m:sub>
                      <m:sup>
                        <m:r>
                          <a:rPr lang="en-US" sz="1400" b="0" i="1" dirty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𝑎𝑤𝑎𝑟𝑑𝑒𝑑</m:t>
                        </m:r>
                      </m:sup>
                    </m:sSubSup>
                  </m:oMath>
                </a14:m>
                <a:endParaRPr lang="en-US" sz="1600" i="1" dirty="0">
                  <a:solidFill>
                    <a:schemeClr val="tx2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400050">
                  <a:spcBef>
                    <a:spcPts val="400"/>
                  </a:spcBef>
                  <a:spcAft>
                    <a:spcPts val="400"/>
                  </a:spcAft>
                  <a:buFont typeface="+mj-lt"/>
                  <a:buAutoNum type="arabicPeriod"/>
                </a:pPr>
                <a:endParaRPr lang="en-US" sz="1600" dirty="0" smtClean="0">
                  <a:solidFill>
                    <a:schemeClr val="tx2"/>
                  </a:solidFill>
                </a:endParaRPr>
              </a:p>
              <a:p>
                <a:pPr marL="400050">
                  <a:spcBef>
                    <a:spcPts val="400"/>
                  </a:spcBef>
                  <a:spcAft>
                    <a:spcPts val="400"/>
                  </a:spcAft>
                  <a:buFont typeface="+mj-lt"/>
                  <a:buAutoNum type="arabicPeriod"/>
                </a:pPr>
                <a:r>
                  <a:rPr lang="en-US" sz="1600" dirty="0" smtClean="0">
                    <a:solidFill>
                      <a:schemeClr val="tx2"/>
                    </a:solidFill>
                  </a:rPr>
                  <a:t>The maximum allowable RRS from the sum of RRS-BLK and RRS-FFR is capped at MIN(60% of </a:t>
                </a:r>
                <a:r>
                  <a:rPr lang="en-US" sz="1600" dirty="0" err="1" smtClean="0">
                    <a:solidFill>
                      <a:schemeClr val="tx2"/>
                    </a:solidFill>
                  </a:rPr>
                  <a:t>Total_RRS_Req</a:t>
                </a:r>
                <a:r>
                  <a:rPr lang="en-US" sz="1600" dirty="0" smtClean="0">
                    <a:solidFill>
                      <a:schemeClr val="tx2"/>
                    </a:solidFill>
                  </a:rPr>
                  <a:t>, (</a:t>
                </a:r>
                <a:r>
                  <a:rPr lang="en-US" sz="1600" dirty="0" err="1" smtClean="0">
                    <a:solidFill>
                      <a:schemeClr val="tx2"/>
                    </a:solidFill>
                  </a:rPr>
                  <a:t>Total_RRS_Req</a:t>
                </a:r>
                <a:r>
                  <a:rPr lang="en-US" sz="1600" dirty="0" smtClean="0">
                    <a:solidFill>
                      <a:schemeClr val="tx2"/>
                    </a:solidFill>
                  </a:rPr>
                  <a:t> – 1150))</a:t>
                </a:r>
              </a:p>
              <a:p>
                <a:pPr marL="57150" indent="0">
                  <a:spcBef>
                    <a:spcPts val="400"/>
                  </a:spcBef>
                  <a:spcAft>
                    <a:spcPts val="4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en-US" sz="1400" i="1" dirty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US" sz="1400" i="1" dirty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 dirty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𝑀𝑊</m:t>
                              </m:r>
                            </m:e>
                            <m:sup>
                              <m:r>
                                <a:rPr lang="en-US" sz="1400" i="1" dirty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𝑅𝑅𝑆</m:t>
                              </m:r>
                              <m:r>
                                <a:rPr lang="en-US" sz="1400" i="1" dirty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400" i="1" dirty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𝐵𝐿𝐾𝐴𝑤𝑎𝑟𝑑</m:t>
                              </m:r>
                            </m:sup>
                          </m:sSup>
                        </m:e>
                      </m:nary>
                      <m:r>
                        <m:rPr>
                          <m:nor/>
                        </m:rPr>
                        <a:rPr lang="en-US" sz="1400" i="1" dirty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en-US" sz="1400" i="1" dirty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US" sz="1400" i="1" dirty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 dirty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𝑀𝑊</m:t>
                              </m:r>
                            </m:e>
                            <m:sup>
                              <m:r>
                                <a:rPr lang="en-US" sz="1400" i="1" dirty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𝑅𝑅𝑆</m:t>
                              </m:r>
                              <m:r>
                                <a:rPr lang="en-US" sz="1400" i="1" dirty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400" i="1" dirty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𝐹𝐹𝑅𝐴𝑤𝑎𝑟𝑑</m:t>
                              </m:r>
                            </m:sup>
                          </m:sSup>
                        </m:e>
                      </m:nary>
                      <m:r>
                        <m:rPr>
                          <m:nor/>
                        </m:rPr>
                        <a:rPr lang="en-US" sz="1400" i="1" dirty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&lt;= </m:t>
                      </m:r>
                      <m:r>
                        <m:rPr>
                          <m:nor/>
                        </m:rPr>
                        <a:rPr lang="en-US" sz="1400" i="1" dirty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MIN</m:t>
                      </m:r>
                      <m:r>
                        <m:rPr>
                          <m:nor/>
                        </m:rPr>
                        <a:rPr lang="en-US" sz="1400" i="1" dirty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(0.6</m:t>
                      </m:r>
                      <m:r>
                        <a:rPr lang="en-US" sz="1400" b="0" i="1" dirty="0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m:rPr>
                          <m:nor/>
                        </m:rPr>
                        <a:rPr lang="en-US" sz="1400" i="1" dirty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Total</m:t>
                      </m:r>
                      <m:r>
                        <m:rPr>
                          <m:nor/>
                        </m:rPr>
                        <a:rPr lang="en-US" sz="1400" i="1" dirty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_</m:t>
                      </m:r>
                      <m:r>
                        <m:rPr>
                          <m:nor/>
                        </m:rPr>
                        <a:rPr lang="en-US" sz="1400" i="1" dirty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RRS</m:t>
                      </m:r>
                      <m:r>
                        <m:rPr>
                          <m:nor/>
                        </m:rPr>
                        <a:rPr lang="en-US" sz="1400" i="1" dirty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_</m:t>
                      </m:r>
                      <m:r>
                        <m:rPr>
                          <m:nor/>
                        </m:rPr>
                        <a:rPr lang="en-US" sz="1400" i="1" dirty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Req</m:t>
                      </m:r>
                      <m:r>
                        <m:rPr>
                          <m:nor/>
                        </m:rPr>
                        <a:rPr lang="en-US" sz="1400" i="1" dirty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(</m:t>
                      </m:r>
                      <m:r>
                        <m:rPr>
                          <m:nor/>
                        </m:rPr>
                        <a:rPr lang="en-US" sz="1400" i="1" dirty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Total</m:t>
                      </m:r>
                      <m:r>
                        <m:rPr>
                          <m:nor/>
                        </m:rPr>
                        <a:rPr lang="en-US" sz="1400" i="1" dirty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_</m:t>
                      </m:r>
                      <m:r>
                        <m:rPr>
                          <m:nor/>
                        </m:rPr>
                        <a:rPr lang="en-US" sz="1400" i="1" dirty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RRS</m:t>
                      </m:r>
                      <m:r>
                        <m:rPr>
                          <m:nor/>
                        </m:rPr>
                        <a:rPr lang="en-US" sz="1400" i="1" dirty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_</m:t>
                      </m:r>
                      <m:r>
                        <m:rPr>
                          <m:nor/>
                        </m:rPr>
                        <a:rPr lang="en-US" sz="1400" i="1" dirty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Req</m:t>
                      </m:r>
                      <m:r>
                        <m:rPr>
                          <m:nor/>
                        </m:rPr>
                        <a:rPr lang="en-US" sz="1400" i="1" dirty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– 1150))</m:t>
                      </m:r>
                    </m:oMath>
                  </m:oMathPara>
                </a14:m>
                <a:endParaRPr lang="en-US" sz="1400" dirty="0" smtClean="0">
                  <a:solidFill>
                    <a:schemeClr val="tx2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lvl="1">
                  <a:spcBef>
                    <a:spcPts val="400"/>
                  </a:spcBef>
                  <a:spcAft>
                    <a:spcPts val="400"/>
                  </a:spcAft>
                </a:pPr>
                <a:endParaRPr lang="en-US" sz="1600" dirty="0" smtClean="0">
                  <a:solidFill>
                    <a:schemeClr val="tx2"/>
                  </a:solidFill>
                </a:endParaRPr>
              </a:p>
              <a:p>
                <a:pPr marL="400050">
                  <a:spcBef>
                    <a:spcPts val="400"/>
                  </a:spcBef>
                  <a:spcAft>
                    <a:spcPts val="400"/>
                  </a:spcAft>
                  <a:buFont typeface="+mj-lt"/>
                  <a:buAutoNum type="arabicPeriod" startAt="3"/>
                </a:pPr>
                <a:r>
                  <a:rPr lang="en-US" sz="1800" dirty="0" smtClean="0">
                    <a:solidFill>
                      <a:schemeClr val="tx2"/>
                    </a:solidFill>
                  </a:rPr>
                  <a:t>The maximum allowable RRS of RRS-FFR type is MAX-RRS-FFR</a:t>
                </a:r>
              </a:p>
              <a:p>
                <a:pPr marL="457200" lvl="1" indent="0">
                  <a:spcBef>
                    <a:spcPts val="400"/>
                  </a:spcBef>
                  <a:spcAft>
                    <a:spcPts val="4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en-US" sz="1400" i="1" dirty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US" sz="1400" i="1" dirty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 dirty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𝑀𝑊</m:t>
                              </m:r>
                            </m:e>
                            <m:sup>
                              <m:r>
                                <a:rPr lang="en-US" sz="1400" i="1" dirty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𝑅𝑅𝑆</m:t>
                              </m:r>
                              <m:r>
                                <a:rPr lang="en-US" sz="1400" i="1" dirty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400" i="1" dirty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𝐹𝐹𝑅𝐴𝑤𝑎𝑟𝑑</m:t>
                              </m:r>
                            </m:sup>
                          </m:sSup>
                        </m:e>
                      </m:nary>
                      <m:r>
                        <a:rPr lang="en-US" sz="1400" b="1" i="1" dirty="0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m:rPr>
                          <m:nor/>
                        </m:rPr>
                        <a:rPr lang="en-US" sz="1400" i="1" dirty="0">
                          <a:solidFill>
                            <a:schemeClr val="tx2"/>
                          </a:solidFill>
                        </a:rPr>
                        <m:t>MAX</m:t>
                      </m:r>
                      <m:r>
                        <m:rPr>
                          <m:nor/>
                        </m:rPr>
                        <a:rPr lang="en-US" sz="1400" i="1" dirty="0">
                          <a:solidFill>
                            <a:schemeClr val="tx2"/>
                          </a:solidFill>
                        </a:rPr>
                        <m:t>−</m:t>
                      </m:r>
                      <m:r>
                        <m:rPr>
                          <m:nor/>
                        </m:rPr>
                        <a:rPr lang="en-US" sz="1400" i="1" dirty="0">
                          <a:solidFill>
                            <a:schemeClr val="tx2"/>
                          </a:solidFill>
                        </a:rPr>
                        <m:t>RRS</m:t>
                      </m:r>
                      <m:r>
                        <m:rPr>
                          <m:nor/>
                        </m:rPr>
                        <a:rPr lang="en-US" sz="1400" i="1" dirty="0">
                          <a:solidFill>
                            <a:schemeClr val="tx2"/>
                          </a:solidFill>
                        </a:rPr>
                        <m:t>−</m:t>
                      </m:r>
                      <m:r>
                        <m:rPr>
                          <m:nor/>
                        </m:rPr>
                        <a:rPr lang="en-US" sz="1400" i="1" dirty="0">
                          <a:solidFill>
                            <a:schemeClr val="tx2"/>
                          </a:solidFill>
                        </a:rPr>
                        <m:t>FFR</m:t>
                      </m:r>
                    </m:oMath>
                  </m:oMathPara>
                </a14:m>
                <a:endParaRPr lang="en-US" sz="1400" i="1" dirty="0" smtClean="0">
                  <a:solidFill>
                    <a:schemeClr val="tx2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spcBef>
                    <a:spcPts val="400"/>
                  </a:spcBef>
                  <a:spcAft>
                    <a:spcPts val="400"/>
                  </a:spcAft>
                  <a:buNone/>
                </a:pPr>
                <a:endParaRPr lang="en-US" sz="2000" dirty="0">
                  <a:solidFill>
                    <a:schemeClr val="tx2"/>
                  </a:solidFill>
                </a:endParaRPr>
              </a:p>
              <a:p>
                <a:pPr>
                  <a:spcBef>
                    <a:spcPts val="400"/>
                  </a:spcBef>
                  <a:spcAft>
                    <a:spcPts val="400"/>
                  </a:spcAft>
                </a:pPr>
                <a:endParaRPr lang="en-US" sz="1800" dirty="0" smtClean="0">
                  <a:solidFill>
                    <a:schemeClr val="tx2"/>
                  </a:solidFill>
                </a:endParaRPr>
              </a:p>
              <a:p>
                <a:pPr marL="0" indent="0">
                  <a:buNone/>
                </a:pPr>
                <a:endParaRPr lang="en-US" sz="2000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77864" y="1088740"/>
                <a:ext cx="8534400" cy="5292588"/>
              </a:xfrm>
              <a:blipFill rotWithShape="0">
                <a:blip r:embed="rId2"/>
                <a:stretch>
                  <a:fillRect l="-2643" t="-3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9986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/>
              <a:t>System Wide Responsive Reserve Service (RRS</a:t>
            </a:r>
            <a:r>
              <a:rPr lang="en-US" sz="2000" smtClean="0"/>
              <a:t>) Constraints</a:t>
            </a:r>
            <a:br>
              <a:rPr lang="en-US" sz="2000" smtClean="0"/>
            </a:br>
            <a:endParaRPr 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77864" y="1088740"/>
                <a:ext cx="8534400" cy="5292588"/>
              </a:xfrm>
            </p:spPr>
            <p:txBody>
              <a:bodyPr/>
              <a:lstStyle/>
              <a:p>
                <a:pPr marL="0" indent="0">
                  <a:spcBef>
                    <a:spcPts val="400"/>
                  </a:spcBef>
                  <a:spcAft>
                    <a:spcPts val="400"/>
                  </a:spcAft>
                  <a:buNone/>
                </a:pPr>
                <a:r>
                  <a:rPr lang="en-US" sz="1600" b="1" dirty="0" smtClean="0">
                    <a:solidFill>
                      <a:schemeClr val="tx2"/>
                    </a:solidFill>
                  </a:rPr>
                  <a:t>When Self-Provision amounts for RRS_BLK </a:t>
                </a:r>
                <a:r>
                  <a:rPr lang="en-US" sz="1600" b="1" u="sng" dirty="0" smtClean="0">
                    <a:solidFill>
                      <a:schemeClr val="tx2"/>
                    </a:solidFill>
                  </a:rPr>
                  <a:t>exceeds</a:t>
                </a:r>
                <a:r>
                  <a:rPr lang="en-US" sz="1600" b="1" dirty="0" smtClean="0">
                    <a:solidFill>
                      <a:schemeClr val="tx2"/>
                    </a:solidFill>
                  </a:rPr>
                  <a:t> limits</a:t>
                </a:r>
              </a:p>
              <a:p>
                <a:pPr marL="0" indent="0">
                  <a:spcBef>
                    <a:spcPts val="400"/>
                  </a:spcBef>
                  <a:spcAft>
                    <a:spcPts val="400"/>
                  </a:spcAft>
                  <a:buNone/>
                </a:pPr>
                <a:r>
                  <a:rPr lang="en-US" sz="1600" b="1" dirty="0" smtClean="0">
                    <a:solidFill>
                      <a:schemeClr val="tx2"/>
                    </a:solidFill>
                  </a:rPr>
                  <a:t>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US" sz="1600" i="1" dirty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en-US" sz="1600" i="1" dirty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600" i="1" dirty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𝑀𝑊</m:t>
                            </m:r>
                          </m:e>
                          <m:sup>
                            <m:r>
                              <a:rPr lang="en-US" sz="1600" i="1" dirty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𝑅𝑅𝑆</m:t>
                            </m:r>
                            <m:r>
                              <a:rPr lang="en-US" sz="1600" i="1" dirty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1600" i="1" dirty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𝐵𝐿𝐾𝑆𝑒𝑙𝑓</m:t>
                            </m:r>
                          </m:sup>
                        </m:sSup>
                      </m:e>
                    </m:nary>
                    <m:r>
                      <a:rPr lang="en-US" sz="1600" b="0" i="1" dirty="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</m:t>
                    </m:r>
                  </m:oMath>
                </a14:m>
                <a:r>
                  <a:rPr lang="en-US" sz="1600" dirty="0">
                    <a:solidFill>
                      <a:schemeClr val="tx2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1600" i="1" dirty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MIN</m:t>
                    </m:r>
                    <m:r>
                      <m:rPr>
                        <m:nor/>
                      </m:rPr>
                      <a:rPr lang="en-US" sz="1600" i="1" dirty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(0.6</m:t>
                    </m:r>
                    <m:r>
                      <a:rPr lang="en-US" sz="1600" i="1" dirty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m:rPr>
                        <m:nor/>
                      </m:rPr>
                      <a:rPr lang="en-US" sz="1600" i="1" dirty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Total</m:t>
                    </m:r>
                    <m:r>
                      <m:rPr>
                        <m:nor/>
                      </m:rPr>
                      <a:rPr lang="en-US" sz="1600" i="1" dirty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_</m:t>
                    </m:r>
                    <m:r>
                      <m:rPr>
                        <m:nor/>
                      </m:rPr>
                      <a:rPr lang="en-US" sz="1600" i="1" dirty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RRS</m:t>
                    </m:r>
                    <m:r>
                      <m:rPr>
                        <m:nor/>
                      </m:rPr>
                      <a:rPr lang="en-US" sz="1600" i="1" dirty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_</m:t>
                    </m:r>
                    <m:r>
                      <m:rPr>
                        <m:nor/>
                      </m:rPr>
                      <a:rPr lang="en-US" sz="1600" i="1" dirty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Req</m:t>
                    </m:r>
                    <m:r>
                      <m:rPr>
                        <m:nor/>
                      </m:rPr>
                      <a:rPr lang="en-US" sz="1600" i="1" dirty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(</m:t>
                    </m:r>
                    <m:r>
                      <m:rPr>
                        <m:nor/>
                      </m:rPr>
                      <a:rPr lang="en-US" sz="1600" i="1" dirty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Total</m:t>
                    </m:r>
                    <m:r>
                      <m:rPr>
                        <m:nor/>
                      </m:rPr>
                      <a:rPr lang="en-US" sz="1600" i="1" dirty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_</m:t>
                    </m:r>
                    <m:r>
                      <m:rPr>
                        <m:nor/>
                      </m:rPr>
                      <a:rPr lang="en-US" sz="1600" i="1" dirty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RRS</m:t>
                    </m:r>
                    <m:r>
                      <m:rPr>
                        <m:nor/>
                      </m:rPr>
                      <a:rPr lang="en-US" sz="1600" i="1" dirty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_</m:t>
                    </m:r>
                    <m:r>
                      <m:rPr>
                        <m:nor/>
                      </m:rPr>
                      <a:rPr lang="en-US" sz="1600" i="1" dirty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Req</m:t>
                    </m:r>
                    <m:r>
                      <m:rPr>
                        <m:nor/>
                      </m:rPr>
                      <a:rPr lang="en-US" sz="1600" i="1" dirty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– 1150))</m:t>
                    </m:r>
                  </m:oMath>
                </a14:m>
                <a:endParaRPr lang="en-US" sz="1600" b="1" u="sng" dirty="0" smtClean="0">
                  <a:solidFill>
                    <a:schemeClr val="tx2"/>
                  </a:solidFill>
                </a:endParaRPr>
              </a:p>
              <a:p>
                <a:pPr marL="0" indent="0">
                  <a:spcBef>
                    <a:spcPts val="400"/>
                  </a:spcBef>
                  <a:spcAft>
                    <a:spcPts val="400"/>
                  </a:spcAft>
                  <a:buNone/>
                </a:pPr>
                <a:endParaRPr lang="en-US" sz="1600" b="1" u="sng" dirty="0" smtClean="0">
                  <a:solidFill>
                    <a:schemeClr val="tx2"/>
                  </a:solidFill>
                </a:endParaRPr>
              </a:p>
              <a:p>
                <a:pPr marL="0" indent="0">
                  <a:spcBef>
                    <a:spcPts val="400"/>
                  </a:spcBef>
                  <a:spcAft>
                    <a:spcPts val="400"/>
                  </a:spcAft>
                  <a:buNone/>
                </a:pPr>
                <a:r>
                  <a:rPr lang="en-US" sz="1600" b="1" u="sng" dirty="0" smtClean="0">
                    <a:solidFill>
                      <a:schemeClr val="tx2"/>
                    </a:solidFill>
                  </a:rPr>
                  <a:t>One constraint </a:t>
                </a:r>
                <a:r>
                  <a:rPr lang="en-US" sz="1600" dirty="0" smtClean="0">
                    <a:solidFill>
                      <a:schemeClr val="tx2"/>
                    </a:solidFill>
                  </a:rPr>
                  <a:t>for implementing the Rules for awarding RRS</a:t>
                </a:r>
              </a:p>
              <a:p>
                <a:pPr marL="0" indent="0">
                  <a:spcBef>
                    <a:spcPts val="400"/>
                  </a:spcBef>
                  <a:spcAft>
                    <a:spcPts val="400"/>
                  </a:spcAft>
                  <a:buNone/>
                </a:pPr>
                <a:endParaRPr lang="en-US" sz="1600" dirty="0" smtClean="0">
                  <a:solidFill>
                    <a:schemeClr val="tx2"/>
                  </a:solidFill>
                </a:endParaRPr>
              </a:p>
              <a:p>
                <a:pPr marL="400050">
                  <a:spcBef>
                    <a:spcPts val="400"/>
                  </a:spcBef>
                  <a:spcAft>
                    <a:spcPts val="400"/>
                  </a:spcAft>
                  <a:buFont typeface="+mj-lt"/>
                  <a:buAutoNum type="arabicPeriod"/>
                </a:pPr>
                <a:r>
                  <a:rPr lang="en-US" sz="1600" dirty="0" smtClean="0">
                    <a:solidFill>
                      <a:schemeClr val="tx2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US" sz="1400" i="1" dirty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en-US" sz="1400" i="1" dirty="0" smtClean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400" b="0" i="1" dirty="0" smtClean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𝑀𝑊</m:t>
                            </m:r>
                          </m:e>
                          <m:sup>
                            <m:r>
                              <a:rPr lang="en-US" sz="1400" b="0" i="1" dirty="0" smtClean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𝑅𝑅𝑆</m:t>
                            </m:r>
                            <m:r>
                              <a:rPr lang="en-US" sz="1400" b="0" i="1" dirty="0" smtClean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1400" b="0" i="1" dirty="0" smtClean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𝑃𝐹𝑅𝐴𝑤𝑎𝑟𝑑</m:t>
                            </m:r>
                          </m:sup>
                        </m:sSup>
                      </m:e>
                    </m:nary>
                    <m:r>
                      <a:rPr lang="en-US" sz="1400" b="0" i="1" dirty="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m:rPr>
                        <m:nor/>
                      </m:rPr>
                      <a:rPr lang="en-US" sz="1400" i="1" dirty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MIN</m:t>
                    </m:r>
                    <m:r>
                      <m:rPr>
                        <m:nor/>
                      </m:rPr>
                      <a:rPr lang="en-US" sz="1400" i="1" dirty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(0.6</m:t>
                    </m:r>
                    <m:r>
                      <a:rPr lang="en-US" sz="1400" i="1" dirty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m:rPr>
                        <m:nor/>
                      </m:rPr>
                      <a:rPr lang="en-US" sz="1400" i="1" dirty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Total</m:t>
                    </m:r>
                    <m:r>
                      <m:rPr>
                        <m:nor/>
                      </m:rPr>
                      <a:rPr lang="en-US" sz="1400" i="1" dirty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_</m:t>
                    </m:r>
                    <m:r>
                      <m:rPr>
                        <m:nor/>
                      </m:rPr>
                      <a:rPr lang="en-US" sz="1400" i="1" dirty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RRS</m:t>
                    </m:r>
                    <m:r>
                      <m:rPr>
                        <m:nor/>
                      </m:rPr>
                      <a:rPr lang="en-US" sz="1400" i="1" dirty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_</m:t>
                    </m:r>
                    <m:r>
                      <m:rPr>
                        <m:nor/>
                      </m:rPr>
                      <a:rPr lang="en-US" sz="1400" i="1" dirty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Req</m:t>
                    </m:r>
                    <m:r>
                      <m:rPr>
                        <m:nor/>
                      </m:rPr>
                      <a:rPr lang="en-US" sz="1400" i="1" dirty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(</m:t>
                    </m:r>
                    <m:r>
                      <m:rPr>
                        <m:nor/>
                      </m:rPr>
                      <a:rPr lang="en-US" sz="1400" i="1" dirty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Total</m:t>
                    </m:r>
                    <m:r>
                      <m:rPr>
                        <m:nor/>
                      </m:rPr>
                      <a:rPr lang="en-US" sz="1400" i="1" dirty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_</m:t>
                    </m:r>
                    <m:r>
                      <m:rPr>
                        <m:nor/>
                      </m:rPr>
                      <a:rPr lang="en-US" sz="1400" i="1" dirty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RRS</m:t>
                    </m:r>
                    <m:r>
                      <m:rPr>
                        <m:nor/>
                      </m:rPr>
                      <a:rPr lang="en-US" sz="1400" i="1" dirty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_</m:t>
                    </m:r>
                    <m:r>
                      <m:rPr>
                        <m:nor/>
                      </m:rPr>
                      <a:rPr lang="en-US" sz="1400" i="1" dirty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Req</m:t>
                    </m:r>
                    <m:r>
                      <m:rPr>
                        <m:nor/>
                      </m:rPr>
                      <a:rPr lang="en-US" sz="1400" i="1" dirty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– 1150))= </m:t>
                    </m:r>
                    <m:sSubSup>
                      <m:sSubSupPr>
                        <m:ctrlPr>
                          <a:rPr lang="en-US" sz="1400" i="1" dirty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400" b="0" i="1" dirty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𝑅𝑅𝑆</m:t>
                        </m:r>
                      </m:e>
                      <m:sub>
                        <m:r>
                          <a:rPr lang="en-US" sz="1400" b="0" i="1" dirty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𝐴𝑆𝐷𝐶</m:t>
                        </m:r>
                      </m:sub>
                      <m:sup>
                        <m:r>
                          <a:rPr lang="en-US" sz="1400" b="0" i="1" dirty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𝑎𝑤𝑎𝑟𝑑𝑒𝑑</m:t>
                        </m:r>
                      </m:sup>
                    </m:sSubSup>
                  </m:oMath>
                </a14:m>
                <a:endParaRPr lang="en-US" sz="1600" dirty="0" smtClean="0">
                  <a:solidFill>
                    <a:schemeClr val="tx2"/>
                  </a:solidFill>
                </a:endParaRPr>
              </a:p>
              <a:p>
                <a:pPr>
                  <a:spcBef>
                    <a:spcPts val="400"/>
                  </a:spcBef>
                  <a:spcAft>
                    <a:spcPts val="400"/>
                  </a:spcAft>
                </a:pPr>
                <a:endParaRPr lang="en-US" sz="1600" dirty="0" smtClean="0">
                  <a:solidFill>
                    <a:schemeClr val="tx2"/>
                  </a:solidFill>
                </a:endParaRPr>
              </a:p>
              <a:p>
                <a:pPr>
                  <a:spcBef>
                    <a:spcPts val="400"/>
                  </a:spcBef>
                  <a:spcAft>
                    <a:spcPts val="400"/>
                  </a:spcAft>
                </a:pPr>
                <a:endParaRPr lang="en-US" sz="1600" dirty="0" smtClean="0">
                  <a:solidFill>
                    <a:schemeClr val="tx2"/>
                  </a:solidFill>
                </a:endParaRPr>
              </a:p>
              <a:p>
                <a:pPr>
                  <a:spcBef>
                    <a:spcPts val="400"/>
                  </a:spcBef>
                  <a:spcAft>
                    <a:spcPts val="400"/>
                  </a:spcAft>
                </a:pPr>
                <a:r>
                  <a:rPr lang="en-US" sz="1600" dirty="0" smtClean="0">
                    <a:solidFill>
                      <a:schemeClr val="tx2"/>
                    </a:solidFill>
                  </a:rPr>
                  <a:t>No additional RRS_BLK awards (apart from self provision amounts)</a:t>
                </a:r>
              </a:p>
              <a:p>
                <a:pPr>
                  <a:spcBef>
                    <a:spcPts val="400"/>
                  </a:spcBef>
                  <a:spcAft>
                    <a:spcPts val="400"/>
                  </a:spcAft>
                </a:pPr>
                <a:r>
                  <a:rPr lang="en-US" sz="1600" dirty="0" smtClean="0">
                    <a:solidFill>
                      <a:schemeClr val="tx2"/>
                    </a:solidFill>
                  </a:rPr>
                  <a:t>No RRS_FFR awards</a:t>
                </a:r>
                <a:endParaRPr lang="en-US" sz="1600" dirty="0">
                  <a:solidFill>
                    <a:schemeClr val="tx2"/>
                  </a:solidFill>
                </a:endParaRPr>
              </a:p>
              <a:p>
                <a:pPr>
                  <a:spcBef>
                    <a:spcPts val="400"/>
                  </a:spcBef>
                  <a:spcAft>
                    <a:spcPts val="400"/>
                  </a:spcAft>
                </a:pPr>
                <a:endParaRPr lang="en-US" sz="1800" dirty="0" smtClean="0">
                  <a:solidFill>
                    <a:schemeClr val="tx2"/>
                  </a:solidFill>
                </a:endParaRPr>
              </a:p>
              <a:p>
                <a:pPr marL="0" indent="0">
                  <a:buNone/>
                </a:pPr>
                <a:endParaRPr lang="en-US" sz="2000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77864" y="1088740"/>
                <a:ext cx="8534400" cy="5292588"/>
              </a:xfrm>
              <a:blipFill rotWithShape="0">
                <a:blip r:embed="rId2"/>
                <a:stretch>
                  <a:fillRect l="-2643" t="-3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856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/>
              <a:t>System Wide Responsive Reserve Service (RRS</a:t>
            </a:r>
            <a:r>
              <a:rPr lang="en-US" sz="2000" smtClean="0"/>
              <a:t>) Constraints</a:t>
            </a:r>
            <a:br>
              <a:rPr lang="en-US" sz="2000" smtClean="0"/>
            </a:b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971600" y="5229200"/>
            <a:ext cx="7200800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971600" y="1628800"/>
            <a:ext cx="0" cy="360040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/>
        </p:nvGrpSpPr>
        <p:grpSpPr>
          <a:xfrm>
            <a:off x="971600" y="2528900"/>
            <a:ext cx="4500500" cy="2700300"/>
            <a:chOff x="971600" y="2528900"/>
            <a:chExt cx="4500500" cy="2700300"/>
          </a:xfrm>
        </p:grpSpPr>
        <p:cxnSp>
          <p:nvCxnSpPr>
            <p:cNvPr id="9" name="Straight Connector 8"/>
            <p:cNvCxnSpPr/>
            <p:nvPr/>
          </p:nvCxnSpPr>
          <p:spPr>
            <a:xfrm>
              <a:off x="971600" y="2528900"/>
              <a:ext cx="256809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3539690" y="2528900"/>
              <a:ext cx="0" cy="9001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3539690" y="3426646"/>
              <a:ext cx="1788394" cy="90167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5328084" y="4329101"/>
              <a:ext cx="144016" cy="900099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TextBox 12"/>
          <p:cNvSpPr txBox="1"/>
          <p:nvPr/>
        </p:nvSpPr>
        <p:spPr>
          <a:xfrm>
            <a:off x="7830362" y="5301208"/>
            <a:ext cx="6840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MW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755576" y="1323075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$/MW/h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627785" y="1757861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RRS ASDC</a:t>
            </a:r>
            <a:endParaRPr lang="en-US" dirty="0"/>
          </a:p>
        </p:txBody>
      </p:sp>
      <p:cxnSp>
        <p:nvCxnSpPr>
          <p:cNvPr id="16" name="Straight Arrow Connector 15"/>
          <p:cNvCxnSpPr/>
          <p:nvPr/>
        </p:nvCxnSpPr>
        <p:spPr>
          <a:xfrm flipH="1">
            <a:off x="2836821" y="2050538"/>
            <a:ext cx="385029" cy="4714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972108" y="5337212"/>
            <a:ext cx="4572000" cy="0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831701" y="5252041"/>
            <a:ext cx="1300140" cy="2616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100" dirty="0" err="1" smtClean="0"/>
              <a:t>Total_RRS_Req</a:t>
            </a:r>
            <a:r>
              <a:rPr lang="en-US" sz="1100" dirty="0" smtClean="0"/>
              <a:t>.</a:t>
            </a:r>
            <a:endParaRPr lang="en-US" sz="1100" dirty="0"/>
          </a:p>
        </p:txBody>
      </p:sp>
      <p:sp>
        <p:nvSpPr>
          <p:cNvPr id="19" name="TextBox 18"/>
          <p:cNvSpPr txBox="1"/>
          <p:nvPr/>
        </p:nvSpPr>
        <p:spPr>
          <a:xfrm>
            <a:off x="5220072" y="5291916"/>
            <a:ext cx="767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3000</a:t>
            </a:r>
            <a:endParaRPr lang="en-US" dirty="0"/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944597" y="3056230"/>
            <a:ext cx="3719422" cy="0"/>
          </a:xfrm>
          <a:prstGeom prst="straightConnector1">
            <a:avLst/>
          </a:prstGeom>
          <a:ln w="127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1493659" y="2899973"/>
            <a:ext cx="1638182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Self Prov. RRS_BLK</a:t>
            </a:r>
            <a:endParaRPr lang="en-US" sz="1200" dirty="0"/>
          </a:p>
        </p:txBody>
      </p:sp>
      <p:cxnSp>
        <p:nvCxnSpPr>
          <p:cNvPr id="30" name="Straight Connector 29"/>
          <p:cNvCxnSpPr/>
          <p:nvPr/>
        </p:nvCxnSpPr>
        <p:spPr>
          <a:xfrm>
            <a:off x="4666420" y="2824189"/>
            <a:ext cx="0" cy="2395323"/>
          </a:xfrm>
          <a:prstGeom prst="line">
            <a:avLst/>
          </a:prstGeom>
          <a:ln w="952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5472100" y="1176368"/>
            <a:ext cx="3186354" cy="1200329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tx2"/>
                </a:solidFill>
              </a:rPr>
              <a:t>When Self-Provision amounts for RRS_BLK </a:t>
            </a:r>
            <a:r>
              <a:rPr lang="en-US" b="1" u="sng" dirty="0">
                <a:solidFill>
                  <a:schemeClr val="tx2"/>
                </a:solidFill>
              </a:rPr>
              <a:t>exceeds</a:t>
            </a:r>
            <a:r>
              <a:rPr lang="en-US" b="1" dirty="0">
                <a:solidFill>
                  <a:schemeClr val="tx2"/>
                </a:solidFill>
              </a:rPr>
              <a:t> limits</a:t>
            </a:r>
          </a:p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5056251" y="3374020"/>
                <a:ext cx="1639985" cy="42780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en-US" sz="900" i="1" dirty="0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US" sz="900" i="1" dirty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900" i="1" dirty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𝑀𝑊</m:t>
                              </m:r>
                            </m:e>
                            <m:sup>
                              <m:r>
                                <a:rPr lang="en-US" sz="900" i="1" dirty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𝑅𝑅𝑆</m:t>
                              </m:r>
                              <m:r>
                                <a:rPr lang="en-US" sz="900" i="1" dirty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900" i="1" dirty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𝑃𝐹𝑅𝐴𝑤𝑎𝑟𝑑</m:t>
                              </m:r>
                            </m:sup>
                          </m:sSup>
                        </m:e>
                      </m:nary>
                      <m:r>
                        <a:rPr lang="en-US" sz="900" i="1" dirty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900" b="0" i="1" dirty="0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1800</m:t>
                      </m:r>
                    </m:oMath>
                  </m:oMathPara>
                </a14:m>
                <a:endParaRPr lang="en-US" sz="900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6251" y="3374020"/>
                <a:ext cx="1639985" cy="427809"/>
              </a:xfrm>
              <a:prstGeom prst="rect">
                <a:avLst/>
              </a:prstGeom>
              <a:blipFill rotWithShape="0">
                <a:blip r:embed="rId2"/>
                <a:stretch>
                  <a:fillRect l="-21190" t="-109859" b="-1563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TextBox 33"/>
          <p:cNvSpPr txBox="1"/>
          <p:nvPr/>
        </p:nvSpPr>
        <p:spPr>
          <a:xfrm>
            <a:off x="3531285" y="5302134"/>
            <a:ext cx="767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1800</a:t>
            </a:r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3851920" y="4873150"/>
            <a:ext cx="0" cy="356050"/>
          </a:xfrm>
          <a:prstGeom prst="line">
            <a:avLst/>
          </a:prstGeom>
          <a:ln w="952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978979" y="4185084"/>
            <a:ext cx="4025069" cy="0"/>
          </a:xfrm>
          <a:prstGeom prst="straightConnector1">
            <a:avLst/>
          </a:prstGeom>
          <a:ln w="127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H="1">
            <a:off x="3131841" y="3561983"/>
            <a:ext cx="2016223" cy="6231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5004048" y="4185084"/>
            <a:ext cx="0" cy="1021276"/>
          </a:xfrm>
          <a:prstGeom prst="line">
            <a:avLst/>
          </a:prstGeom>
          <a:ln w="952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287524" y="3939443"/>
            <a:ext cx="639071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RRS </a:t>
            </a:r>
          </a:p>
          <a:p>
            <a:r>
              <a:rPr lang="en-US" sz="1200" dirty="0" smtClean="0"/>
              <a:t>MCPC</a:t>
            </a:r>
            <a:endParaRPr lang="en-US" sz="1200" dirty="0"/>
          </a:p>
        </p:txBody>
      </p:sp>
      <p:cxnSp>
        <p:nvCxnSpPr>
          <p:cNvPr id="41" name="Straight Arrow Connector 40"/>
          <p:cNvCxnSpPr/>
          <p:nvPr/>
        </p:nvCxnSpPr>
        <p:spPr>
          <a:xfrm>
            <a:off x="986313" y="4977172"/>
            <a:ext cx="2865607" cy="0"/>
          </a:xfrm>
          <a:prstGeom prst="straightConnector1">
            <a:avLst/>
          </a:prstGeom>
          <a:ln w="127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1451787" y="4844189"/>
            <a:ext cx="173847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60% </a:t>
            </a:r>
            <a:r>
              <a:rPr lang="en-US" sz="1200" dirty="0" err="1" smtClean="0"/>
              <a:t>Total_RRS_Req</a:t>
            </a:r>
            <a:r>
              <a:rPr lang="en-US" sz="1200" dirty="0" smtClean="0"/>
              <a:t>.</a:t>
            </a:r>
            <a:endParaRPr lang="en-US" sz="1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/>
              <p:nvPr/>
            </p:nvSpPr>
            <p:spPr>
              <a:xfrm>
                <a:off x="5232479" y="3909840"/>
                <a:ext cx="3178656" cy="2308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900" i="1" dirty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MIN</m:t>
                    </m:r>
                    <m:r>
                      <m:rPr>
                        <m:nor/>
                      </m:rPr>
                      <a:rPr lang="en-US" sz="900" i="1" dirty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(0.6</m:t>
                    </m:r>
                    <m:r>
                      <a:rPr lang="en-US" sz="900" i="1" dirty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m:rPr>
                        <m:nor/>
                      </m:rPr>
                      <a:rPr lang="en-US" sz="900" i="1" dirty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Total</m:t>
                    </m:r>
                    <m:r>
                      <m:rPr>
                        <m:nor/>
                      </m:rPr>
                      <a:rPr lang="en-US" sz="900" i="1" dirty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_</m:t>
                    </m:r>
                    <m:r>
                      <m:rPr>
                        <m:nor/>
                      </m:rPr>
                      <a:rPr lang="en-US" sz="900" i="1" dirty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RRS</m:t>
                    </m:r>
                    <m:r>
                      <m:rPr>
                        <m:nor/>
                      </m:rPr>
                      <a:rPr lang="en-US" sz="900" i="1" dirty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_</m:t>
                    </m:r>
                    <m:r>
                      <m:rPr>
                        <m:nor/>
                      </m:rPr>
                      <a:rPr lang="en-US" sz="900" i="1" dirty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Req</m:t>
                    </m:r>
                    <m:r>
                      <m:rPr>
                        <m:nor/>
                      </m:rPr>
                      <a:rPr lang="en-US" sz="900" i="1" dirty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(</m:t>
                    </m:r>
                    <m:r>
                      <m:rPr>
                        <m:nor/>
                      </m:rPr>
                      <a:rPr lang="en-US" sz="900" i="1" dirty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Total</m:t>
                    </m:r>
                    <m:r>
                      <m:rPr>
                        <m:nor/>
                      </m:rPr>
                      <a:rPr lang="en-US" sz="900" i="1" dirty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_</m:t>
                    </m:r>
                    <m:r>
                      <m:rPr>
                        <m:nor/>
                      </m:rPr>
                      <a:rPr lang="en-US" sz="900" i="1" dirty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RRS</m:t>
                    </m:r>
                    <m:r>
                      <m:rPr>
                        <m:nor/>
                      </m:rPr>
                      <a:rPr lang="en-US" sz="900" i="1" dirty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_</m:t>
                    </m:r>
                    <m:r>
                      <m:rPr>
                        <m:nor/>
                      </m:rPr>
                      <a:rPr lang="en-US" sz="900" i="1" dirty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Req</m:t>
                    </m:r>
                    <m:r>
                      <m:rPr>
                        <m:nor/>
                      </m:rPr>
                      <a:rPr lang="en-US" sz="900" i="1" dirty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– 1150))</m:t>
                    </m:r>
                  </m:oMath>
                </a14:m>
                <a:r>
                  <a:rPr lang="en-US" sz="900" dirty="0" smtClean="0"/>
                  <a:t> = 1800</a:t>
                </a:r>
                <a:endParaRPr lang="en-US" sz="900" dirty="0"/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2479" y="3909840"/>
                <a:ext cx="3178656" cy="230832"/>
              </a:xfrm>
              <a:prstGeom prst="rect">
                <a:avLst/>
              </a:prstGeom>
              <a:blipFill rotWithShape="0">
                <a:blip r:embed="rId3"/>
                <a:stretch>
                  <a:fillRect b="-105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31006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2667000"/>
            <a:ext cx="6400800" cy="1752600"/>
          </a:xfrm>
        </p:spPr>
        <p:txBody>
          <a:bodyPr/>
          <a:lstStyle/>
          <a:p>
            <a:r>
              <a:rPr lang="en-US" sz="4800" b="1" dirty="0" smtClean="0">
                <a:solidFill>
                  <a:schemeClr val="tx2"/>
                </a:solidFill>
              </a:rPr>
              <a:t>Discussion</a:t>
            </a:r>
            <a:endParaRPr lang="en-US" sz="4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726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29871</TotalTime>
  <Words>717</Words>
  <Application>Microsoft Office PowerPoint</Application>
  <PresentationFormat>On-screen Show (4:3)</PresentationFormat>
  <Paragraphs>224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Book Antiqua</vt:lpstr>
      <vt:lpstr>Calibri</vt:lpstr>
      <vt:lpstr>Cambria Math</vt:lpstr>
      <vt:lpstr>1_Custom Design</vt:lpstr>
      <vt:lpstr>Office Theme</vt:lpstr>
      <vt:lpstr>Custom Design</vt:lpstr>
      <vt:lpstr>PowerPoint Presentation</vt:lpstr>
      <vt:lpstr>UFR Load Resource Treatment Under RTC</vt:lpstr>
      <vt:lpstr>UFR Load Resource: Telemetered Self-Provision Validation (RRS, ECRS)</vt:lpstr>
      <vt:lpstr>UFR Load Resource: Telemetered Self-Provision Validation (RRS, ECRS)</vt:lpstr>
      <vt:lpstr>UFR Load Resource Treatment Under RTC</vt:lpstr>
      <vt:lpstr>System Wide Responsive Reserve Service (RRS) Constraints </vt:lpstr>
      <vt:lpstr>System Wide Responsive Reserve Service (RRS) Constraints </vt:lpstr>
      <vt:lpstr>System Wide Responsive Reserve Service (RRS) Constraints </vt:lpstr>
      <vt:lpstr>PowerPoint Presentation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Moorty, Sai</cp:lastModifiedBy>
  <cp:revision>1154</cp:revision>
  <cp:lastPrinted>2019-11-25T17:53:38Z</cp:lastPrinted>
  <dcterms:created xsi:type="dcterms:W3CDTF">2016-01-21T15:20:31Z</dcterms:created>
  <dcterms:modified xsi:type="dcterms:W3CDTF">2019-11-26T18:40:44Z</dcterms:modified>
</cp:coreProperties>
</file>