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9" r:id="rId4"/>
    <p:sldId id="306" r:id="rId5"/>
    <p:sldId id="298" r:id="rId6"/>
    <p:sldId id="299" r:id="rId7"/>
    <p:sldId id="300" r:id="rId8"/>
    <p:sldId id="302" r:id="rId9"/>
    <p:sldId id="301" r:id="rId10"/>
    <p:sldId id="260" r:id="rId11"/>
    <p:sldId id="309" r:id="rId12"/>
    <p:sldId id="26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9290" autoAdjust="0"/>
  </p:normalViewPr>
  <p:slideViewPr>
    <p:cSldViewPr>
      <p:cViewPr varScale="1">
        <p:scale>
          <a:sx n="111" d="100"/>
          <a:sy n="111" d="100"/>
        </p:scale>
        <p:origin x="91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9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5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4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2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7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9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9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AB71-3809-46C3-B6C7-65BF66442C5C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 Protection Working Group (SPWG) </a:t>
            </a:r>
            <a:br>
              <a:rPr lang="en-US" dirty="0"/>
            </a:br>
            <a:r>
              <a:rPr lang="en-US" dirty="0"/>
              <a:t>Update to ROS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January 9, 2020</a:t>
            </a:r>
          </a:p>
          <a:p>
            <a:r>
              <a:rPr lang="en-US" sz="2800" dirty="0">
                <a:solidFill>
                  <a:schemeClr val="tx1"/>
                </a:solidFill>
              </a:rPr>
              <a:t>Micheal Davis, Jr, P.E.</a:t>
            </a:r>
          </a:p>
        </p:txBody>
      </p:sp>
    </p:spTree>
    <p:extLst>
      <p:ext uri="{BB962C8B-B14F-4D97-AF65-F5344CB8AC3E}">
        <p14:creationId xmlns:p14="http://schemas.microsoft.com/office/powerpoint/2010/main" val="1799777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5943" y="762000"/>
            <a:ext cx="868680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/>
              <a:t>Summary of Human Performance Issues noted for 2019 Q2: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bus differential overtripped due to an incorrectly wired CT polarity.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138kV line terminal </a:t>
            </a:r>
            <a:r>
              <a:rPr lang="en-US" sz="1600" dirty="0" err="1"/>
              <a:t>overtripped</a:t>
            </a:r>
            <a:r>
              <a:rPr lang="en-US" sz="1600" dirty="0"/>
              <a:t> due to an incorrectly wired CT polarity.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345kV auto </a:t>
            </a:r>
            <a:r>
              <a:rPr lang="en-US" sz="1600" dirty="0" err="1"/>
              <a:t>overtripped</a:t>
            </a:r>
            <a:r>
              <a:rPr lang="en-US" sz="1600" dirty="0"/>
              <a:t> due to an incorrectly wired CT following maintenance.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138kV line </a:t>
            </a:r>
            <a:r>
              <a:rPr lang="en-US" sz="1600" dirty="0" err="1"/>
              <a:t>misoperated</a:t>
            </a:r>
            <a:r>
              <a:rPr lang="en-US" sz="1600" dirty="0"/>
              <a:t> due to field settings not match issued settings.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345kV line </a:t>
            </a:r>
            <a:r>
              <a:rPr lang="en-US" sz="1600" dirty="0" err="1"/>
              <a:t>overtripped</a:t>
            </a:r>
            <a:r>
              <a:rPr lang="en-US" sz="1600" dirty="0"/>
              <a:t> due to a carrier cut-off switch left in the Off position.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138kV line </a:t>
            </a:r>
            <a:r>
              <a:rPr lang="en-US" sz="1600" dirty="0" err="1"/>
              <a:t>overtripped</a:t>
            </a:r>
            <a:r>
              <a:rPr lang="en-US" sz="1600" dirty="0"/>
              <a:t> due to an incorrect polarizing CT circuit polarity.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138kV line </a:t>
            </a:r>
            <a:r>
              <a:rPr lang="en-US" sz="1600" dirty="0" err="1"/>
              <a:t>overtripped</a:t>
            </a:r>
            <a:r>
              <a:rPr lang="en-US" sz="1600" dirty="0"/>
              <a:t> due to incorrect mirrored bits settings.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A 138kV line terminal over-reached and tripped for a remote bus fault due to an incorrect Zone 1 ground distance setting.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bus differential </a:t>
            </a:r>
            <a:r>
              <a:rPr lang="en-US" sz="1600" dirty="0" err="1"/>
              <a:t>misoperated</a:t>
            </a:r>
            <a:r>
              <a:rPr lang="en-US" sz="1600" dirty="0"/>
              <a:t> due to one source not included in the differential calculations.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Two separate </a:t>
            </a:r>
            <a:r>
              <a:rPr lang="en-US" sz="1600" dirty="0" err="1"/>
              <a:t>misoperations</a:t>
            </a:r>
            <a:r>
              <a:rPr lang="en-US" sz="1600" dirty="0"/>
              <a:t> for external faults due to mismatch between wired CT ratio and relay setting ratio.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</a:t>
            </a:r>
            <a:r>
              <a:rPr lang="en-US" sz="1600" dirty="0" err="1"/>
              <a:t>overtripped</a:t>
            </a:r>
            <a:r>
              <a:rPr lang="en-US" sz="1600" dirty="0"/>
              <a:t>, carrier relaying was enabled inadvertently during construction project.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Three events with line </a:t>
            </a:r>
            <a:r>
              <a:rPr lang="en-US" sz="1600" dirty="0" err="1"/>
              <a:t>overtrips</a:t>
            </a:r>
            <a:r>
              <a:rPr lang="en-US" sz="1600" dirty="0"/>
              <a:t> due to an incorrect setting on ground instantaneous relays.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</a:t>
            </a:r>
            <a:r>
              <a:rPr lang="en-US" sz="1600" dirty="0" err="1"/>
              <a:t>overtripped</a:t>
            </a:r>
            <a:r>
              <a:rPr lang="en-US" sz="1600" dirty="0"/>
              <a:t> due to CTs wired on the wrong ratio.</a:t>
            </a:r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Failure to Trip/Slow Trip </a:t>
            </a:r>
            <a:r>
              <a:rPr lang="en-US" sz="1600" dirty="0" err="1"/>
              <a:t>Misoperations</a:t>
            </a:r>
            <a:r>
              <a:rPr lang="en-US" sz="1600" dirty="0"/>
              <a:t> in 2019 Q2: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Circuit breaker failed to trip due to a failed diode.  Breaker failure relays isolated the fault.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Bus differential relay had incorrect logic, resulting in a failure to trip for a bus fault.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Capacitor bank 50P1 element was set too low, resulting in blocking the capacitor protection for tripping.  Bus differential relays cleared the fault.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Ground fault protection failed to trip for a line-ground fault. Fault was cleared by backup relays.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2019 Q2</a:t>
            </a:r>
          </a:p>
        </p:txBody>
      </p:sp>
    </p:spTree>
    <p:extLst>
      <p:ext uri="{BB962C8B-B14F-4D97-AF65-F5344CB8AC3E}">
        <p14:creationId xmlns:p14="http://schemas.microsoft.com/office/powerpoint/2010/main" val="1655223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8600" y="762000"/>
            <a:ext cx="868680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NPRR953 Activities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A638EF-621D-40CF-B70A-A5287A0C949A}"/>
              </a:ext>
            </a:extLst>
          </p:cNvPr>
          <p:cNvSpPr txBox="1"/>
          <p:nvPr/>
        </p:nvSpPr>
        <p:spPr>
          <a:xfrm>
            <a:off x="609600" y="838200"/>
            <a:ext cx="79248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Relay </a:t>
            </a:r>
            <a:r>
              <a:rPr lang="en-US" sz="1600" dirty="0" err="1"/>
              <a:t>Loadability</a:t>
            </a:r>
            <a:r>
              <a:rPr lang="en-US" sz="1600" dirty="0"/>
              <a:t> Rating definition discussion: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Meeting with SPWG members and various other ERCOT personnel held on Sep. 16, 2019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Discussed various SPWG comments to the original definition in NPRR953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SPWG members expressed concerns and a revised definition was drafted</a:t>
            </a:r>
          </a:p>
          <a:p>
            <a:endParaRPr lang="en-US" sz="1600" dirty="0"/>
          </a:p>
          <a:p>
            <a:r>
              <a:rPr lang="en-US" sz="1600" dirty="0"/>
              <a:t>Comments to updated definition within NPRR953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ERCOT submitted a revised relay </a:t>
            </a:r>
            <a:r>
              <a:rPr lang="en-US" sz="1600" dirty="0" err="1"/>
              <a:t>loadability</a:t>
            </a:r>
            <a:r>
              <a:rPr lang="en-US" sz="1600" dirty="0"/>
              <a:t> rating definition on 10/29/2019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Comments were received on 10/30/2019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These comments and other details were discussed at the November SPWG meeting on 11/13/2019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Based on the discussion, the revised definition seemed to be acceptable but a separate meeting would likely be needed to discuss the update/data submittal process</a:t>
            </a:r>
          </a:p>
          <a:p>
            <a:pPr marL="285750" indent="-285750">
              <a:buFontTx/>
              <a:buChar char="-"/>
            </a:pPr>
            <a:endParaRPr lang="en-US" sz="1600" dirty="0"/>
          </a:p>
          <a:p>
            <a:r>
              <a:rPr lang="en-US" sz="1600" dirty="0"/>
              <a:t>Relay </a:t>
            </a:r>
            <a:r>
              <a:rPr lang="en-US" sz="1600" dirty="0" err="1"/>
              <a:t>loadability</a:t>
            </a:r>
            <a:r>
              <a:rPr lang="en-US" sz="1600" dirty="0"/>
              <a:t> update process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Meeting between SPWG members and ERCOT personnel held on 11/21/2019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Discussed timeline expectations for submitting updates and minimum data requirements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Evaluated possible alternatives for questions related to minimum expectations for timeline requirements and data submittals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Process will continue to be evaluated as the tools are also developed or revised</a:t>
            </a:r>
          </a:p>
          <a:p>
            <a:endParaRPr lang="en-US" sz="1600" dirty="0"/>
          </a:p>
          <a:p>
            <a:r>
              <a:rPr lang="en-US" sz="1600" dirty="0"/>
              <a:t>SPWG members also evaluated another slightly revised relay </a:t>
            </a:r>
            <a:r>
              <a:rPr lang="en-US" sz="1600" dirty="0" err="1"/>
              <a:t>loadability</a:t>
            </a:r>
            <a:r>
              <a:rPr lang="en-US" sz="1600" dirty="0"/>
              <a:t> rating definition</a:t>
            </a:r>
          </a:p>
          <a:p>
            <a:r>
              <a:rPr lang="en-US" sz="1600" dirty="0"/>
              <a:t>-    This was submitted afterwards by ERCOT on 12/04/2019</a:t>
            </a:r>
          </a:p>
          <a:p>
            <a:r>
              <a:rPr lang="en-US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70025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/>
          <a:lstStyle/>
          <a:p>
            <a:r>
              <a:rPr lang="en-US" dirty="0"/>
              <a:t>	Questions ?</a:t>
            </a:r>
          </a:p>
        </p:txBody>
      </p:sp>
    </p:spTree>
    <p:extLst>
      <p:ext uri="{BB962C8B-B14F-4D97-AF65-F5344CB8AC3E}">
        <p14:creationId xmlns:p14="http://schemas.microsoft.com/office/powerpoint/2010/main" val="190407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SPWG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Meeting held on November 13, 2019</a:t>
            </a:r>
          </a:p>
          <a:p>
            <a:r>
              <a:rPr lang="en-US" dirty="0"/>
              <a:t>Next meeting is scheduled for March 3-4, 2020</a:t>
            </a:r>
          </a:p>
          <a:p>
            <a:r>
              <a:rPr lang="en-US" dirty="0"/>
              <a:t>2020 SPWG Leadership Nominees:</a:t>
            </a:r>
          </a:p>
          <a:p>
            <a:pPr lvl="1"/>
            <a:r>
              <a:rPr lang="en-US" dirty="0"/>
              <a:t>Chair: John Karlik, P.E. | Austin Energy</a:t>
            </a:r>
          </a:p>
          <a:p>
            <a:pPr lvl="1"/>
            <a:r>
              <a:rPr lang="en-US" dirty="0"/>
              <a:t>Vice Chair: Vincent Roberts, P.E. | Texas-New Mexico Power (TNMP)</a:t>
            </a:r>
          </a:p>
          <a:p>
            <a:r>
              <a:rPr lang="en-US" dirty="0"/>
              <a:t>Some topics discussed:</a:t>
            </a:r>
          </a:p>
          <a:p>
            <a:pPr lvl="1"/>
            <a:r>
              <a:rPr lang="en-US" dirty="0"/>
              <a:t>NPRR953’s revised definition and comments for evaluating a process for data submittals </a:t>
            </a:r>
          </a:p>
          <a:p>
            <a:pPr lvl="1"/>
            <a:r>
              <a:rPr lang="en-US" dirty="0"/>
              <a:t>SPWG 2020 case-building schedule and procedure</a:t>
            </a:r>
          </a:p>
          <a:p>
            <a:pPr lvl="1"/>
            <a:r>
              <a:rPr lang="en-US" dirty="0"/>
              <a:t>Some operational activities</a:t>
            </a:r>
          </a:p>
          <a:p>
            <a:pPr lvl="2"/>
            <a:r>
              <a:rPr lang="en-US" dirty="0"/>
              <a:t>End-to-end testing between two companies</a:t>
            </a:r>
          </a:p>
          <a:p>
            <a:pPr lvl="2"/>
            <a:r>
              <a:rPr lang="en-US" dirty="0"/>
              <a:t>Uploading relay data into software program for studies</a:t>
            </a:r>
          </a:p>
          <a:p>
            <a:pPr lvl="3"/>
            <a:r>
              <a:rPr lang="en-US" dirty="0"/>
              <a:t>Reviewed a bug fix to enable proper translation of uploaded dated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9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43" y="1148283"/>
            <a:ext cx="8766413" cy="41857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443" y="18197"/>
            <a:ext cx="8766413" cy="591403"/>
          </a:xfrm>
        </p:spPr>
        <p:txBody>
          <a:bodyPr>
            <a:noAutofit/>
          </a:bodyPr>
          <a:lstStyle/>
          <a:p>
            <a:r>
              <a:rPr lang="en-US" sz="2400" dirty="0"/>
              <a:t>Transmission Operator Protection System </a:t>
            </a:r>
            <a:r>
              <a:rPr lang="en-US" sz="2400" dirty="0" err="1"/>
              <a:t>Misoperations</a:t>
            </a:r>
            <a:r>
              <a:rPr lang="en-US" sz="2400" dirty="0"/>
              <a:t> 2019 Q2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9443" y="609600"/>
            <a:ext cx="8766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ERCOT Protection System </a:t>
            </a:r>
            <a:r>
              <a:rPr lang="en-US" u="sng" dirty="0" err="1"/>
              <a:t>Misoperations</a:t>
            </a:r>
            <a:r>
              <a:rPr lang="en-US" u="sng" dirty="0"/>
              <a:t> Data – 138kV and 345kV Combined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54864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Gradual increase in rolling average </a:t>
            </a:r>
            <a:r>
              <a:rPr lang="en-US" dirty="0" err="1"/>
              <a:t>misoperation</a:t>
            </a:r>
            <a:r>
              <a:rPr lang="en-US" dirty="0"/>
              <a:t> rate in the last year, 6.2% to 7.9%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172200" y="3276600"/>
            <a:ext cx="2286000" cy="22860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496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– 2019 Q2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70C90F2-0EF5-4371-8067-C7CD5EBB2B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809654"/>
              </p:ext>
            </p:extLst>
          </p:nvPr>
        </p:nvGraphicFramePr>
        <p:xfrm>
          <a:off x="2628900" y="932597"/>
          <a:ext cx="3886200" cy="577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3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493804647"/>
                    </a:ext>
                  </a:extLst>
                </a:gridCol>
              </a:tblGrid>
              <a:tr h="25621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</a:rPr>
                        <a:t> YTD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# of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</a:rPr>
                        <a:t>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218">
                <a:tc rowSpan="8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37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1C8DFFD-C240-4F97-A393-6DF45539E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2019 Q2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495C82-C413-40C6-B888-9FE90A3EA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979" y="1417638"/>
            <a:ext cx="6204041" cy="483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9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D9F1E2B-13BA-4C3B-A775-80D58E7FCA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476" y="1479949"/>
            <a:ext cx="6324723" cy="470341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935E08F-9EAE-4272-865D-01277937F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2019 Q2</a:t>
            </a:r>
          </a:p>
        </p:txBody>
      </p:sp>
    </p:spTree>
    <p:extLst>
      <p:ext uri="{BB962C8B-B14F-4D97-AF65-F5344CB8AC3E}">
        <p14:creationId xmlns:p14="http://schemas.microsoft.com/office/powerpoint/2010/main" val="2753028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308B0BD-03B3-41F4-BE1D-8967FF5A79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210" y="1235857"/>
            <a:ext cx="6016813" cy="506763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89121D4-85FA-4821-AB9F-8FC613697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2019 Q2</a:t>
            </a:r>
          </a:p>
        </p:txBody>
      </p:sp>
    </p:spTree>
    <p:extLst>
      <p:ext uri="{BB962C8B-B14F-4D97-AF65-F5344CB8AC3E}">
        <p14:creationId xmlns:p14="http://schemas.microsoft.com/office/powerpoint/2010/main" val="4128371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00F0426-9527-4FD9-B79F-75E24C38C8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809" y="1333458"/>
            <a:ext cx="6305759" cy="505423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F554ABA-0795-4019-87AF-9DD191C7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2019 Q2</a:t>
            </a:r>
          </a:p>
        </p:txBody>
      </p:sp>
    </p:spTree>
    <p:extLst>
      <p:ext uri="{BB962C8B-B14F-4D97-AF65-F5344CB8AC3E}">
        <p14:creationId xmlns:p14="http://schemas.microsoft.com/office/powerpoint/2010/main" val="1290457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D483BD2-E2D1-4ACC-8D35-BB2B1B8B46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345" y="1706009"/>
            <a:ext cx="6511308" cy="434920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5B01800-CA58-4668-BA0D-2B940A477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2019 Q2</a:t>
            </a:r>
          </a:p>
        </p:txBody>
      </p:sp>
    </p:spTree>
    <p:extLst>
      <p:ext uri="{BB962C8B-B14F-4D97-AF65-F5344CB8AC3E}">
        <p14:creationId xmlns:p14="http://schemas.microsoft.com/office/powerpoint/2010/main" val="24795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4499</TotalTime>
  <Words>762</Words>
  <Application>Microsoft Office PowerPoint</Application>
  <PresentationFormat>On-screen Show (4:3)</PresentationFormat>
  <Paragraphs>138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System Protection Working Group (SPWG)  Update to ROS</vt:lpstr>
      <vt:lpstr>SPWG Meeting</vt:lpstr>
      <vt:lpstr>Transmission Operator Protection System Misoperations 2019 Q2</vt:lpstr>
      <vt:lpstr>Protection System Misoperations – 2019 Q2</vt:lpstr>
      <vt:lpstr>Protection System Misoperations 2019 Q2</vt:lpstr>
      <vt:lpstr>Protection System Misoperations 2019 Q2</vt:lpstr>
      <vt:lpstr>Protection System Misoperations 2019 Q2</vt:lpstr>
      <vt:lpstr>Protection System Misoperations 2019 Q2</vt:lpstr>
      <vt:lpstr>Protection System Misoperations 2019 Q2</vt:lpstr>
      <vt:lpstr>PowerPoint Presentation</vt:lpstr>
      <vt:lpstr>PowerPoint Presentation</vt:lpstr>
      <vt:lpstr> 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Analysis – Weekly Report</dc:title>
  <dc:creator>Penney, David</dc:creator>
  <cp:lastModifiedBy>Davis Jr, Micheal A</cp:lastModifiedBy>
  <cp:revision>296</cp:revision>
  <cp:lastPrinted>2011-06-14T15:16:42Z</cp:lastPrinted>
  <dcterms:created xsi:type="dcterms:W3CDTF">2011-05-04T18:33:53Z</dcterms:created>
  <dcterms:modified xsi:type="dcterms:W3CDTF">2019-12-30T15:07:45Z</dcterms:modified>
</cp:coreProperties>
</file>