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 id="2147483710" r:id="rId3"/>
  </p:sldMasterIdLst>
  <p:notesMasterIdLst>
    <p:notesMasterId r:id="rId10"/>
  </p:notesMasterIdLst>
  <p:sldIdLst>
    <p:sldId id="266" r:id="rId4"/>
    <p:sldId id="269" r:id="rId5"/>
    <p:sldId id="272" r:id="rId6"/>
    <p:sldId id="274" r:id="rId7"/>
    <p:sldId id="275"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1/2/2020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1/2/2020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3396139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46214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4051393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3294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8484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679270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206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1/2/2020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950686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1/2/2020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68366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384898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874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1/2/2020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1/2/2020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14558297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r>
              <a:rPr lang="en-US" sz="4800" dirty="0"/>
              <a:t/>
            </a:r>
            <a:br>
              <a:rPr lang="en-US" sz="4800" dirty="0"/>
            </a:br>
            <a:r>
              <a:rPr lang="en-US" sz="4800" dirty="0" smtClean="0"/>
              <a:t>January 9, 2020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Dec 17, 2019 meeting</a:t>
            </a:r>
            <a:endParaRPr lang="en-US" sz="2400" dirty="0"/>
          </a:p>
        </p:txBody>
      </p:sp>
    </p:spTree>
    <p:extLst>
      <p:ext uri="{BB962C8B-B14F-4D97-AF65-F5344CB8AC3E}">
        <p14:creationId xmlns:p14="http://schemas.microsoft.com/office/powerpoint/2010/main" val="24767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NPRR973/NOGRR196/PGRR074/RRGRR022</a:t>
            </a:r>
            <a:endParaRPr lang="en-US" sz="4000" dirty="0"/>
          </a:p>
        </p:txBody>
      </p:sp>
      <p:sp>
        <p:nvSpPr>
          <p:cNvPr id="3" name="Content Placeholder 2"/>
          <p:cNvSpPr>
            <a:spLocks noGrp="1"/>
          </p:cNvSpPr>
          <p:nvPr>
            <p:ph idx="1"/>
          </p:nvPr>
        </p:nvSpPr>
        <p:spPr>
          <a:xfrm>
            <a:off x="838200" y="2400302"/>
            <a:ext cx="10515600" cy="4360984"/>
          </a:xfrm>
          <a:solidFill>
            <a:srgbClr val="FFFFFF"/>
          </a:solidFill>
        </p:spPr>
        <p:txBody>
          <a:bodyPr>
            <a:normAutofit fontScale="32500" lnSpcReduction="20000"/>
          </a:bodyPr>
          <a:lstStyle/>
          <a:p>
            <a:pPr marL="228600" lvl="1" indent="0">
              <a:buClr>
                <a:schemeClr val="tx1"/>
              </a:buClr>
              <a:buNone/>
            </a:pPr>
            <a:r>
              <a:rPr lang="en-US" sz="6200" dirty="0" smtClean="0"/>
              <a:t>NPRR973 </a:t>
            </a:r>
            <a:r>
              <a:rPr lang="en-US" sz="6200" dirty="0"/>
              <a:t>Add Definitions for Generator Step-Up and Main </a:t>
            </a:r>
            <a:r>
              <a:rPr lang="en-US" sz="6200" dirty="0" smtClean="0"/>
              <a:t>Power</a:t>
            </a:r>
          </a:p>
          <a:p>
            <a:pPr marL="228600" lvl="1" indent="0">
              <a:buClr>
                <a:schemeClr val="tx1"/>
              </a:buClr>
              <a:buNone/>
            </a:pPr>
            <a:r>
              <a:rPr lang="en-US" sz="6200" dirty="0" smtClean="0"/>
              <a:t>NOGRR196 (Related </a:t>
            </a:r>
            <a:r>
              <a:rPr lang="en-US" sz="6200" dirty="0"/>
              <a:t>to </a:t>
            </a:r>
            <a:r>
              <a:rPr lang="en-US" sz="6200" dirty="0" smtClean="0"/>
              <a:t>NPRR973) </a:t>
            </a:r>
            <a:r>
              <a:rPr lang="en-US" sz="6200" dirty="0"/>
              <a:t>Add Definitions Generator Step-Up and Main Power </a:t>
            </a:r>
            <a:r>
              <a:rPr lang="en-US" sz="6200" dirty="0" smtClean="0"/>
              <a:t>Transformer</a:t>
            </a:r>
          </a:p>
          <a:p>
            <a:pPr marL="228600" lvl="1" indent="0">
              <a:buClr>
                <a:schemeClr val="tx1"/>
              </a:buClr>
              <a:buNone/>
            </a:pPr>
            <a:r>
              <a:rPr lang="en-US" sz="6200" dirty="0" smtClean="0"/>
              <a:t>PGRR074 (Related </a:t>
            </a:r>
            <a:r>
              <a:rPr lang="en-US" sz="6200" dirty="0"/>
              <a:t>to </a:t>
            </a:r>
            <a:r>
              <a:rPr lang="en-US" sz="6200" dirty="0" smtClean="0"/>
              <a:t>NPRR973) </a:t>
            </a:r>
            <a:r>
              <a:rPr lang="en-US" sz="6200" dirty="0"/>
              <a:t>Add Definitions Generator Step-Up and Main Power </a:t>
            </a:r>
            <a:r>
              <a:rPr lang="en-US" sz="6200" dirty="0" smtClean="0"/>
              <a:t>Transformer</a:t>
            </a:r>
          </a:p>
          <a:p>
            <a:pPr marL="228600" lvl="1" indent="0">
              <a:buClr>
                <a:schemeClr val="tx1"/>
              </a:buClr>
              <a:buNone/>
            </a:pPr>
            <a:r>
              <a:rPr lang="en-US" sz="6200" dirty="0" smtClean="0"/>
              <a:t>RRGRR022 (Related </a:t>
            </a:r>
            <a:r>
              <a:rPr lang="en-US" sz="6200" dirty="0"/>
              <a:t>to </a:t>
            </a:r>
            <a:r>
              <a:rPr lang="en-US" sz="6200" dirty="0" smtClean="0"/>
              <a:t>NPRR973) </a:t>
            </a:r>
            <a:r>
              <a:rPr lang="en-US" sz="6200" dirty="0"/>
              <a:t>Add Definitions Generator Step-Up and Main Power </a:t>
            </a:r>
            <a:r>
              <a:rPr lang="en-US" sz="6200" dirty="0" smtClean="0"/>
              <a:t>Transformer</a:t>
            </a:r>
            <a:endParaRPr lang="en-US" sz="6200" dirty="0"/>
          </a:p>
          <a:p>
            <a:pPr marL="228600" lvl="1" indent="0">
              <a:buClr>
                <a:schemeClr val="tx1"/>
              </a:buClr>
              <a:buNone/>
            </a:pPr>
            <a:endParaRPr lang="en-US" sz="6200" dirty="0" smtClean="0"/>
          </a:p>
          <a:p>
            <a:pPr marL="228600" lvl="1" indent="0">
              <a:buClr>
                <a:schemeClr val="tx1"/>
              </a:buClr>
              <a:buNone/>
            </a:pPr>
            <a:r>
              <a:rPr lang="en-US" sz="6200" dirty="0" smtClean="0"/>
              <a:t>In regards to NPRR973, PLWG reviewed TIEC filed comments.  PLWG agreed with the edits and further added some other clarifying edits. (see the December 17, 2019 PLWG Meeting’s Key Documents for TIEC/PLWG edits to 973NPRR-03)</a:t>
            </a:r>
          </a:p>
          <a:p>
            <a:pPr marL="228600" lvl="1" indent="0">
              <a:buClr>
                <a:schemeClr val="tx1"/>
              </a:buClr>
              <a:buNone/>
            </a:pPr>
            <a:r>
              <a:rPr lang="en-US" sz="6200" dirty="0" smtClean="0"/>
              <a:t>PLWG also made clarifying edits to NOGRR196. </a:t>
            </a:r>
            <a:r>
              <a:rPr lang="en-US" sz="6200" dirty="0"/>
              <a:t>(see the December </a:t>
            </a:r>
            <a:r>
              <a:rPr lang="en-US" sz="6200" dirty="0" smtClean="0"/>
              <a:t>17, 2019 </a:t>
            </a:r>
            <a:r>
              <a:rPr lang="en-US" sz="6200" dirty="0"/>
              <a:t>PLWG </a:t>
            </a:r>
            <a:r>
              <a:rPr lang="en-US" sz="6200" dirty="0" smtClean="0"/>
              <a:t>Meeting’s </a:t>
            </a:r>
            <a:r>
              <a:rPr lang="en-US" sz="6200" dirty="0"/>
              <a:t>Key Documents for </a:t>
            </a:r>
            <a:r>
              <a:rPr lang="en-US" sz="6200" dirty="0" smtClean="0"/>
              <a:t>PLWG edits to 196NOGRR) </a:t>
            </a:r>
          </a:p>
          <a:p>
            <a:pPr marL="228600" lvl="1" indent="0">
              <a:buClr>
                <a:schemeClr val="tx1"/>
              </a:buClr>
              <a:buNone/>
            </a:pPr>
            <a:endParaRPr lang="en-US" sz="6200" dirty="0" smtClean="0"/>
          </a:p>
          <a:p>
            <a:pPr lvl="1">
              <a:buClr>
                <a:schemeClr val="tx1"/>
              </a:buClr>
              <a:buFont typeface="Wingdings" panose="05000000000000000000" pitchFamily="2" charset="2"/>
              <a:buChar char="Ø"/>
            </a:pPr>
            <a:r>
              <a:rPr lang="en-US" sz="6200" dirty="0" smtClean="0"/>
              <a:t>PLWG recommends that ROS votes to endorse the revision requests listed with </a:t>
            </a:r>
            <a:r>
              <a:rPr lang="en-US" sz="6200" dirty="0" smtClean="0"/>
              <a:t>the edits</a:t>
            </a:r>
            <a:r>
              <a:rPr lang="en-US" sz="6200" dirty="0" smtClean="0"/>
              <a:t>.</a:t>
            </a:r>
          </a:p>
          <a:p>
            <a:pPr lvl="1">
              <a:buClr>
                <a:schemeClr val="tx1"/>
              </a:buClr>
              <a:buFont typeface="Wingdings" panose="05000000000000000000" pitchFamily="2" charset="2"/>
              <a:buChar char="Ø"/>
            </a:pPr>
            <a:endParaRPr lang="en-US" sz="3000" dirty="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2407916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PGRR075</a:t>
            </a:r>
            <a:r>
              <a:rPr lang="en-US" sz="4000" dirty="0"/>
              <a:t> </a:t>
            </a:r>
          </a:p>
        </p:txBody>
      </p:sp>
      <p:sp>
        <p:nvSpPr>
          <p:cNvPr id="3" name="Content Placeholder 2"/>
          <p:cNvSpPr>
            <a:spLocks noGrp="1"/>
          </p:cNvSpPr>
          <p:nvPr>
            <p:ph idx="1"/>
          </p:nvPr>
        </p:nvSpPr>
        <p:spPr>
          <a:xfrm>
            <a:off x="838200" y="2743197"/>
            <a:ext cx="10515600" cy="3912580"/>
          </a:xfrm>
          <a:solidFill>
            <a:srgbClr val="FFFFFF"/>
          </a:solidFill>
        </p:spPr>
        <p:txBody>
          <a:bodyPr>
            <a:normAutofit lnSpcReduction="10000"/>
          </a:bodyPr>
          <a:lstStyle/>
          <a:p>
            <a:pPr marL="228600" lvl="1" indent="0">
              <a:buClr>
                <a:schemeClr val="tx1"/>
              </a:buClr>
              <a:buNone/>
            </a:pPr>
            <a:r>
              <a:rPr lang="en-US" sz="3200" dirty="0" smtClean="0">
                <a:solidFill>
                  <a:schemeClr val="tx1"/>
                </a:solidFill>
                <a:latin typeface="Calibri" panose="020F0502020204030204" pitchFamily="34" charset="0"/>
                <a:ea typeface="Calibri" panose="020F0502020204030204" pitchFamily="34" charset="0"/>
              </a:rPr>
              <a:t>PGRR075 </a:t>
            </a:r>
            <a:r>
              <a:rPr lang="en-US" sz="3200" dirty="0">
                <a:solidFill>
                  <a:schemeClr val="tx1"/>
                </a:solidFill>
                <a:latin typeface="Calibri" panose="020F0502020204030204" pitchFamily="34" charset="0"/>
                <a:ea typeface="Calibri" panose="020F0502020204030204" pitchFamily="34" charset="0"/>
              </a:rPr>
              <a:t>Dynamic Model Quality Requirement </a:t>
            </a:r>
            <a:endParaRPr lang="en-US" sz="3200" dirty="0" smtClean="0">
              <a:solidFill>
                <a:schemeClr val="tx1"/>
              </a:solidFill>
              <a:latin typeface="Calibri" panose="020F0502020204030204" pitchFamily="34" charset="0"/>
              <a:ea typeface="Calibri" panose="020F0502020204030204" pitchFamily="34" charset="0"/>
            </a:endParaRPr>
          </a:p>
          <a:p>
            <a:pPr marL="228600" lvl="1" indent="0">
              <a:buClr>
                <a:schemeClr val="tx1"/>
              </a:buClr>
              <a:buNone/>
            </a:pPr>
            <a:r>
              <a:rPr lang="en-US" sz="2800" dirty="0" smtClean="0"/>
              <a:t>At the December meeting the PLWG discussed the timing of when dynamic model data is needed in the interconnection study process </a:t>
            </a:r>
          </a:p>
          <a:p>
            <a:pPr marL="228600" lvl="1" indent="0">
              <a:buClr>
                <a:schemeClr val="tx1"/>
              </a:buClr>
              <a:buNone/>
            </a:pPr>
            <a:r>
              <a:rPr lang="en-US" sz="2800" dirty="0" smtClean="0"/>
              <a:t>All agreed that dynamic model data deadline should not holdup the steady state and short circuit studies.</a:t>
            </a:r>
            <a:endParaRPr lang="en-US" sz="2800" dirty="0"/>
          </a:p>
          <a:p>
            <a:pPr marL="228600" lvl="1" indent="0">
              <a:buClr>
                <a:schemeClr val="tx1"/>
              </a:buClr>
              <a:buNone/>
            </a:pPr>
            <a:r>
              <a:rPr lang="en-US" sz="2800" dirty="0" smtClean="0"/>
              <a:t>ERCOT plans to address the model data timing in RIOO</a:t>
            </a:r>
            <a:endParaRPr lang="en-US" sz="2400" dirty="0"/>
          </a:p>
          <a:p>
            <a:pPr marL="228600" lvl="1" indent="0">
              <a:buClr>
                <a:schemeClr val="tx1"/>
              </a:buClr>
              <a:buNone/>
            </a:pPr>
            <a:endParaRPr lang="en-US" sz="2400" dirty="0"/>
          </a:p>
          <a:p>
            <a:pPr lvl="1">
              <a:buClr>
                <a:schemeClr val="tx1"/>
              </a:buClr>
              <a:buFont typeface="Wingdings" panose="05000000000000000000" pitchFamily="2" charset="2"/>
              <a:buChar char="Ø"/>
            </a:pPr>
            <a:r>
              <a:rPr lang="en-US" sz="2800" dirty="0" smtClean="0"/>
              <a:t>PLWG </a:t>
            </a:r>
            <a:r>
              <a:rPr lang="en-US" sz="2800" dirty="0"/>
              <a:t>recommends that ROS votes to endorse the </a:t>
            </a:r>
            <a:r>
              <a:rPr lang="en-US" sz="2800" dirty="0" smtClean="0"/>
              <a:t>PGRR</a:t>
            </a:r>
            <a:endParaRPr lang="en-US" sz="2800" dirty="0"/>
          </a:p>
          <a:p>
            <a:pPr marL="228600" lvl="1" indent="0">
              <a:buClr>
                <a:schemeClr val="tx1"/>
              </a:buClr>
              <a:buNone/>
            </a:pPr>
            <a:endParaRPr lang="en-US" sz="24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1886013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a:t>PGRR076  </a:t>
            </a:r>
          </a:p>
        </p:txBody>
      </p:sp>
      <p:sp>
        <p:nvSpPr>
          <p:cNvPr id="3" name="Content Placeholder 2"/>
          <p:cNvSpPr>
            <a:spLocks noGrp="1"/>
          </p:cNvSpPr>
          <p:nvPr>
            <p:ph idx="1"/>
          </p:nvPr>
        </p:nvSpPr>
        <p:spPr>
          <a:xfrm>
            <a:off x="838200" y="2743197"/>
            <a:ext cx="10515600" cy="3912580"/>
          </a:xfrm>
          <a:solidFill>
            <a:srgbClr val="FFFFFF"/>
          </a:solidFill>
        </p:spPr>
        <p:txBody>
          <a:bodyPr>
            <a:normAutofit fontScale="92500"/>
          </a:bodyPr>
          <a:lstStyle/>
          <a:p>
            <a:pPr marL="228600" lvl="1" indent="0">
              <a:buClr>
                <a:schemeClr val="tx1"/>
              </a:buClr>
              <a:buNone/>
            </a:pPr>
            <a:r>
              <a:rPr lang="en-US" sz="3200" dirty="0" smtClean="0">
                <a:solidFill>
                  <a:schemeClr val="tx1"/>
                </a:solidFill>
                <a:latin typeface="Calibri" panose="020F0502020204030204" pitchFamily="34" charset="0"/>
                <a:ea typeface="Calibri" panose="020F0502020204030204" pitchFamily="34" charset="0"/>
              </a:rPr>
              <a:t>PGRR076 </a:t>
            </a:r>
            <a:r>
              <a:rPr lang="en-US" sz="3200" dirty="0"/>
              <a:t>Improvements to Generation Resource Interconnection or Change Request (GINR) Process</a:t>
            </a:r>
            <a:endParaRPr lang="en-US" sz="3200" dirty="0" smtClean="0">
              <a:solidFill>
                <a:schemeClr val="tx1"/>
              </a:solidFill>
              <a:latin typeface="Calibri" panose="020F0502020204030204" pitchFamily="34" charset="0"/>
              <a:ea typeface="Calibri" panose="020F0502020204030204" pitchFamily="34" charset="0"/>
            </a:endParaRPr>
          </a:p>
          <a:p>
            <a:pPr marL="228600" lvl="1" indent="0">
              <a:buClr>
                <a:schemeClr val="tx1"/>
              </a:buClr>
              <a:buNone/>
            </a:pPr>
            <a:r>
              <a:rPr lang="en-US" sz="2800" dirty="0" smtClean="0"/>
              <a:t>At the December meeting the PLWG discussed the PGRR and agreed to add the following language (PG 5.4.8(1): </a:t>
            </a:r>
          </a:p>
          <a:p>
            <a:pPr marL="457200" lvl="2" indent="0">
              <a:buClr>
                <a:schemeClr val="tx1"/>
              </a:buClr>
              <a:buNone/>
            </a:pPr>
            <a:r>
              <a:rPr lang="en-US" sz="2800" dirty="0" smtClean="0"/>
              <a:t>Coincident </a:t>
            </a:r>
            <a:r>
              <a:rPr lang="en-US" sz="2800" dirty="0"/>
              <a:t>with the posting of the final FIS study element reports to the MIS, the TSP shall submit the reports to the </a:t>
            </a:r>
            <a:r>
              <a:rPr lang="en-US" sz="2800" dirty="0" smtClean="0"/>
              <a:t>IE. (</a:t>
            </a:r>
            <a:r>
              <a:rPr lang="en-US" sz="2800" dirty="0"/>
              <a:t>see the December 17, 2019 PLWG Meeting’s Key Documents for </a:t>
            </a:r>
            <a:r>
              <a:rPr lang="en-US" sz="2800" dirty="0" smtClean="0"/>
              <a:t>PLWG </a:t>
            </a:r>
            <a:r>
              <a:rPr lang="en-US" sz="2800" dirty="0"/>
              <a:t>edits to </a:t>
            </a:r>
            <a:r>
              <a:rPr lang="en-US" sz="2800" dirty="0" smtClean="0"/>
              <a:t>076PGRR) </a:t>
            </a:r>
          </a:p>
          <a:p>
            <a:pPr lvl="1">
              <a:buClr>
                <a:schemeClr val="tx1"/>
              </a:buClr>
              <a:buFont typeface="Wingdings" panose="05000000000000000000" pitchFamily="2" charset="2"/>
              <a:buChar char="Ø"/>
            </a:pPr>
            <a:r>
              <a:rPr lang="en-US" sz="2800" dirty="0"/>
              <a:t>PLWG recommends that ROS votes to endorse the </a:t>
            </a:r>
            <a:r>
              <a:rPr lang="en-US" sz="2800" dirty="0" smtClean="0"/>
              <a:t>PGRR with the edits</a:t>
            </a:r>
            <a:endParaRPr lang="en-US" sz="2800" dirty="0"/>
          </a:p>
          <a:p>
            <a:pPr marL="228600" lvl="1" indent="0">
              <a:buClr>
                <a:schemeClr val="tx1"/>
              </a:buClr>
              <a:buNone/>
            </a:pPr>
            <a:endParaRPr lang="en-US" sz="24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352869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DC Ties Planning assumptions </a:t>
            </a:r>
            <a:r>
              <a:rPr lang="en-US" sz="4000" dirty="0"/>
              <a:t> </a:t>
            </a:r>
          </a:p>
        </p:txBody>
      </p:sp>
      <p:sp>
        <p:nvSpPr>
          <p:cNvPr id="3" name="Content Placeholder 2"/>
          <p:cNvSpPr>
            <a:spLocks noGrp="1"/>
          </p:cNvSpPr>
          <p:nvPr>
            <p:ph idx="1"/>
          </p:nvPr>
        </p:nvSpPr>
        <p:spPr>
          <a:xfrm>
            <a:off x="838200" y="2743196"/>
            <a:ext cx="10515600" cy="4044465"/>
          </a:xfrm>
          <a:solidFill>
            <a:srgbClr val="FFFFFF"/>
          </a:solidFill>
        </p:spPr>
        <p:txBody>
          <a:bodyPr>
            <a:normAutofit/>
          </a:bodyPr>
          <a:lstStyle/>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ERCOT presented a review of the assumptions related to DC Tie flows when performing transmission planning analysis</a:t>
            </a:r>
          </a:p>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There was good discussion in regards to whether transmission improvements should or should not be planned for assumed DC Tie flow</a:t>
            </a:r>
          </a:p>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No consensus reached  </a:t>
            </a:r>
          </a:p>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ERCOT plans to submit a PGRR to address this early this year </a:t>
            </a:r>
            <a:endParaRPr lang="en-US" sz="28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1687325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05970"/>
            <a:ext cx="10515600" cy="5008729"/>
          </a:xfrm>
          <a:solidFill>
            <a:srgbClr val="FFFFFF"/>
          </a:solidFill>
        </p:spPr>
        <p:txBody>
          <a:bodyPr>
            <a:normAutofit/>
          </a:bodyPr>
          <a:lstStyle/>
          <a:p>
            <a:pPr lvl="1">
              <a:buClr>
                <a:schemeClr val="tx1"/>
              </a:buClr>
              <a:buFont typeface="Courier New" panose="02070309020205020404" pitchFamily="49" charset="0"/>
              <a:buChar char="o"/>
            </a:pPr>
            <a:endParaRPr lang="en-US" sz="2200" dirty="0" smtClean="0"/>
          </a:p>
          <a:p>
            <a:pPr marL="228600" lvl="1" indent="0">
              <a:buClr>
                <a:schemeClr val="tx1"/>
              </a:buClr>
              <a:buNone/>
            </a:pPr>
            <a:r>
              <a:rPr lang="en-US" sz="2800" dirty="0" smtClean="0"/>
              <a:t>PLWG Leadership Nominees:</a:t>
            </a:r>
          </a:p>
          <a:p>
            <a:pPr lvl="1">
              <a:buClr>
                <a:schemeClr val="tx1"/>
              </a:buClr>
            </a:pPr>
            <a:endParaRPr lang="en-US" sz="2800" dirty="0"/>
          </a:p>
          <a:p>
            <a:pPr lvl="1">
              <a:buClr>
                <a:schemeClr val="tx1"/>
              </a:buClr>
            </a:pPr>
            <a:r>
              <a:rPr lang="en-US" sz="2800" dirty="0" smtClean="0"/>
              <a:t>Chair:  Tim Cook (</a:t>
            </a:r>
            <a:r>
              <a:rPr lang="en-US" sz="2800" dirty="0" smtClean="0"/>
              <a:t>Cross Texas Transmission)</a:t>
            </a:r>
            <a:endParaRPr lang="en-US" sz="2800" dirty="0" smtClean="0"/>
          </a:p>
          <a:p>
            <a:pPr lvl="1">
              <a:buClr>
                <a:schemeClr val="tx1"/>
              </a:buClr>
            </a:pPr>
            <a:r>
              <a:rPr lang="en-US" sz="2800" dirty="0" smtClean="0"/>
              <a:t>Vice Chair:  </a:t>
            </a:r>
            <a:r>
              <a:rPr lang="en-US" sz="2800" dirty="0" smtClean="0"/>
              <a:t>Charles DeWitt </a:t>
            </a:r>
            <a:r>
              <a:rPr lang="en-US" sz="2800" dirty="0" smtClean="0"/>
              <a:t>(</a:t>
            </a:r>
            <a:r>
              <a:rPr lang="en-US" sz="2800" dirty="0" err="1" smtClean="0"/>
              <a:t>Pedernales</a:t>
            </a:r>
            <a:r>
              <a:rPr lang="en-US" sz="2800" dirty="0" smtClean="0"/>
              <a:t> Electric Cooperative)</a:t>
            </a:r>
            <a:endParaRPr lang="en-US" sz="2800" dirty="0" smtClean="0"/>
          </a:p>
          <a:p>
            <a:pPr marL="228600" lvl="1" indent="0">
              <a:buNone/>
            </a:pPr>
            <a:endParaRPr lang="en-US" sz="2400" dirty="0" smtClean="0"/>
          </a:p>
        </p:txBody>
      </p:sp>
      <p:sp>
        <p:nvSpPr>
          <p:cNvPr id="4" name="Slide Number Placeholder 3"/>
          <p:cNvSpPr>
            <a:spLocks noGrp="1"/>
          </p:cNvSpPr>
          <p:nvPr>
            <p:ph type="sldNum" sz="quarter" idx="12"/>
          </p:nvPr>
        </p:nvSpPr>
        <p:spPr/>
        <p:txBody>
          <a:bodyPr/>
          <a:lstStyle/>
          <a:p>
            <a:fld id="{7286123D-90E9-41B2-B06B-61E1E03D2F9E}" type="slidenum">
              <a:rPr lang="en-US" smtClean="0"/>
              <a:t>6</a:t>
            </a:fld>
            <a:endParaRPr lang="en-US"/>
          </a:p>
        </p:txBody>
      </p:sp>
      <p:sp>
        <p:nvSpPr>
          <p:cNvPr id="5" name="Title 4"/>
          <p:cNvSpPr>
            <a:spLocks noGrp="1"/>
          </p:cNvSpPr>
          <p:nvPr>
            <p:ph type="title"/>
          </p:nvPr>
        </p:nvSpPr>
        <p:spPr>
          <a:xfrm>
            <a:off x="2231136" y="382137"/>
            <a:ext cx="7729728" cy="968991"/>
          </a:xfrm>
        </p:spPr>
        <p:txBody>
          <a:bodyPr>
            <a:normAutofit/>
          </a:bodyPr>
          <a:lstStyle/>
          <a:p>
            <a:r>
              <a:rPr lang="en-US" sz="4000" dirty="0" smtClean="0"/>
              <a:t>2020 PLWG Leadership</a:t>
            </a:r>
            <a:endParaRPr lang="en-US" sz="4000" dirty="0"/>
          </a:p>
        </p:txBody>
      </p:sp>
    </p:spTree>
    <p:extLst>
      <p:ext uri="{BB962C8B-B14F-4D97-AF65-F5344CB8AC3E}">
        <p14:creationId xmlns:p14="http://schemas.microsoft.com/office/powerpoint/2010/main" val="29109822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669</TotalTime>
  <Words>386</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Courier New</vt:lpstr>
      <vt:lpstr>Gill Sans MT</vt:lpstr>
      <vt:lpstr>Wingdings</vt:lpstr>
      <vt:lpstr>Custom Design</vt:lpstr>
      <vt:lpstr>Parcel</vt:lpstr>
      <vt:lpstr>1_Parcel</vt:lpstr>
      <vt:lpstr>PLWG report to ROS January 9, 2020   </vt:lpstr>
      <vt:lpstr>NPRR973/NOGRR196/PGRR074/RRGRR022</vt:lpstr>
      <vt:lpstr>PGRR075 </vt:lpstr>
      <vt:lpstr>PGRR076  </vt:lpstr>
      <vt:lpstr>DC Ties Planning assumptions  </vt:lpstr>
      <vt:lpstr>2020 PLWG Leadership</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104</cp:revision>
  <dcterms:created xsi:type="dcterms:W3CDTF">2019-02-22T15:36:18Z</dcterms:created>
  <dcterms:modified xsi:type="dcterms:W3CDTF">2020-01-02T18:26:18Z</dcterms:modified>
</cp:coreProperties>
</file>