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7" r:id="rId7"/>
    <p:sldId id="269" r:id="rId8"/>
    <p:sldId id="268" r:id="rId9"/>
    <p:sldId id="270" r:id="rId10"/>
    <p:sldId id="27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7" d="100"/>
          <a:sy n="87" d="100"/>
        </p:scale>
        <p:origin x="1494"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369880"/>
          </a:xfrm>
          <a:prstGeom prst="rect">
            <a:avLst/>
          </a:prstGeom>
          <a:noFill/>
        </p:spPr>
        <p:txBody>
          <a:bodyPr wrap="square" rtlCol="0">
            <a:spAutoFit/>
          </a:bodyPr>
          <a:lstStyle/>
          <a:p>
            <a:r>
              <a:rPr lang="en-US" sz="2000" b="1" dirty="0" smtClean="0">
                <a:solidFill>
                  <a:schemeClr val="tx2"/>
                </a:solidFill>
              </a:rPr>
              <a:t>Summer 2019 Lessons Learned Discussion Topics</a:t>
            </a: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Kenan </a:t>
            </a:r>
            <a:r>
              <a:rPr lang="az-Cyrl-AZ" dirty="0" smtClean="0">
                <a:solidFill>
                  <a:schemeClr val="tx2"/>
                </a:solidFill>
              </a:rPr>
              <a:t>Ӧ</a:t>
            </a:r>
            <a:r>
              <a:rPr lang="en-US" dirty="0" err="1" smtClean="0">
                <a:solidFill>
                  <a:schemeClr val="tx2"/>
                </a:solidFill>
              </a:rPr>
              <a:t>gelman</a:t>
            </a:r>
            <a:endParaRPr lang="en-US" dirty="0">
              <a:solidFill>
                <a:schemeClr val="tx2"/>
              </a:solidFill>
            </a:endParaRPr>
          </a:p>
          <a:p>
            <a:endParaRPr lang="en-US" dirty="0">
              <a:solidFill>
                <a:schemeClr val="tx2"/>
              </a:solidFill>
            </a:endParaRPr>
          </a:p>
          <a:p>
            <a:r>
              <a:rPr lang="en-US" dirty="0" smtClean="0">
                <a:solidFill>
                  <a:schemeClr val="tx2"/>
                </a:solidFill>
              </a:rPr>
              <a:t>November 6,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600" b="1" dirty="0" smtClean="0">
                <a:solidFill>
                  <a:schemeClr val="accent1"/>
                </a:solidFill>
              </a:rPr>
              <a:t>Summer 2019 Lessons Learned Discussion Topics</a:t>
            </a:r>
            <a:endParaRPr lang="en-US" sz="2600" b="1" dirty="0">
              <a:solidFill>
                <a:schemeClr val="accent1"/>
              </a:solidFill>
            </a:endParaRPr>
          </a:p>
        </p:txBody>
      </p:sp>
      <p:sp>
        <p:nvSpPr>
          <p:cNvPr id="3" name="Content Placeholder 2"/>
          <p:cNvSpPr>
            <a:spLocks noGrp="1"/>
          </p:cNvSpPr>
          <p:nvPr>
            <p:ph idx="1"/>
          </p:nvPr>
        </p:nvSpPr>
        <p:spPr>
          <a:xfrm>
            <a:off x="304800" y="1066800"/>
            <a:ext cx="8534400" cy="5029200"/>
          </a:xfrm>
        </p:spPr>
        <p:txBody>
          <a:bodyPr/>
          <a:lstStyle/>
          <a:p>
            <a:pPr marL="0" indent="0">
              <a:buNone/>
            </a:pPr>
            <a:r>
              <a:rPr lang="en-US" sz="2000" dirty="0"/>
              <a:t>ERCOT items for discussion :</a:t>
            </a:r>
            <a:endParaRPr lang="en-US" sz="2000" dirty="0" smtClean="0"/>
          </a:p>
          <a:p>
            <a:pPr marL="514350" indent="-514350">
              <a:buFont typeface="+mj-lt"/>
              <a:buAutoNum type="arabicPeriod"/>
            </a:pPr>
            <a:r>
              <a:rPr lang="en-US" sz="2000" dirty="0" smtClean="0"/>
              <a:t>Switchable </a:t>
            </a:r>
            <a:r>
              <a:rPr lang="en-US" sz="2000" dirty="0"/>
              <a:t>Generation Resources (SWGRs</a:t>
            </a:r>
            <a:r>
              <a:rPr lang="en-US" sz="2000" dirty="0" smtClean="0"/>
              <a:t>):   WMS/ROS</a:t>
            </a:r>
            <a:endParaRPr lang="en-US" sz="2000" dirty="0"/>
          </a:p>
          <a:p>
            <a:pPr lvl="1"/>
            <a:r>
              <a:rPr lang="en-US" sz="1600" dirty="0"/>
              <a:t>Make sure settlement, operator interaction and offers align with the intent of the Protocols and intended market design.</a:t>
            </a:r>
          </a:p>
          <a:p>
            <a:pPr lvl="1"/>
            <a:r>
              <a:rPr lang="en-US" sz="1600" dirty="0"/>
              <a:t>If necessary, propose changes to the </a:t>
            </a:r>
            <a:r>
              <a:rPr lang="en-US" sz="1600" dirty="0" smtClean="0"/>
              <a:t>Protocols</a:t>
            </a:r>
            <a:endParaRPr lang="en-US" sz="2000" dirty="0" smtClean="0"/>
          </a:p>
          <a:p>
            <a:pPr marL="514350" indent="-514350">
              <a:buFont typeface="+mj-lt"/>
              <a:buAutoNum type="arabicPeriod"/>
            </a:pPr>
            <a:r>
              <a:rPr lang="en-US" sz="2000" dirty="0"/>
              <a:t>Emergency Response Service (ERS</a:t>
            </a:r>
            <a:r>
              <a:rPr lang="en-US" sz="2000" dirty="0" smtClean="0"/>
              <a:t>):  WMS/ROS</a:t>
            </a:r>
            <a:endParaRPr lang="en-US" sz="2000" dirty="0"/>
          </a:p>
          <a:p>
            <a:pPr lvl="1"/>
            <a:r>
              <a:rPr lang="en-US" sz="1600" dirty="0"/>
              <a:t>Reliability deployment price adder ramp. </a:t>
            </a:r>
          </a:p>
          <a:p>
            <a:pPr lvl="1"/>
            <a:r>
              <a:rPr lang="en-US" sz="1600" dirty="0"/>
              <a:t>Crossover between procurement time periods and calculation of the adder.</a:t>
            </a:r>
          </a:p>
          <a:p>
            <a:pPr lvl="1"/>
            <a:r>
              <a:rPr lang="en-US" sz="1600" dirty="0"/>
              <a:t>Self-deployment of ERS</a:t>
            </a:r>
            <a:r>
              <a:rPr lang="en-US" sz="1600" dirty="0" smtClean="0"/>
              <a:t>.</a:t>
            </a:r>
          </a:p>
          <a:p>
            <a:pPr lvl="1"/>
            <a:r>
              <a:rPr lang="en-US" sz="1600" dirty="0" smtClean="0"/>
              <a:t>Communicating ERS Deployment</a:t>
            </a:r>
            <a:endParaRPr lang="en-US" sz="1600" dirty="0"/>
          </a:p>
          <a:p>
            <a:pPr marL="457200" indent="-457200">
              <a:buFont typeface="+mj-lt"/>
              <a:buAutoNum type="arabicPeriod"/>
            </a:pPr>
            <a:r>
              <a:rPr lang="en-US" sz="2000" dirty="0"/>
              <a:t>Credit/Collateral for QSE representing Resource only. CWG/MCWG</a:t>
            </a:r>
          </a:p>
          <a:p>
            <a:pPr lvl="1"/>
            <a:r>
              <a:rPr lang="en-US" sz="1600" dirty="0"/>
              <a:t>The potential default of a QSE representing a Resource instead of a trader only or Customer Load has raised some potential gaps/policy considerations for improvement.  (e.g. should a generator be taken out of markets during tight conditions</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p:txBody>
          <a:bodyPr/>
          <a:lstStyle/>
          <a:p>
            <a:pPr marL="457200" indent="-457200">
              <a:buFont typeface="+mj-lt"/>
              <a:buAutoNum type="arabicPeriod"/>
            </a:pPr>
            <a:r>
              <a:rPr lang="en-US" sz="100" dirty="0" smtClean="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2000" dirty="0" smtClean="0"/>
              <a:t>Revert to previous usage of Operating </a:t>
            </a:r>
            <a:r>
              <a:rPr lang="en-US" sz="2000" dirty="0"/>
              <a:t>Condition Notices (OCNs) </a:t>
            </a:r>
            <a:r>
              <a:rPr lang="en-US" sz="2000" dirty="0" smtClean="0"/>
              <a:t>for </a:t>
            </a:r>
            <a:r>
              <a:rPr lang="en-US" sz="2000" dirty="0"/>
              <a:t>projected reserve capacity shortage </a:t>
            </a:r>
            <a:r>
              <a:rPr lang="en-US" sz="2000" dirty="0" smtClean="0"/>
              <a:t>being </a:t>
            </a:r>
            <a:r>
              <a:rPr lang="en-US" sz="2000" dirty="0"/>
              <a:t>issued when there is a projected shortage of available </a:t>
            </a:r>
            <a:r>
              <a:rPr lang="en-US" sz="2000" dirty="0" smtClean="0"/>
              <a:t>capacity, rather than committed capacity, for </a:t>
            </a:r>
            <a:r>
              <a:rPr lang="en-US" sz="2000" dirty="0"/>
              <a:t>a future </a:t>
            </a:r>
            <a:r>
              <a:rPr lang="en-US" sz="2000" dirty="0" smtClean="0"/>
              <a:t>hour.   WMS</a:t>
            </a:r>
            <a:endParaRPr lang="en-US" sz="1600" dirty="0" smtClean="0"/>
          </a:p>
          <a:p>
            <a:pPr marL="685800" lvl="1"/>
            <a:r>
              <a:rPr lang="en-US" sz="1600" dirty="0" smtClean="0"/>
              <a:t>A NPRR is not needed, although this change is addressed in NPRR 974, as endorsed by PRS. </a:t>
            </a:r>
          </a:p>
          <a:p>
            <a:pPr marL="400050" indent="-457200">
              <a:buFont typeface="+mj-lt"/>
              <a:buAutoNum type="arabicPeriod"/>
            </a:pPr>
            <a:r>
              <a:rPr lang="en-US" sz="2000" dirty="0"/>
              <a:t>Continue improvement on gas pipeline/gas generator coordination. GEWG </a:t>
            </a:r>
          </a:p>
          <a:p>
            <a:pPr lvl="1"/>
            <a:r>
              <a:rPr lang="en-US" sz="1600" dirty="0"/>
              <a:t>Draft NPRR in development to document good faith coordination for Summer preparedness</a:t>
            </a:r>
            <a:r>
              <a:rPr lang="en-US" sz="1600" dirty="0" smtClean="0"/>
              <a:t>. </a:t>
            </a:r>
          </a:p>
          <a:p>
            <a:pPr marL="457200" indent="-457200">
              <a:buFont typeface="+mj-lt"/>
              <a:buAutoNum type="arabicPeriod" startAt="6"/>
            </a:pPr>
            <a:r>
              <a:rPr lang="en-US" sz="2000" dirty="0" smtClean="0"/>
              <a:t>Evaluate current TCEQ enforcement discretion process and look for improvements with managing potential emission limitation issues.  WMS</a:t>
            </a:r>
          </a:p>
          <a:p>
            <a:pPr lvl="1"/>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82130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a:xfrm>
            <a:off x="304800" y="990600"/>
            <a:ext cx="8534400" cy="5052221"/>
          </a:xfrm>
        </p:spPr>
        <p:txBody>
          <a:bodyPr/>
          <a:lstStyle/>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2000" b="1" dirty="0"/>
              <a:t>Process for Summer demand response study. RMS, ROS and WMS</a:t>
            </a:r>
            <a:endParaRPr lang="en-US" sz="2000" dirty="0"/>
          </a:p>
          <a:p>
            <a:pPr lvl="1"/>
            <a:r>
              <a:rPr lang="en-US" sz="1600" dirty="0"/>
              <a:t>Continue work with stakeholders to get the best available information to the PUCT in a more timely manner as part of the Summer assessment.  Currently the timing of data limits the October analysis to an approximation based on the preceding </a:t>
            </a:r>
            <a:r>
              <a:rPr lang="en-US" sz="1600" dirty="0" smtClean="0"/>
              <a:t>year.</a:t>
            </a:r>
          </a:p>
          <a:p>
            <a:pPr marL="514350" indent="-514350">
              <a:buFont typeface="+mj-lt"/>
              <a:buAutoNum type="arabicPeriod"/>
            </a:pPr>
            <a:r>
              <a:rPr lang="en-US" sz="2000" dirty="0" smtClean="0"/>
              <a:t>Non-Frequency </a:t>
            </a:r>
            <a:r>
              <a:rPr lang="en-US" sz="2000" dirty="0"/>
              <a:t>Responsive Capacity (NFRC) versus Physical Responsive Capability (PRC) reserves when Gen RRS is released</a:t>
            </a:r>
            <a:r>
              <a:rPr lang="en-US" sz="2000" dirty="0" smtClean="0"/>
              <a:t>. ROS</a:t>
            </a:r>
            <a:endParaRPr lang="en-US" sz="2000" dirty="0"/>
          </a:p>
          <a:p>
            <a:pPr lvl="1"/>
            <a:r>
              <a:rPr lang="en-US" sz="1600" dirty="0"/>
              <a:t>Accessing capacity by system-value has had some challenges relative to the current market design.</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74892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a:xfrm>
            <a:off x="304800" y="1066800"/>
            <a:ext cx="8534400" cy="5052221"/>
          </a:xfrm>
        </p:spPr>
        <p:txBody>
          <a:bodyPr/>
          <a:lstStyle/>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r>
              <a:rPr lang="en-US" sz="100" dirty="0" smtClean="0">
                <a:solidFill>
                  <a:schemeClr val="bg1"/>
                </a:solidFill>
              </a:rPr>
              <a:t>EEE</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p:cNvSpPr txBox="1"/>
          <p:nvPr/>
        </p:nvSpPr>
        <p:spPr>
          <a:xfrm>
            <a:off x="342901" y="989557"/>
            <a:ext cx="8458199" cy="5632311"/>
          </a:xfrm>
          <a:prstGeom prst="rect">
            <a:avLst/>
          </a:prstGeom>
          <a:noFill/>
        </p:spPr>
        <p:txBody>
          <a:bodyPr wrap="square" rtlCol="0">
            <a:spAutoFit/>
          </a:bodyPr>
          <a:lstStyle/>
          <a:p>
            <a:r>
              <a:rPr lang="en-US" dirty="0" smtClean="0"/>
              <a:t>Exelon items </a:t>
            </a:r>
            <a:r>
              <a:rPr lang="en-US" dirty="0"/>
              <a:t>for discussion </a:t>
            </a:r>
            <a:r>
              <a:rPr lang="en-US" dirty="0" smtClean="0"/>
              <a:t>:  Part of Item 1 – WMS/ROS</a:t>
            </a:r>
          </a:p>
          <a:p>
            <a:endParaRPr lang="en-US" dirty="0" smtClean="0"/>
          </a:p>
          <a:p>
            <a:pPr marL="342900" lvl="0" indent="-342900">
              <a:buFont typeface="+mj-lt"/>
              <a:buAutoNum type="arabicPeriod"/>
            </a:pPr>
            <a:r>
              <a:rPr lang="en-US" dirty="0"/>
              <a:t>What operational and reliability information was relied upon to request the 09/06 switch? </a:t>
            </a:r>
          </a:p>
          <a:p>
            <a:pPr marL="742950" lvl="1" indent="-285750">
              <a:buFont typeface="Arial" panose="020B0604020202020204" pitchFamily="34" charset="0"/>
              <a:buChar char="•"/>
            </a:pPr>
            <a:r>
              <a:rPr lang="en-US" dirty="0"/>
              <a:t>Will the method be the same going forward?</a:t>
            </a:r>
          </a:p>
          <a:p>
            <a:pPr marL="342900" lvl="0" indent="-342900">
              <a:buFont typeface="+mj-lt"/>
              <a:buAutoNum type="arabicPeriod"/>
            </a:pPr>
            <a:r>
              <a:rPr lang="en-US" dirty="0"/>
              <a:t>Why did we receive a VDI instead of RUC?  </a:t>
            </a:r>
          </a:p>
          <a:p>
            <a:pPr marL="742950" lvl="1" indent="-285750">
              <a:buFont typeface="Arial" panose="020B0604020202020204" pitchFamily="34" charset="0"/>
              <a:buChar char="•"/>
            </a:pPr>
            <a:r>
              <a:rPr lang="en-US" dirty="0"/>
              <a:t>What is the expectation going forward?  </a:t>
            </a:r>
          </a:p>
          <a:p>
            <a:pPr marL="742950" lvl="1" indent="-285750">
              <a:buFont typeface="Arial" panose="020B0604020202020204" pitchFamily="34" charset="0"/>
              <a:buChar char="•"/>
            </a:pPr>
            <a:r>
              <a:rPr lang="en-US" dirty="0"/>
              <a:t>Any system changes needed on ERCOT’s end?</a:t>
            </a:r>
          </a:p>
          <a:p>
            <a:pPr marL="342900" lvl="0" indent="-342900">
              <a:buFont typeface="+mj-lt"/>
              <a:buAutoNum type="arabicPeriod"/>
            </a:pPr>
            <a:r>
              <a:rPr lang="en-US" dirty="0"/>
              <a:t>Please explain the settlement treatment for Frontier on 09/06 including how adders were applied to each unit and why? </a:t>
            </a:r>
          </a:p>
          <a:p>
            <a:pPr marL="742950" lvl="1" indent="-285750">
              <a:buFont typeface="Arial" panose="020B0604020202020204" pitchFamily="34" charset="0"/>
              <a:buChar char="•"/>
            </a:pPr>
            <a:r>
              <a:rPr lang="en-US" dirty="0"/>
              <a:t>We would like to discuss best dispute path going forward given this unique and first-time situation.</a:t>
            </a:r>
          </a:p>
          <a:p>
            <a:pPr marL="342900" lvl="0" indent="-342900">
              <a:buFont typeface="+mj-lt"/>
              <a:buAutoNum type="arabicPeriod"/>
            </a:pPr>
            <a:r>
              <a:rPr lang="en-US" dirty="0"/>
              <a:t>Due to the time required to physically switch and the need to ramp Frontier down to accommodate the switch, are changes needed to ensure the 530 MW units operating in ERCOT are held harmless when a switch request is initiated?</a:t>
            </a:r>
          </a:p>
          <a:p>
            <a:pPr marL="742950" lvl="1" indent="-285750">
              <a:buFont typeface="Arial" panose="020B0604020202020204" pitchFamily="34" charset="0"/>
              <a:buChar char="•"/>
            </a:pPr>
            <a:r>
              <a:rPr lang="en-US" dirty="0"/>
              <a:t>E.G., a Make Whole formula designed to “compensate QSEs representing SWGRs that grid-switch pursuant to an ERCOT instruction” to account for lost opportunity costs in addition to operational costs?</a:t>
            </a:r>
          </a:p>
          <a:p>
            <a:endParaRPr lang="en-US" dirty="0"/>
          </a:p>
        </p:txBody>
      </p:sp>
    </p:spTree>
    <p:extLst>
      <p:ext uri="{BB962C8B-B14F-4D97-AF65-F5344CB8AC3E}">
        <p14:creationId xmlns:p14="http://schemas.microsoft.com/office/powerpoint/2010/main" val="127654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a:xfrm>
            <a:off x="304800" y="1066800"/>
            <a:ext cx="8534400" cy="5052221"/>
          </a:xfrm>
        </p:spPr>
        <p:txBody>
          <a:bodyPr/>
          <a:lstStyle/>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r>
              <a:rPr lang="en-US" sz="100" dirty="0" smtClean="0">
                <a:solidFill>
                  <a:schemeClr val="bg1"/>
                </a:solidFill>
              </a:rPr>
              <a:t>EEE</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4"/>
          <p:cNvSpPr txBox="1"/>
          <p:nvPr/>
        </p:nvSpPr>
        <p:spPr>
          <a:xfrm>
            <a:off x="311857" y="1524000"/>
            <a:ext cx="8458199" cy="1200329"/>
          </a:xfrm>
          <a:prstGeom prst="rect">
            <a:avLst/>
          </a:prstGeom>
          <a:noFill/>
        </p:spPr>
        <p:txBody>
          <a:bodyPr wrap="square" rtlCol="0">
            <a:spAutoFit/>
          </a:bodyPr>
          <a:lstStyle/>
          <a:p>
            <a:r>
              <a:rPr lang="en-US" dirty="0" smtClean="0"/>
              <a:t>Calpine item for discussion:</a:t>
            </a:r>
          </a:p>
          <a:p>
            <a:endParaRPr lang="en-US" dirty="0" smtClean="0"/>
          </a:p>
          <a:p>
            <a:pPr marL="342900" lvl="0" indent="-342900">
              <a:buFont typeface="+mj-lt"/>
              <a:buAutoNum type="arabicPeriod"/>
            </a:pPr>
            <a:r>
              <a:rPr lang="en-US" dirty="0" smtClean="0"/>
              <a:t>Review </a:t>
            </a:r>
            <a:r>
              <a:rPr lang="en-US" dirty="0"/>
              <a:t>of Resource Adequacy forecasts and development of a Net Load </a:t>
            </a:r>
            <a:r>
              <a:rPr lang="en-US" dirty="0" smtClean="0"/>
              <a:t>forecast.  SAWG/WMS </a:t>
            </a:r>
            <a:endParaRPr lang="en-US" dirty="0"/>
          </a:p>
        </p:txBody>
      </p:sp>
    </p:spTree>
    <p:extLst>
      <p:ext uri="{BB962C8B-B14F-4D97-AF65-F5344CB8AC3E}">
        <p14:creationId xmlns:p14="http://schemas.microsoft.com/office/powerpoint/2010/main" val="49237448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c34af464-7aa1-4edd-9be4-83dffc1cb926"/>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509</TotalTime>
  <Words>445</Words>
  <Application>Microsoft Office PowerPoint</Application>
  <PresentationFormat>On-screen Show (4:3)</PresentationFormat>
  <Paragraphs>73</Paragraphs>
  <Slides>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Summer 2019 Lessons Learned Discussion Topics</vt:lpstr>
      <vt:lpstr>Summer 2019 Lessons Learned Discussion Topics</vt:lpstr>
      <vt:lpstr>Summer 2019 Lessons Learned Discussion Topics</vt:lpstr>
      <vt:lpstr>Summer 2019 Lessons Learned Discussion Topics</vt:lpstr>
      <vt:lpstr>Summer 2019 Lessons Learned Discussion Topics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Suzy Clifton </cp:lastModifiedBy>
  <cp:revision>47</cp:revision>
  <cp:lastPrinted>2016-01-21T20:53:15Z</cp:lastPrinted>
  <dcterms:created xsi:type="dcterms:W3CDTF">2016-01-21T15:20:31Z</dcterms:created>
  <dcterms:modified xsi:type="dcterms:W3CDTF">2019-12-12T23:44:48Z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