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7"/>
  </p:notesMasterIdLst>
  <p:sldIdLst>
    <p:sldId id="642" r:id="rId2"/>
    <p:sldId id="703" r:id="rId3"/>
    <p:sldId id="704" r:id="rId4"/>
    <p:sldId id="706" r:id="rId5"/>
    <p:sldId id="705" r:id="rId6"/>
  </p:sldIdLst>
  <p:sldSz cx="11887200" cy="6858000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7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36B871"/>
    <a:srgbClr val="38B674"/>
    <a:srgbClr val="349E69"/>
    <a:srgbClr val="3333CC"/>
    <a:srgbClr val="37A76F"/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40" autoAdjust="0"/>
    <p:restoredTop sz="95565" autoAdjust="0"/>
  </p:normalViewPr>
  <p:slideViewPr>
    <p:cSldViewPr>
      <p:cViewPr>
        <p:scale>
          <a:sx n="80" d="100"/>
          <a:sy n="80" d="100"/>
        </p:scale>
        <p:origin x="556" y="-316"/>
      </p:cViewPr>
      <p:guideLst>
        <p:guide orient="horz" pos="2160"/>
        <p:guide pos="3744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69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469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01650" y="704850"/>
            <a:ext cx="6099175" cy="3519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459288"/>
            <a:ext cx="5683250" cy="4224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229" tIns="47114" rIns="94229" bIns="471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6988"/>
            <a:ext cx="3078163" cy="469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8916988"/>
            <a:ext cx="3078163" cy="469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F0AB23-F649-4F37-9278-5A22CB6DF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4308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81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 txBox="1">
            <a:spLocks noGrp="1" noChangeArrowheads="1"/>
          </p:cNvSpPr>
          <p:nvPr/>
        </p:nvSpPr>
        <p:spPr bwMode="auto">
          <a:xfrm>
            <a:off x="4019550" y="8918575"/>
            <a:ext cx="3081338" cy="46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 defTabSz="422275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669925" algn="l"/>
                <a:tab pos="1338263" algn="l"/>
                <a:tab pos="2008188" algn="l"/>
                <a:tab pos="2678113" algn="l"/>
              </a:tabLst>
            </a:pPr>
            <a:fld id="{04F4AF34-097F-4874-B41F-D04155D43D10}" type="slidenum">
              <a:rPr lang="en-US" altLang="en-US" sz="1300">
                <a:solidFill>
                  <a:srgbClr val="000000"/>
                </a:solidFill>
                <a:latin typeface="Times New Roman" pitchFamily="18" charset="0"/>
                <a:ea typeface="Microsoft YaHei" pitchFamily="34" charset="-122"/>
              </a:rPr>
              <a:pPr algn="r" defTabSz="422275" hangingPunct="0">
                <a:lnSpc>
                  <a:spcPct val="95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669925" algn="l"/>
                  <a:tab pos="1338263" algn="l"/>
                  <a:tab pos="2008188" algn="l"/>
                  <a:tab pos="2678113" algn="l"/>
                </a:tabLst>
              </a:pPr>
              <a:t>3</a:t>
            </a:fld>
            <a:endParaRPr lang="en-US" altLang="en-US" sz="1300">
              <a:solidFill>
                <a:srgbClr val="000000"/>
              </a:solidFill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00063" y="712788"/>
            <a:ext cx="6103937" cy="3521075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1200" y="4459288"/>
            <a:ext cx="5681663" cy="4224337"/>
          </a:xfrm>
          <a:noFill/>
        </p:spPr>
        <p:txBody>
          <a:bodyPr wrap="none" lIns="0" tIns="0" rIns="0" bIns="0" anchor="ctr"/>
          <a:lstStyle/>
          <a:p>
            <a:endParaRPr lang="en-US" altLang="en-US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806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0AB23-F649-4F37-9278-5A22CB6DFF1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0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2763" y="3886200"/>
            <a:ext cx="832167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5A1C1-C328-40CE-8527-64C07B8F7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2CF3-64C5-437B-A893-17340A7294E0}" type="datetime1">
              <a:rPr lang="en-US" altLang="en-US" smtClean="0"/>
              <a:pPr>
                <a:defRPr/>
              </a:pPr>
              <a:t>12/9/2019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F7C1F-E698-4C20-8D3F-AE3449E70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70B35-FE58-452A-94DA-E25076F42D0E}" type="datetime1">
              <a:rPr lang="en-US" altLang="en-US" smtClean="0"/>
              <a:pPr>
                <a:defRPr/>
              </a:pPr>
              <a:t>12/9/2019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9800" y="4406900"/>
            <a:ext cx="101028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800" y="2906713"/>
            <a:ext cx="101028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12/9/2019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125" y="1863725"/>
            <a:ext cx="5568950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59475" y="1863725"/>
            <a:ext cx="557053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948EC-BA65-4518-941B-82C4873B2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80184-FF06-4928-9456-F0A62AD0CDA4}" type="datetime1">
              <a:rPr lang="en-US" altLang="en-US" smtClean="0"/>
              <a:pPr>
                <a:defRPr/>
              </a:pPr>
              <a:t>12/9/2019</a:t>
            </a:fld>
            <a:endParaRPr lang="en-US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274638"/>
            <a:ext cx="1069975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25" y="1535113"/>
            <a:ext cx="52530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725" y="2174875"/>
            <a:ext cx="52530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38850" y="1535113"/>
            <a:ext cx="52546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38850" y="2174875"/>
            <a:ext cx="52546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12/9/2019</a:t>
            </a:fld>
            <a:endParaRPr lang="en-US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A4B6F-0F1F-425A-BB37-383E3C9E5AF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329ED-6E80-483F-92E1-5C83058CD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0EB5A2-866F-4CF6-AE13-26148FC6C3BF}" type="datetime1">
              <a:rPr lang="en-US" altLang="en-US" smtClean="0"/>
              <a:pPr>
                <a:defRPr/>
              </a:pPr>
              <a:t>12/9/2019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Smart Meter Texas (SMT)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745BA-63AE-41DE-9DB3-B4B3D88E0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BB228-EFFD-40A9-A616-BB25DB2B5075}" type="datetime1">
              <a:rPr lang="en-US" altLang="en-US" smtClean="0"/>
              <a:pPr>
                <a:defRPr/>
              </a:pPr>
              <a:t>12/9/2019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8125" y="457200"/>
            <a:ext cx="11291888" cy="5897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44057-B1A0-4E96-B963-49CF14D96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67809-080E-4D78-BD9D-ED3EAE20D5D7}" type="datetime1">
              <a:rPr lang="en-US" altLang="en-US" smtClean="0"/>
              <a:pPr>
                <a:defRPr/>
              </a:pPr>
              <a:t>12/9/2019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5" y="457200"/>
            <a:ext cx="11291888" cy="5111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8125" y="1863725"/>
            <a:ext cx="11291888" cy="4491038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18433-5FDA-465C-B897-9F45FD4186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98DFA-E905-4723-8996-751A366FD889}" type="datetime1">
              <a:rPr lang="en-US" altLang="en-US" smtClean="0"/>
              <a:pPr>
                <a:defRPr/>
              </a:pPr>
              <a:t>12/9/2019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8125" y="457200"/>
            <a:ext cx="112918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8125" y="1863725"/>
            <a:ext cx="1129188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381000" y="968375"/>
            <a:ext cx="11172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/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228600" y="6553200"/>
            <a:ext cx="4762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AABA4B6F-0F1F-425A-BB37-383E3C9E5A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3200"/>
            <a:ext cx="130651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F360F02C-16C6-41CC-927A-F7EFAF3A09C2}" type="datetime1">
              <a:rPr lang="en-US" altLang="en-US" smtClean="0"/>
              <a:pPr>
                <a:defRPr/>
              </a:pPr>
              <a:t>12/9/2019</a:t>
            </a:fld>
            <a:endParaRPr lang="en-US" altLang="en-US"/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0" y="90488"/>
            <a:ext cx="1873250" cy="3365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chemeClr val="bg1"/>
                </a:solidFill>
              </a:rPr>
              <a:t>3</a:t>
            </a:r>
            <a:r>
              <a:rPr lang="en-US" sz="800" baseline="30000">
                <a:solidFill>
                  <a:schemeClr val="bg1"/>
                </a:solidFill>
              </a:rPr>
              <a:t>rd</a:t>
            </a:r>
            <a:r>
              <a:rPr lang="en-US" sz="800">
                <a:solidFill>
                  <a:schemeClr val="bg1"/>
                </a:solidFill>
              </a:rPr>
              <a:t> Party Registration &amp;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Account Management</a:t>
            </a:r>
            <a:endParaRPr lang="en-US" sz="800" b="1">
              <a:solidFill>
                <a:schemeClr val="bg1"/>
              </a:solidFill>
            </a:endParaRPr>
          </a:p>
        </p:txBody>
      </p:sp>
      <p:pic>
        <p:nvPicPr>
          <p:cNvPr id="1033" name="Picture 8" descr="SMT Log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3200" y="152400"/>
            <a:ext cx="1244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937000" y="6356350"/>
            <a:ext cx="401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Smart Meter Texas (SMT)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57" r:id="rId8"/>
    <p:sldLayoutId id="2147483656" r:id="rId9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2"/>
          <p:cNvSpPr>
            <a:spLocks noGrp="1"/>
          </p:cNvSpPr>
          <p:nvPr>
            <p:ph type="ctrTitle"/>
          </p:nvPr>
        </p:nvSpPr>
        <p:spPr>
          <a:xfrm>
            <a:off x="892175" y="2130425"/>
            <a:ext cx="10102850" cy="1470025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tx1"/>
                </a:solidFill>
                <a:cs typeface="Aharoni" pitchFamily="2" charset="-79"/>
              </a:rPr>
              <a:t>SMT Market Update</a:t>
            </a:r>
            <a:br>
              <a:rPr lang="en-US" sz="3600" b="1" dirty="0">
                <a:solidFill>
                  <a:schemeClr val="tx1"/>
                </a:solidFill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0962" name="Subtitle 11"/>
          <p:cNvSpPr>
            <a:spLocks noGrp="1"/>
          </p:cNvSpPr>
          <p:nvPr>
            <p:ph type="subTitle" idx="1"/>
          </p:nvPr>
        </p:nvSpPr>
        <p:spPr>
          <a:xfrm>
            <a:off x="1782763" y="4191000"/>
            <a:ext cx="8321675" cy="1752600"/>
          </a:xfrm>
        </p:spPr>
        <p:txBody>
          <a:bodyPr/>
          <a:lstStyle/>
          <a:p>
            <a:r>
              <a:rPr lang="en-US" sz="2000" b="1" dirty="0">
                <a:cs typeface="Aharoni" pitchFamily="2" charset="-79"/>
              </a:rPr>
              <a:t>Dec 2019</a:t>
            </a:r>
            <a:br>
              <a:rPr lang="en-US" sz="2000" b="1" dirty="0">
                <a:cs typeface="Aharoni" pitchFamily="2" charset="-79"/>
              </a:rPr>
            </a:b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34" name="Rectangle 251"/>
          <p:cNvSpPr txBox="1">
            <a:spLocks noGrp="1" noChangeArrowheads="1"/>
          </p:cNvSpPr>
          <p:nvPr/>
        </p:nvSpPr>
        <p:spPr bwMode="black">
          <a:xfrm>
            <a:off x="200025" y="6502400"/>
            <a:ext cx="13081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fld id="{210B9116-3E37-4AA4-B52D-D808177C8942}" type="slidenum">
              <a:rPr lang="en-US" altLang="en-US" sz="1000" b="1">
                <a:solidFill>
                  <a:schemeClr val="bg1"/>
                </a:solidFill>
              </a:rPr>
              <a:pPr>
                <a:spcBef>
                  <a:spcPct val="50000"/>
                </a:spcBef>
              </a:pPr>
              <a:t>2</a:t>
            </a:fld>
            <a:endParaRPr lang="en-US" altLang="en-US" sz="1000" b="1">
              <a:solidFill>
                <a:schemeClr val="bg1"/>
              </a:solidFill>
            </a:endParaRPr>
          </a:p>
        </p:txBody>
      </p:sp>
      <p:sp>
        <p:nvSpPr>
          <p:cNvPr id="43035" name="TextBox 2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304800"/>
            <a:ext cx="9601200" cy="498475"/>
          </a:xfrm>
        </p:spPr>
        <p:txBody>
          <a:bodyPr anchor="ctr"/>
          <a:lstStyle/>
          <a:p>
            <a:pPr eaLnBrk="1" hangingPunct="1"/>
            <a:r>
              <a:rPr lang="en-US" altLang="en-US" sz="2400" b="1" dirty="0">
                <a:solidFill>
                  <a:srgbClr val="758CFF"/>
                </a:solidFill>
              </a:rPr>
              <a:t>Monthly SMT Data Timelines</a:t>
            </a:r>
            <a:br>
              <a:rPr lang="en-US" altLang="en-US" sz="2400" b="1" dirty="0">
                <a:solidFill>
                  <a:srgbClr val="758CFF"/>
                </a:solidFill>
              </a:rPr>
            </a:br>
            <a:r>
              <a:rPr lang="en-US" altLang="en-US" sz="2400" b="1" dirty="0">
                <a:solidFill>
                  <a:srgbClr val="758CFF"/>
                </a:solidFill>
              </a:rPr>
              <a:t>End to End File Processing Completeness – Dec 2019</a:t>
            </a:r>
          </a:p>
        </p:txBody>
      </p:sp>
      <p:sp>
        <p:nvSpPr>
          <p:cNvPr id="43036" name="Text Box 6"/>
          <p:cNvSpPr txBox="1">
            <a:spLocks noChangeArrowheads="1"/>
          </p:cNvSpPr>
          <p:nvPr/>
        </p:nvSpPr>
        <p:spPr bwMode="auto">
          <a:xfrm>
            <a:off x="854075" y="5486400"/>
            <a:ext cx="1065530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altLang="en-US" sz="1000" i="1" u="sng" dirty="0"/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Timely Market Delivery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posted to market (FTPS) by 11:00pm out of # of files received by SMT by 11:00pm.</a:t>
            </a:r>
          </a:p>
          <a:p>
            <a:pPr>
              <a:spcBef>
                <a:spcPct val="50000"/>
              </a:spcBef>
            </a:pPr>
            <a:r>
              <a:rPr lang="en-US" altLang="en-US" sz="1000" i="1" u="sng" dirty="0"/>
              <a:t>% Portal Data Availability</a:t>
            </a:r>
            <a:r>
              <a:rPr lang="en-US" altLang="en-US" sz="1000" dirty="0"/>
              <a:t> - </a:t>
            </a:r>
            <a:r>
              <a:rPr lang="en-US" altLang="en-US" sz="1000" dirty="0">
                <a:solidFill>
                  <a:srgbClr val="FF0000"/>
                </a:solidFill>
              </a:rPr>
              <a:t>%</a:t>
            </a:r>
            <a:r>
              <a:rPr lang="en-US" altLang="en-US" sz="1000" dirty="0"/>
              <a:t> of files loaded to the database for data availability on portal by 6:00am next day for the files received by 11:00pm</a:t>
            </a:r>
          </a:p>
          <a:p>
            <a:pPr marL="171450" indent="-1714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altLang="en-US" sz="1000" dirty="0"/>
              <a:t>A LSE file includes usage data for up to 50,000 ESIIDs.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0B570C-A433-4854-865F-C21CFB8F20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28" y="1162926"/>
            <a:ext cx="10806545" cy="409487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7" name="Rectangle 1"/>
          <p:cNvSpPr>
            <a:spLocks noChangeArrowheads="1"/>
          </p:cNvSpPr>
          <p:nvPr/>
        </p:nvSpPr>
        <p:spPr bwMode="auto">
          <a:xfrm>
            <a:off x="1447800" y="228600"/>
            <a:ext cx="9677400" cy="498475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5000" rIns="90000" bIns="45000" anchor="ctr"/>
          <a:lstStyle/>
          <a:p>
            <a:pPr defTabSz="457200">
              <a:lnSpc>
                <a:spcPct val="90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altLang="en-US" sz="2000" b="1" dirty="0">
                <a:ea typeface="Microsoft YaHei" pitchFamily="34" charset="-122"/>
              </a:rPr>
              <a:t>                  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SMT </a:t>
            </a:r>
            <a:r>
              <a:rPr lang="en-US" altLang="en-US" sz="2000" dirty="0">
                <a:solidFill>
                  <a:schemeClr val="accent1"/>
                </a:solidFill>
                <a:ea typeface="Microsoft YaHei" pitchFamily="34" charset="-122"/>
              </a:rPr>
              <a:t> </a:t>
            </a:r>
            <a:r>
              <a:rPr lang="en-US" altLang="en-US" sz="2000" b="1" dirty="0">
                <a:solidFill>
                  <a:schemeClr val="accent1"/>
                </a:solidFill>
                <a:ea typeface="Microsoft YaHei" pitchFamily="34" charset="-122"/>
              </a:rPr>
              <a:t>API and FTPS Services Availability </a:t>
            </a:r>
            <a:r>
              <a:rPr lang="en-US" altLang="en-US" sz="2000" b="1" dirty="0">
                <a:solidFill>
                  <a:schemeClr val="accent1"/>
                </a:solidFill>
              </a:rPr>
              <a:t>– Dec 2019</a:t>
            </a:r>
          </a:p>
        </p:txBody>
      </p:sp>
      <p:sp>
        <p:nvSpPr>
          <p:cNvPr id="44048" name="Rectangle 2"/>
          <p:cNvSpPr>
            <a:spLocks noChangeArrowheads="1"/>
          </p:cNvSpPr>
          <p:nvPr/>
        </p:nvSpPr>
        <p:spPr bwMode="auto">
          <a:xfrm>
            <a:off x="1031697" y="5013033"/>
            <a:ext cx="10058400" cy="24476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defTabSz="457200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  <a:tab pos="10134600" algn="l"/>
              </a:tabLst>
            </a:pPr>
            <a:r>
              <a:rPr lang="en-US" altLang="en-US" sz="1000" i="1" dirty="0">
                <a:solidFill>
                  <a:srgbClr val="000000"/>
                </a:solidFill>
                <a:ea typeface="Microsoft YaHei" pitchFamily="34" charset="-122"/>
              </a:rPr>
              <a:t>The service availability is measured as a percentage of number of minutes the service was available out of the total number of minutes in a month, excluding planned outages.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2745BA-63AE-41DE-9DB3-B4B3D88E0A0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E08DCA-6AF6-41EC-8D7E-33C9A3C43C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9200"/>
            <a:ext cx="11887200" cy="325393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219198" y="228600"/>
            <a:ext cx="1005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altLang="en-US" sz="2000" b="1" dirty="0">
                <a:solidFill>
                  <a:srgbClr val="758CFF"/>
                </a:solidFill>
              </a:rPr>
              <a:t>       SMT Number of Accounts by Type – Dec 2019</a:t>
            </a:r>
            <a:br>
              <a:rPr lang="en-US" altLang="en-US" sz="2000" b="1" dirty="0">
                <a:solidFill>
                  <a:srgbClr val="758CFF"/>
                </a:solidFill>
              </a:rPr>
            </a:br>
            <a:endParaRPr lang="en-US" altLang="en-US" sz="2000" b="1" dirty="0">
              <a:solidFill>
                <a:srgbClr val="758CFF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52400" y="457200"/>
            <a:ext cx="11506200" cy="1588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28598" y="6528816"/>
            <a:ext cx="476250" cy="184150"/>
          </a:xfrm>
        </p:spPr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1154D4-ED49-4F33-AB93-955DC5276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8886"/>
            <a:ext cx="11887200" cy="609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69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"/>
          <p:cNvSpPr txBox="1">
            <a:spLocks noChangeArrowheads="1"/>
          </p:cNvSpPr>
          <p:nvPr/>
        </p:nvSpPr>
        <p:spPr bwMode="auto">
          <a:xfrm>
            <a:off x="1600200" y="76200"/>
            <a:ext cx="9677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endParaRPr lang="en-US" altLang="en-US" sz="2300" b="1" dirty="0">
              <a:solidFill>
                <a:srgbClr val="758CFF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altLang="en-US" sz="2300" b="1" dirty="0">
                <a:solidFill>
                  <a:srgbClr val="758CFF"/>
                </a:solidFill>
              </a:rPr>
              <a:t>SMT ODR Details – Dec 2019</a:t>
            </a:r>
            <a:br>
              <a:rPr lang="en-US" altLang="en-US" sz="2300" b="1" dirty="0">
                <a:solidFill>
                  <a:srgbClr val="758CFF"/>
                </a:solidFill>
              </a:rPr>
            </a:br>
            <a:endParaRPr lang="en-US" altLang="en-US" sz="2300" b="1" dirty="0">
              <a:solidFill>
                <a:srgbClr val="758CFF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162800" y="1143000"/>
            <a:ext cx="3581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User type statistics:</a:t>
            </a:r>
            <a:endParaRPr lang="en-US" altLang="en-US" sz="1200" u="sng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295400" y="1143000"/>
            <a:ext cx="3352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u="sng" dirty="0"/>
              <a:t>Total ODR Requests TDSP wise statistics:</a:t>
            </a:r>
            <a:endParaRPr lang="en-US" altLang="en-US" sz="120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2544057-B1A0-4E96-B963-49CF14D9616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82F06B-E9C9-4CDD-BDD7-D2C3BDAE73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524000"/>
            <a:ext cx="5226942" cy="15979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F5E0E4F-7734-447E-9CE1-E2F217B3E1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657600"/>
            <a:ext cx="5600700" cy="22574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DEB559B-EB8E-4F6D-BBF2-29F2C78F49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9626" y="1539429"/>
            <a:ext cx="5274174" cy="16609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80BC0FE-D096-452F-81A4-6F47C48896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8400" y="3356578"/>
            <a:ext cx="5053760" cy="273942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noFill/>
        <a:ln w="12700" cap="flat" cmpd="dbl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30987</TotalTime>
  <Words>168</Words>
  <Application>Microsoft Office PowerPoint</Application>
  <PresentationFormat>Custom</PresentationFormat>
  <Paragraphs>22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Times New Roman</vt:lpstr>
      <vt:lpstr>Wingdings</vt:lpstr>
      <vt:lpstr>S&amp;C-2010</vt:lpstr>
      <vt:lpstr>SMT Market Update </vt:lpstr>
      <vt:lpstr>Monthly SMT Data Timelines End to End File Processing Completeness – Dec 2019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SMT Usability</dc:title>
  <dc:creator>akhandu</dc:creator>
  <cp:lastModifiedBy>Andrea</cp:lastModifiedBy>
  <cp:revision>1698</cp:revision>
  <cp:lastPrinted>2014-05-01T16:40:31Z</cp:lastPrinted>
  <dcterms:modified xsi:type="dcterms:W3CDTF">2019-12-09T16:37:10Z</dcterms:modified>
</cp:coreProperties>
</file>