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85" r:id="rId7"/>
    <p:sldId id="288" r:id="rId8"/>
    <p:sldId id="287" r:id="rId9"/>
    <p:sldId id="294" r:id="rId10"/>
    <p:sldId id="314" r:id="rId11"/>
    <p:sldId id="315" r:id="rId12"/>
    <p:sldId id="300" r:id="rId13"/>
    <p:sldId id="291" r:id="rId14"/>
    <p:sldId id="30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09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12/19/2019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www.ercot.com/content/wcm/key_documents_lists/180296/KP2_112519.docx" TargetMode="External"/><Relationship Id="rId13" Type="http://schemas.openxmlformats.org/officeDocument/2006/relationships/hyperlink" Target="http://www.ercot.com/content/wcm/key_documents_lists/180296/KP6_Report_Changes_-_ERCOT_Comments_121719.xlsx" TargetMode="External"/><Relationship Id="rId3" Type="http://schemas.openxmlformats.org/officeDocument/2006/relationships/hyperlink" Target="http://www.ercot.com/content/wcm/key_documents_lists/180296/KP1.2_112519.doc" TargetMode="External"/><Relationship Id="rId7" Type="http://schemas.openxmlformats.org/officeDocument/2006/relationships/hyperlink" Target="http://www.ercot.com/content/wcm/key_documents_lists/180296/KP1.6_120619.doc" TargetMode="External"/><Relationship Id="rId12" Type="http://schemas.openxmlformats.org/officeDocument/2006/relationships/hyperlink" Target="http://www.ercot.com/content/wcm/key_documents_lists/180296/KP6_Report_Changes_-_Trefny_Comments_121119.xlsx" TargetMode="External"/><Relationship Id="rId2" Type="http://schemas.openxmlformats.org/officeDocument/2006/relationships/hyperlink" Target="http://www.ercot.com/content/wcm/key_documents_lists/180296/KP1.1_Luminant_Comments_120619.docx" TargetMode="External"/><Relationship Id="rId1" Type="http://schemas.openxmlformats.org/officeDocument/2006/relationships/slideLayout" Target="../slideLayouts/slideLayout3.xml"/><Relationship Id="rId6" Type="http://schemas.openxmlformats.org/officeDocument/2006/relationships/hyperlink" Target="http://www.ercot.com/content/wcm/key_documents_lists/180296/KP1.5_120619.doc" TargetMode="External"/><Relationship Id="rId11" Type="http://schemas.openxmlformats.org/officeDocument/2006/relationships/hyperlink" Target="http://www.ercot.com/content/wcm/key_documents_lists/180296/KP6_120619.docx" TargetMode="External"/><Relationship Id="rId5" Type="http://schemas.openxmlformats.org/officeDocument/2006/relationships/hyperlink" Target="http://www.ercot.com/content/wcm/key_documents_lists/180296/KP1.4_120619.doc" TargetMode="External"/><Relationship Id="rId15" Type="http://schemas.openxmlformats.org/officeDocument/2006/relationships/hyperlink" Target="http://www.ercot.com/content/wcm/key_documents_lists/180296/KP8_112519.doc" TargetMode="External"/><Relationship Id="rId10" Type="http://schemas.openxmlformats.org/officeDocument/2006/relationships/hyperlink" Target="http://www.ercot.com/content/wcm/key_documents_lists/180296/KP5_ERCOT_Comments_120919.doc" TargetMode="External"/><Relationship Id="rId4" Type="http://schemas.openxmlformats.org/officeDocument/2006/relationships/hyperlink" Target="http://www.ercot.com/content/wcm/key_documents_lists/180296/KP1.3_ERCOT_Comments_120919.docx" TargetMode="External"/><Relationship Id="rId9" Type="http://schemas.openxmlformats.org/officeDocument/2006/relationships/hyperlink" Target="http://www.ercot.com/content/wcm/key_documents_lists/180296/KP3_120619.doc" TargetMode="External"/><Relationship Id="rId14" Type="http://schemas.openxmlformats.org/officeDocument/2006/relationships/hyperlink" Target="http://www.ercot.com/content/wcm/key_documents_lists/180296/KP7_120619.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December </a:t>
            </a:r>
            <a:r>
              <a:rPr lang="en-US" dirty="0" smtClean="0">
                <a:solidFill>
                  <a:schemeClr val="tx2"/>
                </a:solidFill>
              </a:rPr>
              <a:t>19, </a:t>
            </a:r>
            <a:r>
              <a:rPr lang="en-US" dirty="0" smtClean="0">
                <a:solidFill>
                  <a:schemeClr val="tx2"/>
                </a:solidFill>
              </a:rPr>
              <a:t>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Review Process</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TAC is the stakeholder body to vote on Design Principles.</a:t>
            </a:r>
          </a:p>
          <a:p>
            <a:pPr lvl="1"/>
            <a:endParaRPr lang="en-US" sz="900" dirty="0" smtClean="0"/>
          </a:p>
          <a:p>
            <a:r>
              <a:rPr lang="en-US" sz="2000" dirty="0" smtClean="0"/>
              <a:t>RTC Key </a:t>
            </a:r>
            <a:r>
              <a:rPr lang="en-US" sz="2000" dirty="0"/>
              <a:t>Principles </a:t>
            </a:r>
            <a:r>
              <a:rPr lang="en-US" sz="2000" dirty="0" smtClean="0"/>
              <a:t>are non-binding and will </a:t>
            </a:r>
            <a:r>
              <a:rPr lang="en-US" sz="2000" dirty="0"/>
              <a:t>not go directly to the Board </a:t>
            </a:r>
            <a:r>
              <a:rPr lang="en-US" sz="2000" dirty="0" smtClean="0"/>
              <a:t>after TAC consideration.</a:t>
            </a:r>
          </a:p>
          <a:p>
            <a:pPr lvl="1"/>
            <a:r>
              <a:rPr lang="en-US" sz="1400" dirty="0"/>
              <a:t>Procedures set forth in Protocol Section 21 do not apply to discussions, opinions or </a:t>
            </a:r>
            <a:r>
              <a:rPr lang="en-US" sz="1400" dirty="0" smtClean="0"/>
              <a:t>approvals </a:t>
            </a:r>
            <a:r>
              <a:rPr lang="en-US" sz="1400" dirty="0"/>
              <a:t>by TAC with respect to RTC Key Principles</a:t>
            </a:r>
            <a:r>
              <a:rPr lang="en-US" sz="1400" dirty="0" smtClean="0"/>
              <a:t>.</a:t>
            </a:r>
          </a:p>
          <a:p>
            <a:pPr lvl="1"/>
            <a:r>
              <a:rPr lang="en-US" sz="1400" dirty="0"/>
              <a:t>Section VIII of the ERCOT Board Policies and Procedures does not apply to discussions, opinions or unofficial approvals by TAC with respect to RTC Key Principles</a:t>
            </a:r>
            <a:r>
              <a:rPr lang="en-US" sz="1400" dirty="0" smtClean="0"/>
              <a:t>.</a:t>
            </a:r>
          </a:p>
          <a:p>
            <a:pPr lvl="1"/>
            <a:endParaRPr lang="en-US" sz="1000" dirty="0"/>
          </a:p>
          <a:p>
            <a:r>
              <a:rPr lang="en-US" sz="2000" dirty="0" smtClean="0"/>
              <a:t>After TAC endorsement of </a:t>
            </a:r>
            <a:r>
              <a:rPr lang="en-US" sz="2000" dirty="0"/>
              <a:t>all RTC Key Principles, ERCOT will compile the </a:t>
            </a:r>
            <a:r>
              <a:rPr lang="en-US" sz="2000" dirty="0" smtClean="0"/>
              <a:t>RTC </a:t>
            </a:r>
            <a:r>
              <a:rPr lang="en-US" sz="2000" dirty="0"/>
              <a:t>Key Principles into a single package, and </a:t>
            </a:r>
            <a:r>
              <a:rPr lang="en-US" sz="2000" dirty="0" smtClean="0"/>
              <a:t>submit </a:t>
            </a:r>
            <a:r>
              <a:rPr lang="en-US" sz="2000" dirty="0"/>
              <a:t>it to TAC for a courtesy review prior to Board review.  The </a:t>
            </a:r>
            <a:r>
              <a:rPr lang="en-US" sz="2000" dirty="0" smtClean="0"/>
              <a:t>package </a:t>
            </a:r>
            <a:r>
              <a:rPr lang="en-US" sz="2000" dirty="0"/>
              <a:t>will contain a full record of TAC </a:t>
            </a:r>
            <a:r>
              <a:rPr lang="en-US" sz="2000" dirty="0" smtClean="0"/>
              <a:t>votes.</a:t>
            </a:r>
            <a:endParaRPr lang="en-US" sz="2000" dirty="0"/>
          </a:p>
          <a:p>
            <a:pPr lvl="1"/>
            <a:endParaRPr lang="en-US" sz="1000" dirty="0"/>
          </a:p>
          <a:p>
            <a:r>
              <a:rPr lang="en-US" sz="2000" dirty="0" smtClean="0"/>
              <a:t>Following </a:t>
            </a:r>
            <a:r>
              <a:rPr lang="en-US" sz="2000" dirty="0"/>
              <a:t>TAC review of the complete RTC Key Principles package, ERCOT will submit it to the Board for discussion and consideration</a:t>
            </a:r>
            <a:r>
              <a:rPr lang="en-US" sz="2000" dirty="0" smtClean="0"/>
              <a:t>.</a:t>
            </a:r>
          </a:p>
          <a:p>
            <a:pPr lvl="1"/>
            <a:r>
              <a:rPr lang="en-US" sz="1400" dirty="0" smtClean="0"/>
              <a:t>Any </a:t>
            </a:r>
            <a:r>
              <a:rPr lang="en-US" sz="1400" dirty="0"/>
              <a:t>stakeholder opposed to an RTC Key Principle </a:t>
            </a:r>
            <a:r>
              <a:rPr lang="en-US" sz="1400" dirty="0" smtClean="0"/>
              <a:t>may</a:t>
            </a:r>
            <a:r>
              <a:rPr lang="en-US" sz="1400" dirty="0"/>
              <a:t>, at this time, request Board consideration in accordance with Section VIII of the ERCOT Board Policies and Procedures</a:t>
            </a:r>
            <a:r>
              <a:rPr lang="en-US" sz="1400" dirty="0" smtClean="0"/>
              <a:t>.</a:t>
            </a:r>
            <a:endParaRPr lang="en-US" sz="1400" dirty="0"/>
          </a:p>
          <a:p>
            <a:pPr marL="0" indent="0">
              <a:buNone/>
            </a:pPr>
            <a:endParaRPr lang="en-US" sz="18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14456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Schedule</a:t>
            </a:r>
          </a:p>
          <a:p>
            <a:pPr>
              <a:spcBef>
                <a:spcPts val="1000"/>
              </a:spcBef>
              <a:spcAft>
                <a:spcPts val="1000"/>
              </a:spcAft>
            </a:pPr>
            <a:r>
              <a:rPr lang="en-US" sz="2000" dirty="0" smtClean="0"/>
              <a:t>Today’s </a:t>
            </a:r>
            <a:r>
              <a:rPr lang="en-US" sz="2000" dirty="0" smtClean="0"/>
              <a:t>Plan for Discussion</a:t>
            </a:r>
          </a:p>
          <a:p>
            <a:pPr>
              <a:spcBef>
                <a:spcPts val="1000"/>
              </a:spcBef>
              <a:spcAft>
                <a:spcPts val="1000"/>
              </a:spcAft>
            </a:pPr>
            <a:r>
              <a:rPr lang="en-US" sz="2000" dirty="0" smtClean="0"/>
              <a:t>Appendix</a:t>
            </a:r>
          </a:p>
          <a:p>
            <a:pPr lvl="1">
              <a:spcBef>
                <a:spcPts val="1000"/>
              </a:spcBef>
              <a:spcAft>
                <a:spcPts val="1000"/>
              </a:spcAft>
            </a:pPr>
            <a:r>
              <a:rPr lang="en-US" sz="1800" dirty="0" smtClean="0"/>
              <a:t>Stakeholder Process Summary</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835761"/>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838200" y="1219200"/>
            <a:ext cx="7086600" cy="4770537"/>
          </a:xfrm>
          <a:prstGeom prst="rect">
            <a:avLst/>
          </a:prstGeom>
          <a:noFill/>
          <a:ln>
            <a:solidFill>
              <a:schemeClr val="tx2"/>
            </a:solidFill>
          </a:ln>
        </p:spPr>
        <p:txBody>
          <a:bodyPr wrap="square" rtlCol="0">
            <a:spAutoFit/>
          </a:bodyPr>
          <a:lstStyle/>
          <a:p>
            <a:r>
              <a:rPr lang="en-US" sz="1400" strike="sngStrike" dirty="0" smtClean="0">
                <a:solidFill>
                  <a:schemeClr val="tx2"/>
                </a:solidFill>
              </a:rPr>
              <a:t>Thursday, April 4 	(Initial meeting, Charter and Approach)</a:t>
            </a:r>
          </a:p>
          <a:p>
            <a:r>
              <a:rPr lang="en-US" sz="1400" strike="sngStrike" dirty="0" smtClean="0">
                <a:solidFill>
                  <a:schemeClr val="tx2"/>
                </a:solidFill>
              </a:rPr>
              <a:t>Monday, April 22 	(RTC Orientation Session)</a:t>
            </a:r>
          </a:p>
          <a:p>
            <a:r>
              <a:rPr lang="en-US" sz="1400" strike="sngStrike" dirty="0" smtClean="0">
                <a:solidFill>
                  <a:schemeClr val="tx2"/>
                </a:solidFill>
              </a:rPr>
              <a:t>Tuesday, April 30 	(Begin reviewing Key Principles)</a:t>
            </a:r>
          </a:p>
          <a:p>
            <a:r>
              <a:rPr lang="en-US" sz="1400" strike="sngStrike" dirty="0" smtClean="0">
                <a:solidFill>
                  <a:schemeClr val="tx2"/>
                </a:solidFill>
              </a:rPr>
              <a:t>Monday, </a:t>
            </a:r>
            <a:r>
              <a:rPr lang="en-US" sz="1400" strike="sngStrike" dirty="0">
                <a:solidFill>
                  <a:schemeClr val="tx2"/>
                </a:solidFill>
              </a:rPr>
              <a:t>May </a:t>
            </a:r>
            <a:r>
              <a:rPr lang="en-US" sz="1400" strike="sngStrike" dirty="0" smtClean="0">
                <a:solidFill>
                  <a:schemeClr val="tx2"/>
                </a:solidFill>
              </a:rPr>
              <a:t>13</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7</a:t>
            </a: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21</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July </a:t>
            </a:r>
            <a:r>
              <a:rPr lang="en-US" sz="1400" strike="sngStrike" dirty="0" smtClean="0">
                <a:solidFill>
                  <a:schemeClr val="tx2"/>
                </a:solidFill>
              </a:rPr>
              <a:t>12</a:t>
            </a:r>
            <a:endParaRPr lang="en-US" sz="1400" strike="sngStrike" dirty="0">
              <a:solidFill>
                <a:schemeClr val="tx2"/>
              </a:solidFill>
            </a:endParaRPr>
          </a:p>
          <a:p>
            <a:r>
              <a:rPr lang="en-US" sz="1400" strike="sngStrike" dirty="0" smtClean="0">
                <a:solidFill>
                  <a:schemeClr val="tx2"/>
                </a:solidFill>
              </a:rPr>
              <a:t>Friday</a:t>
            </a:r>
            <a:r>
              <a:rPr lang="en-US" sz="1400" strike="sngStrike" dirty="0">
                <a:solidFill>
                  <a:schemeClr val="tx2"/>
                </a:solidFill>
              </a:rPr>
              <a:t>, </a:t>
            </a:r>
            <a:r>
              <a:rPr lang="en-US" sz="1400" strike="sngStrike" dirty="0" smtClean="0">
                <a:solidFill>
                  <a:schemeClr val="tx2"/>
                </a:solidFill>
              </a:rPr>
              <a:t>Aug. 9</a:t>
            </a:r>
            <a:endParaRPr lang="en-US" sz="1400" strike="sngStrike" dirty="0">
              <a:solidFill>
                <a:schemeClr val="tx2"/>
              </a:solidFill>
            </a:endParaRPr>
          </a:p>
          <a:p>
            <a:r>
              <a:rPr lang="en-US" sz="1400" strike="sngStrike" dirty="0" smtClean="0">
                <a:solidFill>
                  <a:schemeClr val="tx2"/>
                </a:solidFill>
              </a:rPr>
              <a:t>Tuesday</a:t>
            </a:r>
            <a:r>
              <a:rPr lang="en-US" sz="1400" strike="sngStrike" dirty="0">
                <a:solidFill>
                  <a:schemeClr val="tx2"/>
                </a:solidFill>
              </a:rPr>
              <a:t>, </a:t>
            </a:r>
            <a:r>
              <a:rPr lang="en-US" sz="1400" strike="sngStrike" dirty="0" smtClean="0">
                <a:solidFill>
                  <a:schemeClr val="tx2"/>
                </a:solidFill>
              </a:rPr>
              <a:t>Aug. 27</a:t>
            </a:r>
            <a:endParaRPr lang="en-US" sz="1400" strike="sngStrike" dirty="0">
              <a:solidFill>
                <a:schemeClr val="tx2"/>
              </a:solidFill>
            </a:endParaRPr>
          </a:p>
          <a:p>
            <a:r>
              <a:rPr lang="en-US" sz="1400" strike="sngStrike" dirty="0" smtClean="0">
                <a:solidFill>
                  <a:schemeClr val="tx2"/>
                </a:solidFill>
              </a:rPr>
              <a:t>Thursday, Sept. 19</a:t>
            </a:r>
          </a:p>
          <a:p>
            <a:r>
              <a:rPr lang="en-US" sz="1400" strike="sngStrike" dirty="0">
                <a:solidFill>
                  <a:schemeClr val="tx2"/>
                </a:solidFill>
              </a:rPr>
              <a:t>Tuesday, Sept. 24 (Special meeting for ISO Lessons Learned)</a:t>
            </a:r>
          </a:p>
          <a:p>
            <a:r>
              <a:rPr lang="en-US" sz="1400" strike="sngStrike" dirty="0">
                <a:solidFill>
                  <a:schemeClr val="tx2"/>
                </a:solidFill>
              </a:rPr>
              <a:t>Wednesday, Oct. 9</a:t>
            </a:r>
          </a:p>
          <a:p>
            <a:r>
              <a:rPr lang="en-US" sz="1400" strike="sngStrike" dirty="0" smtClean="0">
                <a:solidFill>
                  <a:schemeClr val="tx2"/>
                </a:solidFill>
              </a:rPr>
              <a:t>Wednesday</a:t>
            </a:r>
            <a:r>
              <a:rPr lang="en-US" sz="1400" strike="sngStrike" dirty="0">
                <a:solidFill>
                  <a:schemeClr val="tx2"/>
                </a:solidFill>
              </a:rPr>
              <a:t>, </a:t>
            </a:r>
            <a:r>
              <a:rPr lang="en-US" sz="1400" strike="sngStrike" dirty="0" smtClean="0">
                <a:solidFill>
                  <a:schemeClr val="tx2"/>
                </a:solidFill>
              </a:rPr>
              <a:t>Oct. 30</a:t>
            </a:r>
          </a:p>
          <a:p>
            <a:r>
              <a:rPr lang="en-US" sz="1400" strike="sngStrike" dirty="0" smtClean="0">
                <a:solidFill>
                  <a:schemeClr val="tx2"/>
                </a:solidFill>
              </a:rPr>
              <a:t>Tuesday</a:t>
            </a:r>
            <a:r>
              <a:rPr lang="en-US" sz="1400" strike="sngStrike" dirty="0">
                <a:solidFill>
                  <a:schemeClr val="tx2"/>
                </a:solidFill>
              </a:rPr>
              <a:t>, Nov. 19</a:t>
            </a:r>
          </a:p>
          <a:p>
            <a:r>
              <a:rPr lang="en-US" sz="1400" strike="sngStrike" dirty="0">
                <a:solidFill>
                  <a:schemeClr val="tx2"/>
                </a:solidFill>
              </a:rPr>
              <a:t>Tuesday, Dec. </a:t>
            </a:r>
            <a:r>
              <a:rPr lang="en-US" sz="1400" strike="sngStrike" dirty="0" smtClean="0">
                <a:solidFill>
                  <a:schemeClr val="tx2"/>
                </a:solidFill>
              </a:rPr>
              <a:t>3</a:t>
            </a:r>
          </a:p>
          <a:p>
            <a:r>
              <a:rPr lang="en-US" sz="1400" strike="sngStrike" dirty="0" smtClean="0">
                <a:solidFill>
                  <a:schemeClr val="tx2"/>
                </a:solidFill>
              </a:rPr>
              <a:t>Thursday</a:t>
            </a:r>
            <a:r>
              <a:rPr lang="en-US" sz="1400" strike="sngStrike" dirty="0">
                <a:solidFill>
                  <a:schemeClr val="tx2"/>
                </a:solidFill>
              </a:rPr>
              <a:t>, </a:t>
            </a:r>
            <a:r>
              <a:rPr lang="en-US" sz="1400" strike="sngStrike" dirty="0">
                <a:solidFill>
                  <a:schemeClr val="tx2"/>
                </a:solidFill>
              </a:rPr>
              <a:t>Dec. </a:t>
            </a:r>
            <a:r>
              <a:rPr lang="en-US" sz="1400" strike="sngStrike" dirty="0">
                <a:solidFill>
                  <a:schemeClr val="tx2"/>
                </a:solidFill>
              </a:rPr>
              <a:t>19</a:t>
            </a:r>
          </a:p>
          <a:p>
            <a:endParaRPr lang="en-US" sz="1600" dirty="0" smtClean="0">
              <a:solidFill>
                <a:schemeClr val="tx2"/>
              </a:solidFill>
            </a:endParaRPr>
          </a:p>
          <a:p>
            <a:r>
              <a:rPr lang="en-US" sz="1600" dirty="0" smtClean="0">
                <a:solidFill>
                  <a:schemeClr val="tx2"/>
                </a:solidFill>
              </a:rPr>
              <a:t>Friday</a:t>
            </a:r>
            <a:r>
              <a:rPr lang="en-US" sz="1600" dirty="0" smtClean="0">
                <a:solidFill>
                  <a:schemeClr val="tx2"/>
                </a:solidFill>
              </a:rPr>
              <a:t>, Jan. 10, 2020</a:t>
            </a:r>
          </a:p>
          <a:p>
            <a:r>
              <a:rPr lang="en-US" sz="1600" dirty="0" smtClean="0">
                <a:solidFill>
                  <a:schemeClr val="tx2"/>
                </a:solidFill>
              </a:rPr>
              <a:t>Wednesday, Jan. 22, 2020  </a:t>
            </a:r>
          </a:p>
          <a:p>
            <a:pPr lvl="1"/>
            <a:r>
              <a:rPr lang="en-US" sz="1600" dirty="0">
                <a:solidFill>
                  <a:schemeClr val="tx2"/>
                </a:solidFill>
              </a:rPr>
              <a:t>	</a:t>
            </a:r>
            <a:r>
              <a:rPr lang="en-US" sz="1600" dirty="0" smtClean="0">
                <a:solidFill>
                  <a:schemeClr val="tx2"/>
                </a:solidFill>
              </a:rPr>
              <a:t>		</a:t>
            </a:r>
            <a:r>
              <a:rPr lang="en-US" sz="1600" u="sng" dirty="0" smtClean="0">
                <a:solidFill>
                  <a:schemeClr val="tx2"/>
                </a:solidFill>
              </a:rPr>
              <a:t>&gt; TAC Jan 29, 2020  &gt; Board Feb 5, 2020</a:t>
            </a:r>
          </a:p>
          <a:p>
            <a:endParaRPr lang="en-US" sz="1600" i="1" dirty="0" smtClean="0">
              <a:solidFill>
                <a:srgbClr val="FF0000"/>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marR="0" indent="0">
              <a:spcBef>
                <a:spcPts val="0"/>
              </a:spcBef>
              <a:spcAft>
                <a:spcPts val="0"/>
              </a:spcAft>
              <a:buNone/>
            </a:pPr>
            <a:r>
              <a:rPr lang="en-US" sz="1600" b="1" dirty="0" smtClean="0"/>
              <a:t>PREVIOUSLY REVIEWED ITEMS:</a:t>
            </a:r>
            <a:endParaRPr lang="en-US" sz="1600" b="1" dirty="0"/>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smtClean="0">
                <a:latin typeface="Calibri" panose="020F0502020204030204" pitchFamily="34" charset="0"/>
                <a:ea typeface="Calibri" panose="020F0502020204030204" pitchFamily="34" charset="0"/>
              </a:rPr>
              <a:t>3a- </a:t>
            </a:r>
            <a:r>
              <a:rPr lang="en-US" sz="1800" dirty="0">
                <a:latin typeface="Calibri" panose="020F0502020204030204" pitchFamily="34" charset="0"/>
                <a:ea typeface="Calibri" panose="020F0502020204030204" pitchFamily="34" charset="0"/>
              </a:rPr>
              <a:t>KP1.3(14): Changes to Validation of AS Trades</a:t>
            </a:r>
          </a:p>
          <a:p>
            <a:pPr marR="0">
              <a:spcBef>
                <a:spcPts val="0"/>
              </a:spcBef>
              <a:spcAft>
                <a:spcPts val="0"/>
              </a:spcAft>
              <a:buFontTx/>
              <a:buChar char="-"/>
            </a:pPr>
            <a:r>
              <a:rPr lang="en-US" sz="1800" dirty="0" smtClean="0">
                <a:solidFill>
                  <a:srgbClr val="FF0000"/>
                </a:solidFill>
                <a:latin typeface="Calibri" panose="020F0502020204030204" pitchFamily="34" charset="0"/>
                <a:ea typeface="Calibri" panose="020F0502020204030204" pitchFamily="34" charset="0"/>
              </a:rPr>
              <a:t>Round </a:t>
            </a:r>
            <a:r>
              <a:rPr lang="en-US" sz="1800" dirty="0">
                <a:solidFill>
                  <a:srgbClr val="FF0000"/>
                </a:solidFill>
                <a:latin typeface="Calibri" panose="020F0502020204030204" pitchFamily="34" charset="0"/>
                <a:ea typeface="Calibri" panose="020F0502020204030204" pitchFamily="34" charset="0"/>
              </a:rPr>
              <a:t>4: Discussion and potential </a:t>
            </a:r>
            <a:r>
              <a:rPr lang="en-US" sz="1800" dirty="0" smtClean="0">
                <a:solidFill>
                  <a:srgbClr val="FF0000"/>
                </a:solidFill>
                <a:latin typeface="Calibri" panose="020F0502020204030204" pitchFamily="34" charset="0"/>
                <a:ea typeface="Calibri" panose="020F0502020204030204" pitchFamily="34" charset="0"/>
              </a:rPr>
              <a:t>consensus</a:t>
            </a: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latin typeface="Calibri" panose="020F0502020204030204" pitchFamily="34" charset="0"/>
                <a:ea typeface="Calibri" panose="020F0502020204030204" pitchFamily="34" charset="0"/>
              </a:rPr>
              <a:t>3b- KP6(1)-(2): Changes to Market-Facing Reports </a:t>
            </a:r>
          </a:p>
          <a:p>
            <a:pPr marR="0">
              <a:spcBef>
                <a:spcPts val="0"/>
              </a:spcBef>
              <a:spcAft>
                <a:spcPts val="0"/>
              </a:spcAft>
              <a:buFontTx/>
              <a:buChar char="-"/>
            </a:pPr>
            <a:r>
              <a:rPr lang="en-US" sz="1800" dirty="0" smtClean="0">
                <a:solidFill>
                  <a:srgbClr val="FF0000"/>
                </a:solidFill>
                <a:latin typeface="Calibri" panose="020F0502020204030204" pitchFamily="34" charset="0"/>
                <a:ea typeface="Calibri" panose="020F0502020204030204" pitchFamily="34" charset="0"/>
              </a:rPr>
              <a:t>Round </a:t>
            </a:r>
            <a:r>
              <a:rPr lang="en-US" sz="1800" dirty="0">
                <a:solidFill>
                  <a:srgbClr val="FF0000"/>
                </a:solidFill>
                <a:latin typeface="Calibri" panose="020F0502020204030204" pitchFamily="34" charset="0"/>
                <a:ea typeface="Calibri" panose="020F0502020204030204" pitchFamily="34" charset="0"/>
              </a:rPr>
              <a:t>3: Review Trefny comments and potential </a:t>
            </a:r>
            <a:r>
              <a:rPr lang="en-US" sz="1800" dirty="0" smtClean="0">
                <a:solidFill>
                  <a:srgbClr val="FF0000"/>
                </a:solidFill>
                <a:latin typeface="Calibri" panose="020F0502020204030204" pitchFamily="34" charset="0"/>
                <a:ea typeface="Calibri" panose="020F0502020204030204" pitchFamily="34" charset="0"/>
              </a:rPr>
              <a:t>consensus</a:t>
            </a:r>
          </a:p>
          <a:p>
            <a:pPr marR="0">
              <a:spcBef>
                <a:spcPts val="0"/>
              </a:spcBef>
              <a:spcAft>
                <a:spcPts val="0"/>
              </a:spcAft>
              <a:buFontTx/>
              <a:buChar char="-"/>
            </a:pPr>
            <a:endParaRPr lang="en-US" sz="18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smtClean="0">
                <a:latin typeface="Calibri" panose="020F0502020204030204" pitchFamily="34" charset="0"/>
                <a:ea typeface="Calibri" panose="020F0502020204030204" pitchFamily="34" charset="0"/>
              </a:rPr>
              <a:t>3c- </a:t>
            </a:r>
            <a:r>
              <a:rPr lang="en-US" sz="1800" dirty="0">
                <a:latin typeface="Calibri" panose="020F0502020204030204" pitchFamily="34" charset="0"/>
                <a:ea typeface="Calibri" panose="020F0502020204030204" pitchFamily="34" charset="0"/>
              </a:rPr>
              <a:t>KP7(1)-(4): Performance Monitoring and Base Point Deviations Charges</a:t>
            </a:r>
          </a:p>
          <a:p>
            <a:pPr marR="0">
              <a:spcBef>
                <a:spcPts val="0"/>
              </a:spcBef>
              <a:spcAft>
                <a:spcPts val="0"/>
              </a:spcAft>
              <a:buFontTx/>
              <a:buChar char="-"/>
            </a:pPr>
            <a:r>
              <a:rPr lang="en-US" sz="1800" dirty="0" smtClean="0">
                <a:solidFill>
                  <a:srgbClr val="FF0000"/>
                </a:solidFill>
                <a:latin typeface="Calibri" panose="020F0502020204030204" pitchFamily="34" charset="0"/>
                <a:ea typeface="Calibri" panose="020F0502020204030204" pitchFamily="34" charset="0"/>
              </a:rPr>
              <a:t>Round </a:t>
            </a:r>
            <a:r>
              <a:rPr lang="en-US" sz="1800" dirty="0">
                <a:solidFill>
                  <a:srgbClr val="FF0000"/>
                </a:solidFill>
                <a:latin typeface="Calibri" panose="020F0502020204030204" pitchFamily="34" charset="0"/>
                <a:ea typeface="Calibri" panose="020F0502020204030204" pitchFamily="34" charset="0"/>
              </a:rPr>
              <a:t>3: Discussion and potential </a:t>
            </a:r>
            <a:r>
              <a:rPr lang="en-US" sz="1800" dirty="0" smtClean="0">
                <a:solidFill>
                  <a:srgbClr val="FF0000"/>
                </a:solidFill>
                <a:latin typeface="Calibri" panose="020F0502020204030204" pitchFamily="34" charset="0"/>
                <a:ea typeface="Calibri" panose="020F0502020204030204" pitchFamily="34" charset="0"/>
              </a:rPr>
              <a:t>consensus</a:t>
            </a:r>
          </a:p>
          <a:p>
            <a:pPr marR="0">
              <a:spcBef>
                <a:spcPts val="0"/>
              </a:spcBef>
              <a:spcAft>
                <a:spcPts val="0"/>
              </a:spcAft>
              <a:buFontTx/>
              <a:buChar char="-"/>
            </a:pPr>
            <a:endParaRPr lang="en-US" sz="18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smtClean="0">
                <a:latin typeface="Calibri" panose="020F0502020204030204" pitchFamily="34" charset="0"/>
                <a:ea typeface="Calibri" panose="020F0502020204030204" pitchFamily="34" charset="0"/>
              </a:rPr>
              <a:t>3d- </a:t>
            </a:r>
            <a:r>
              <a:rPr lang="en-US" sz="1800" dirty="0">
                <a:latin typeface="Calibri" panose="020F0502020204030204" pitchFamily="34" charset="0"/>
                <a:ea typeface="Calibri" panose="020F0502020204030204" pitchFamily="34" charset="0"/>
              </a:rPr>
              <a:t>Performance monitoring during the transition into RTC during the time period immediately following implementation</a:t>
            </a:r>
          </a:p>
          <a:p>
            <a:pPr marR="0">
              <a:spcBef>
                <a:spcPts val="0"/>
              </a:spcBef>
              <a:spcAft>
                <a:spcPts val="0"/>
              </a:spcAft>
              <a:buFontTx/>
              <a:buChar char="-"/>
            </a:pPr>
            <a:r>
              <a:rPr lang="en-US" sz="1800" dirty="0" smtClean="0">
                <a:solidFill>
                  <a:srgbClr val="FF0000"/>
                </a:solidFill>
                <a:latin typeface="Calibri" panose="020F0502020204030204" pitchFamily="34" charset="0"/>
                <a:ea typeface="Calibri" panose="020F0502020204030204" pitchFamily="34" charset="0"/>
              </a:rPr>
              <a:t>Round </a:t>
            </a:r>
            <a:r>
              <a:rPr lang="en-US" sz="1800" dirty="0">
                <a:solidFill>
                  <a:srgbClr val="FF0000"/>
                </a:solidFill>
                <a:latin typeface="Calibri" panose="020F0502020204030204" pitchFamily="34" charset="0"/>
                <a:ea typeface="Calibri" panose="020F0502020204030204" pitchFamily="34" charset="0"/>
              </a:rPr>
              <a:t>2: Discussion </a:t>
            </a:r>
            <a:endParaRPr lang="en-US" sz="1800" dirty="0" smtClean="0">
              <a:solidFill>
                <a:srgbClr val="FF0000"/>
              </a:solidFill>
              <a:latin typeface="Calibri" panose="020F0502020204030204" pitchFamily="34" charset="0"/>
              <a:ea typeface="Calibri" panose="020F0502020204030204" pitchFamily="34" charset="0"/>
            </a:endParaRP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5494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smtClean="0"/>
              <a:t>REVIEW OF NEW KP LANGUAGE:</a:t>
            </a:r>
            <a:endParaRPr lang="en-US" sz="1600" b="1" dirty="0"/>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a:latin typeface="Calibri" panose="020F0502020204030204" pitchFamily="34" charset="0"/>
                <a:cs typeface="Calibri" panose="020F0502020204030204" pitchFamily="34" charset="0"/>
              </a:rPr>
              <a:t>4a- KP1.1(8): Framework for review of RTC outcomes relative to ORDC outcomes</a:t>
            </a:r>
          </a:p>
          <a:p>
            <a:pPr>
              <a:buFontTx/>
              <a:buChar char="-"/>
            </a:pPr>
            <a:r>
              <a:rPr lang="en-US" sz="1600" dirty="0" smtClean="0">
                <a:solidFill>
                  <a:srgbClr val="FF0000"/>
                </a:solidFill>
                <a:latin typeface="Calibri" panose="020F0502020204030204" pitchFamily="34" charset="0"/>
                <a:cs typeface="Calibri" panose="020F0502020204030204" pitchFamily="34" charset="0"/>
              </a:rPr>
              <a:t>Round </a:t>
            </a:r>
            <a:r>
              <a:rPr lang="en-US" sz="1600" dirty="0">
                <a:solidFill>
                  <a:srgbClr val="FF0000"/>
                </a:solidFill>
                <a:latin typeface="Calibri" panose="020F0502020204030204" pitchFamily="34" charset="0"/>
                <a:cs typeface="Calibri" panose="020F0502020204030204" pitchFamily="34" charset="0"/>
              </a:rPr>
              <a:t>2: Discussion of Luminant </a:t>
            </a:r>
            <a:r>
              <a:rPr lang="en-US" sz="1600" dirty="0" smtClean="0">
                <a:solidFill>
                  <a:srgbClr val="FF0000"/>
                </a:solidFill>
                <a:latin typeface="Calibri" panose="020F0502020204030204" pitchFamily="34" charset="0"/>
                <a:cs typeface="Calibri" panose="020F0502020204030204" pitchFamily="34" charset="0"/>
              </a:rPr>
              <a:t>language</a:t>
            </a:r>
          </a:p>
          <a:p>
            <a:pPr>
              <a:buFontTx/>
              <a:buChar char="-"/>
            </a:pPr>
            <a:endParaRPr lang="en-US" sz="1600" dirty="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4b- </a:t>
            </a:r>
            <a:r>
              <a:rPr lang="en-US" sz="1600" dirty="0">
                <a:latin typeface="Calibri" panose="020F0502020204030204" pitchFamily="34" charset="0"/>
                <a:cs typeface="Calibri" panose="020F0502020204030204" pitchFamily="34" charset="0"/>
              </a:rPr>
              <a:t>KP5(2)(a): Effect of negative self-arrangement of AS on DAM </a:t>
            </a:r>
            <a:r>
              <a:rPr lang="en-US" sz="1600" dirty="0" smtClean="0">
                <a:latin typeface="Calibri" panose="020F0502020204030204" pitchFamily="34" charset="0"/>
                <a:cs typeface="Calibri" panose="020F0502020204030204" pitchFamily="34" charset="0"/>
              </a:rPr>
              <a:t>AS Demand Curves</a:t>
            </a:r>
            <a:endParaRPr lang="en-US" sz="1600" dirty="0">
              <a:latin typeface="Calibri" panose="020F0502020204030204" pitchFamily="34" charset="0"/>
              <a:cs typeface="Calibri" panose="020F0502020204030204" pitchFamily="34" charset="0"/>
            </a:endParaRPr>
          </a:p>
          <a:p>
            <a:pPr>
              <a:buFontTx/>
              <a:buChar char="-"/>
            </a:pPr>
            <a:r>
              <a:rPr lang="en-US" sz="1600" dirty="0" smtClean="0">
                <a:solidFill>
                  <a:srgbClr val="FF0000"/>
                </a:solidFill>
                <a:latin typeface="Calibri" panose="020F0502020204030204" pitchFamily="34" charset="0"/>
                <a:cs typeface="Calibri" panose="020F0502020204030204" pitchFamily="34" charset="0"/>
              </a:rPr>
              <a:t>Round </a:t>
            </a:r>
            <a:r>
              <a:rPr lang="en-US" sz="1600" dirty="0">
                <a:solidFill>
                  <a:srgbClr val="FF0000"/>
                </a:solidFill>
                <a:latin typeface="Calibri" panose="020F0502020204030204" pitchFamily="34" charset="0"/>
                <a:cs typeface="Calibri" panose="020F0502020204030204" pitchFamily="34" charset="0"/>
              </a:rPr>
              <a:t>2: Discussion </a:t>
            </a:r>
            <a:endParaRPr lang="en-US" sz="1600" dirty="0" smtClean="0">
              <a:solidFill>
                <a:srgbClr val="FF0000"/>
              </a:solidFill>
              <a:latin typeface="Calibri" panose="020F0502020204030204" pitchFamily="34" charset="0"/>
              <a:cs typeface="Calibri" panose="020F0502020204030204" pitchFamily="34" charset="0"/>
            </a:endParaRPr>
          </a:p>
          <a:p>
            <a:pPr>
              <a:buFontTx/>
              <a:buChar char="-"/>
            </a:pPr>
            <a:endParaRPr lang="en-US" sz="1600" dirty="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4c- </a:t>
            </a:r>
            <a:r>
              <a:rPr lang="en-US" sz="1600" dirty="0">
                <a:latin typeface="Calibri" panose="020F0502020204030204" pitchFamily="34" charset="0"/>
                <a:cs typeface="Calibri" panose="020F0502020204030204" pitchFamily="34" charset="0"/>
              </a:rPr>
              <a:t>KP5(7)(b): Settlement detail for AS Virtual Offers</a:t>
            </a:r>
          </a:p>
          <a:p>
            <a:pPr>
              <a:buFontTx/>
              <a:buChar char="-"/>
            </a:pPr>
            <a:r>
              <a:rPr lang="en-US" sz="1600" dirty="0" smtClean="0">
                <a:solidFill>
                  <a:srgbClr val="FF0000"/>
                </a:solidFill>
                <a:latin typeface="Calibri" panose="020F0502020204030204" pitchFamily="34" charset="0"/>
                <a:cs typeface="Calibri" panose="020F0502020204030204" pitchFamily="34" charset="0"/>
              </a:rPr>
              <a:t>Round </a:t>
            </a:r>
            <a:r>
              <a:rPr lang="en-US" sz="1600" dirty="0">
                <a:solidFill>
                  <a:srgbClr val="FF0000"/>
                </a:solidFill>
                <a:latin typeface="Calibri" panose="020F0502020204030204" pitchFamily="34" charset="0"/>
                <a:cs typeface="Calibri" panose="020F0502020204030204" pitchFamily="34" charset="0"/>
              </a:rPr>
              <a:t>2: </a:t>
            </a:r>
            <a:r>
              <a:rPr lang="en-US" sz="1600" dirty="0" smtClean="0">
                <a:solidFill>
                  <a:srgbClr val="FF0000"/>
                </a:solidFill>
                <a:latin typeface="Calibri" panose="020F0502020204030204" pitchFamily="34" charset="0"/>
                <a:cs typeface="Calibri" panose="020F0502020204030204" pitchFamily="34" charset="0"/>
              </a:rPr>
              <a:t>Discussion</a:t>
            </a:r>
          </a:p>
          <a:p>
            <a:pPr>
              <a:buFontTx/>
              <a:buChar char="-"/>
            </a:pPr>
            <a:endParaRPr lang="en-US" sz="16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8970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a:t>
            </a:r>
            <a:endParaRPr lang="en-US" sz="2400" dirty="0"/>
          </a:p>
        </p:txBody>
      </p:sp>
      <p:sp>
        <p:nvSpPr>
          <p:cNvPr id="3" name="Content Placeholder 2"/>
          <p:cNvSpPr>
            <a:spLocks noGrp="1"/>
          </p:cNvSpPr>
          <p:nvPr>
            <p:ph idx="1"/>
          </p:nvPr>
        </p:nvSpPr>
        <p:spPr>
          <a:xfrm>
            <a:off x="381000" y="1295400"/>
            <a:ext cx="8534400" cy="4724400"/>
          </a:xfrm>
        </p:spPr>
        <p:txBody>
          <a:bodyPr/>
          <a:lstStyle/>
          <a:p>
            <a:pPr marL="0" marR="0" indent="0">
              <a:spcBef>
                <a:spcPts val="0"/>
              </a:spcBef>
              <a:spcAft>
                <a:spcPts val="0"/>
              </a:spcAft>
              <a:buNone/>
            </a:pPr>
            <a:r>
              <a:rPr lang="en-US" sz="1600" b="1" dirty="0" smtClean="0"/>
              <a:t>Key </a:t>
            </a:r>
            <a:r>
              <a:rPr lang="en-US" sz="1600" b="1" dirty="0" smtClean="0"/>
              <a:t>Documents for today (cumulative language):</a:t>
            </a:r>
          </a:p>
          <a:p>
            <a:pPr marL="0" marR="0" indent="0">
              <a:spcBef>
                <a:spcPts val="0"/>
              </a:spcBef>
              <a:spcAft>
                <a:spcPts val="0"/>
              </a:spcAft>
              <a:buNone/>
            </a:pPr>
            <a:endParaRPr lang="en-US" sz="1600" b="1" dirty="0"/>
          </a:p>
          <a:p>
            <a:r>
              <a:rPr lang="en-US" sz="1600" b="1" dirty="0">
                <a:hlinkClick r:id="rId2"/>
              </a:rPr>
              <a:t>KP1.1 Luminant Comments 120619</a:t>
            </a:r>
            <a:r>
              <a:rPr lang="en-US" sz="1600" dirty="0"/>
              <a:t/>
            </a:r>
            <a:br>
              <a:rPr lang="en-US" sz="1600" dirty="0"/>
            </a:br>
            <a:r>
              <a:rPr lang="en-US" sz="1600" b="1" dirty="0" smtClean="0">
                <a:hlinkClick r:id="rId3"/>
              </a:rPr>
              <a:t>KP1.2 </a:t>
            </a:r>
            <a:r>
              <a:rPr lang="en-US" sz="1600" b="1" dirty="0">
                <a:hlinkClick r:id="rId3"/>
              </a:rPr>
              <a:t>112519</a:t>
            </a:r>
            <a:r>
              <a:rPr lang="en-US" sz="1600" dirty="0"/>
              <a:t/>
            </a:r>
            <a:br>
              <a:rPr lang="en-US" sz="1600" dirty="0"/>
            </a:br>
            <a:r>
              <a:rPr lang="en-US" sz="1600" b="1" dirty="0" smtClean="0">
                <a:hlinkClick r:id="rId4"/>
              </a:rPr>
              <a:t>KP1.3 </a:t>
            </a:r>
            <a:r>
              <a:rPr lang="en-US" sz="1600" b="1" dirty="0">
                <a:hlinkClick r:id="rId4"/>
              </a:rPr>
              <a:t>ERCOT Comments 120919</a:t>
            </a:r>
            <a:r>
              <a:rPr lang="en-US" sz="1600" dirty="0"/>
              <a:t/>
            </a:r>
            <a:br>
              <a:rPr lang="en-US" sz="1600" dirty="0"/>
            </a:br>
            <a:r>
              <a:rPr lang="en-US" sz="1600" b="1" dirty="0" smtClean="0">
                <a:hlinkClick r:id="rId5"/>
              </a:rPr>
              <a:t>KP1.4 </a:t>
            </a:r>
            <a:r>
              <a:rPr lang="en-US" sz="1600" b="1" dirty="0">
                <a:hlinkClick r:id="rId5"/>
              </a:rPr>
              <a:t>120619</a:t>
            </a:r>
            <a:r>
              <a:rPr lang="en-US" sz="1600" dirty="0"/>
              <a:t/>
            </a:r>
            <a:br>
              <a:rPr lang="en-US" sz="1600" dirty="0"/>
            </a:br>
            <a:r>
              <a:rPr lang="en-US" sz="1600" b="1" dirty="0" smtClean="0">
                <a:hlinkClick r:id="rId6"/>
              </a:rPr>
              <a:t>KP1.5 </a:t>
            </a:r>
            <a:r>
              <a:rPr lang="en-US" sz="1600" b="1" dirty="0">
                <a:hlinkClick r:id="rId6"/>
              </a:rPr>
              <a:t>120619</a:t>
            </a:r>
            <a:r>
              <a:rPr lang="en-US" sz="1600" dirty="0"/>
              <a:t/>
            </a:r>
            <a:br>
              <a:rPr lang="en-US" sz="1600" dirty="0"/>
            </a:br>
            <a:r>
              <a:rPr lang="en-US" sz="1600" b="1" dirty="0" smtClean="0">
                <a:hlinkClick r:id="rId7"/>
              </a:rPr>
              <a:t>KP1.6 </a:t>
            </a:r>
            <a:r>
              <a:rPr lang="en-US" sz="1600" b="1" dirty="0">
                <a:hlinkClick r:id="rId7"/>
              </a:rPr>
              <a:t>120619</a:t>
            </a:r>
            <a:r>
              <a:rPr lang="en-US" sz="1600" dirty="0"/>
              <a:t/>
            </a:r>
            <a:br>
              <a:rPr lang="en-US" sz="1600" dirty="0"/>
            </a:br>
            <a:r>
              <a:rPr lang="en-US" sz="1600" b="1" dirty="0" smtClean="0">
                <a:hlinkClick r:id="rId8"/>
              </a:rPr>
              <a:t>KP2 </a:t>
            </a:r>
            <a:r>
              <a:rPr lang="en-US" sz="1600" b="1" dirty="0">
                <a:hlinkClick r:id="rId8"/>
              </a:rPr>
              <a:t>112519</a:t>
            </a:r>
            <a:r>
              <a:rPr lang="en-US" sz="1600" dirty="0"/>
              <a:t/>
            </a:r>
            <a:br>
              <a:rPr lang="en-US" sz="1600" dirty="0"/>
            </a:br>
            <a:r>
              <a:rPr lang="en-US" sz="1600" b="1" dirty="0" smtClean="0">
                <a:hlinkClick r:id="rId9"/>
              </a:rPr>
              <a:t>KP3 </a:t>
            </a:r>
            <a:r>
              <a:rPr lang="en-US" sz="1600" b="1" dirty="0">
                <a:hlinkClick r:id="rId9"/>
              </a:rPr>
              <a:t>120619</a:t>
            </a:r>
            <a:r>
              <a:rPr lang="en-US" sz="1600" dirty="0"/>
              <a:t/>
            </a:r>
            <a:br>
              <a:rPr lang="en-US" sz="1600" dirty="0"/>
            </a:br>
            <a:r>
              <a:rPr lang="en-US" sz="1600" b="1" dirty="0" smtClean="0">
                <a:hlinkClick r:id="rId10"/>
              </a:rPr>
              <a:t>KP5 </a:t>
            </a:r>
            <a:r>
              <a:rPr lang="en-US" sz="1600" b="1" dirty="0">
                <a:hlinkClick r:id="rId10"/>
              </a:rPr>
              <a:t>ERCOT Comments 120919</a:t>
            </a:r>
            <a:r>
              <a:rPr lang="en-US" sz="1600" dirty="0"/>
              <a:t/>
            </a:r>
            <a:br>
              <a:rPr lang="en-US" sz="1600" dirty="0"/>
            </a:br>
            <a:r>
              <a:rPr lang="en-US" sz="1600" b="1" dirty="0" smtClean="0">
                <a:hlinkClick r:id="rId11"/>
              </a:rPr>
              <a:t>KP6 </a:t>
            </a:r>
            <a:r>
              <a:rPr lang="en-US" sz="1600" b="1" dirty="0">
                <a:hlinkClick r:id="rId11"/>
              </a:rPr>
              <a:t>120619</a:t>
            </a:r>
            <a:r>
              <a:rPr lang="en-US" sz="1600" dirty="0"/>
              <a:t/>
            </a:r>
            <a:br>
              <a:rPr lang="en-US" sz="1600" dirty="0"/>
            </a:br>
            <a:r>
              <a:rPr lang="en-US" sz="1600" b="1" dirty="0" smtClean="0">
                <a:hlinkClick r:id="rId12"/>
              </a:rPr>
              <a:t>KP6 </a:t>
            </a:r>
            <a:r>
              <a:rPr lang="en-US" sz="1600" b="1" dirty="0">
                <a:hlinkClick r:id="rId12"/>
              </a:rPr>
              <a:t>Report Changes - Trefny Comments </a:t>
            </a:r>
            <a:r>
              <a:rPr lang="en-US" sz="1600" b="1" dirty="0" smtClean="0">
                <a:hlinkClick r:id="rId12"/>
              </a:rPr>
              <a:t>121119</a:t>
            </a:r>
            <a:r>
              <a:rPr lang="en-US" sz="1600" b="1" dirty="0" smtClean="0"/>
              <a:t>  (inventory spreadsheet)</a:t>
            </a:r>
            <a:r>
              <a:rPr lang="en-US" sz="1600" dirty="0"/>
              <a:t/>
            </a:r>
            <a:br>
              <a:rPr lang="en-US" sz="1600" dirty="0"/>
            </a:br>
            <a:r>
              <a:rPr lang="en-US" sz="1600" b="1" dirty="0" smtClean="0">
                <a:hlinkClick r:id="rId13"/>
              </a:rPr>
              <a:t>KP6 </a:t>
            </a:r>
            <a:r>
              <a:rPr lang="en-US" sz="1600" b="1" dirty="0">
                <a:hlinkClick r:id="rId13"/>
              </a:rPr>
              <a:t>Report Changes - ERCOT Comments </a:t>
            </a:r>
            <a:r>
              <a:rPr lang="en-US" sz="1600" b="1" dirty="0" smtClean="0">
                <a:hlinkClick r:id="rId13"/>
              </a:rPr>
              <a:t>121719</a:t>
            </a:r>
            <a:r>
              <a:rPr lang="en-US" sz="1600" b="1" dirty="0" smtClean="0"/>
              <a:t> (</a:t>
            </a:r>
            <a:r>
              <a:rPr lang="en-US" sz="1600" b="1" dirty="0" err="1" smtClean="0"/>
              <a:t>invenmtory</a:t>
            </a:r>
            <a:r>
              <a:rPr lang="en-US" sz="1600" b="1" dirty="0" smtClean="0"/>
              <a:t> spreadsheet</a:t>
            </a:r>
            <a:r>
              <a:rPr lang="en-US" sz="1600" b="1" dirty="0"/>
              <a:t>)</a:t>
            </a:r>
            <a:r>
              <a:rPr lang="en-US" sz="1600" dirty="0"/>
              <a:t/>
            </a:r>
            <a:br>
              <a:rPr lang="en-US" sz="1600" dirty="0"/>
            </a:br>
            <a:r>
              <a:rPr lang="en-US" sz="1600" b="1" dirty="0" smtClean="0">
                <a:hlinkClick r:id="rId14"/>
              </a:rPr>
              <a:t>KP7 </a:t>
            </a:r>
            <a:r>
              <a:rPr lang="en-US" sz="1600" b="1" dirty="0">
                <a:hlinkClick r:id="rId14"/>
              </a:rPr>
              <a:t>120619</a:t>
            </a:r>
            <a:r>
              <a:rPr lang="en-US" sz="1600" dirty="0"/>
              <a:t/>
            </a:r>
            <a:br>
              <a:rPr lang="en-US" sz="1600" dirty="0"/>
            </a:br>
            <a:r>
              <a:rPr lang="en-US" sz="1600" b="1" dirty="0" smtClean="0">
                <a:hlinkClick r:id="rId15"/>
              </a:rPr>
              <a:t>KP8 </a:t>
            </a:r>
            <a:r>
              <a:rPr lang="en-US" sz="1600" b="1" dirty="0">
                <a:hlinkClick r:id="rId15"/>
              </a:rPr>
              <a:t>112519</a:t>
            </a:r>
            <a:r>
              <a:rPr lang="en-US" sz="1600" dirty="0"/>
              <a:t/>
            </a:r>
            <a:br>
              <a:rPr lang="en-US" sz="1600" dirty="0"/>
            </a:br>
            <a:r>
              <a:rPr lang="en-US" sz="1400" dirty="0"/>
              <a:t/>
            </a:r>
            <a:br>
              <a:rPr lang="en-US" sz="1400" dirty="0"/>
            </a:br>
            <a:endParaRPr lang="en-US" sz="1600" b="1" dirty="0"/>
          </a:p>
          <a:p>
            <a:pPr marL="0" marR="0" indent="0">
              <a:spcBef>
                <a:spcPts val="0"/>
              </a:spcBef>
              <a:spcAft>
                <a:spcPts val="0"/>
              </a:spcAft>
              <a:buNone/>
            </a:pPr>
            <a:r>
              <a:rPr lang="en-US" sz="1600" b="1" dirty="0" smtClean="0"/>
              <a:t>Any questions?</a:t>
            </a: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283127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endParaRPr lang="en-US" sz="3200" dirty="0" smtClean="0"/>
          </a:p>
          <a:p>
            <a:pPr marL="0" indent="0" algn="ctr">
              <a:buNone/>
            </a:pPr>
            <a:r>
              <a:rPr lang="en-US" sz="3200" dirty="0" smtClean="0"/>
              <a:t>Appendix</a:t>
            </a:r>
          </a:p>
          <a:p>
            <a:pPr marL="0" indent="0" algn="ctr">
              <a:buNone/>
            </a:pPr>
            <a:endParaRPr lang="en-US" sz="3200" dirty="0"/>
          </a:p>
          <a:p>
            <a:pPr marL="0" indent="0" algn="ctr">
              <a:buNone/>
            </a:pPr>
            <a:r>
              <a:rPr lang="en-US" sz="2000" dirty="0"/>
              <a:t>Stakeholder Process Summary</a:t>
            </a:r>
          </a:p>
          <a:p>
            <a:pPr marL="0" indent="0" algn="ctr">
              <a:buNone/>
            </a:pP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844574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and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2634</TotalTime>
  <Words>517</Words>
  <Application>Microsoft Office PowerPoint</Application>
  <PresentationFormat>On-screen Show (4:3)</PresentationFormat>
  <Paragraphs>116</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Today’s Plan for Key Principles (KP)</vt:lpstr>
      <vt:lpstr>Today’s Plan for Key Principles (KP)</vt:lpstr>
      <vt:lpstr>Today’s Plan </vt:lpstr>
      <vt:lpstr>PowerPoint Presentation</vt:lpstr>
      <vt:lpstr>RTCTF Review Process </vt:lpstr>
      <vt:lpstr>TAC Review Process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214</cp:revision>
  <cp:lastPrinted>2016-01-21T20:53:15Z</cp:lastPrinted>
  <dcterms:created xsi:type="dcterms:W3CDTF">2016-01-21T15:20:31Z</dcterms:created>
  <dcterms:modified xsi:type="dcterms:W3CDTF">2019-12-19T15:07:22Z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