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6"/>
  </p:notesMasterIdLst>
  <p:handoutMasterIdLst>
    <p:handoutMasterId r:id="rId17"/>
  </p:handoutMasterIdLst>
  <p:sldIdLst>
    <p:sldId id="260" r:id="rId6"/>
    <p:sldId id="285" r:id="rId7"/>
    <p:sldId id="288" r:id="rId8"/>
    <p:sldId id="287" r:id="rId9"/>
    <p:sldId id="294" r:id="rId10"/>
    <p:sldId id="314" r:id="rId11"/>
    <p:sldId id="315" r:id="rId12"/>
    <p:sldId id="300" r:id="rId13"/>
    <p:sldId id="291" r:id="rId14"/>
    <p:sldId id="305"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8" d="100"/>
          <a:sy n="78" d="100"/>
        </p:scale>
        <p:origin x="1092" y="8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12/19/2019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12/19/2019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http://www.ercot.com/about/governance/index.html"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8" Type="http://schemas.openxmlformats.org/officeDocument/2006/relationships/hyperlink" Target="http://www.ercot.com/content/wcm/key_documents_lists/180296/KP2_112519.docx" TargetMode="External"/><Relationship Id="rId13" Type="http://schemas.openxmlformats.org/officeDocument/2006/relationships/hyperlink" Target="http://www.ercot.com/content/wcm/key_documents_lists/180296/KP6_Report_Changes_-_ERCOT_Comments_121719.xlsx" TargetMode="External"/><Relationship Id="rId3" Type="http://schemas.openxmlformats.org/officeDocument/2006/relationships/hyperlink" Target="http://www.ercot.com/content/wcm/key_documents_lists/180296/KP1.2_112519.doc" TargetMode="External"/><Relationship Id="rId7" Type="http://schemas.openxmlformats.org/officeDocument/2006/relationships/hyperlink" Target="http://www.ercot.com/content/wcm/key_documents_lists/180296/KP1.6_120619.doc" TargetMode="External"/><Relationship Id="rId12" Type="http://schemas.openxmlformats.org/officeDocument/2006/relationships/hyperlink" Target="http://www.ercot.com/content/wcm/key_documents_lists/180296/KP6_Report_Changes_-_Trefny_Comments_121119.xlsx" TargetMode="External"/><Relationship Id="rId2" Type="http://schemas.openxmlformats.org/officeDocument/2006/relationships/hyperlink" Target="http://www.ercot.com/content/wcm/key_documents_lists/180296/KP1.1_Luminant_Comments_120619.docx" TargetMode="External"/><Relationship Id="rId1" Type="http://schemas.openxmlformats.org/officeDocument/2006/relationships/slideLayout" Target="../slideLayouts/slideLayout3.xml"/><Relationship Id="rId6" Type="http://schemas.openxmlformats.org/officeDocument/2006/relationships/hyperlink" Target="http://www.ercot.com/content/wcm/key_documents_lists/180296/KP1.5_120619.doc" TargetMode="External"/><Relationship Id="rId11" Type="http://schemas.openxmlformats.org/officeDocument/2006/relationships/hyperlink" Target="http://www.ercot.com/content/wcm/key_documents_lists/180296/KP6_120619.docx" TargetMode="External"/><Relationship Id="rId5" Type="http://schemas.openxmlformats.org/officeDocument/2006/relationships/hyperlink" Target="http://www.ercot.com/content/wcm/key_documents_lists/180296/KP1.4_120619.doc" TargetMode="External"/><Relationship Id="rId15" Type="http://schemas.openxmlformats.org/officeDocument/2006/relationships/hyperlink" Target="http://www.ercot.com/content/wcm/key_documents_lists/180296/KP8_112519.doc" TargetMode="External"/><Relationship Id="rId10" Type="http://schemas.openxmlformats.org/officeDocument/2006/relationships/hyperlink" Target="http://www.ercot.com/content/wcm/key_documents_lists/180296/KP5_ERCOT_Comments_120919.doc" TargetMode="External"/><Relationship Id="rId4" Type="http://schemas.openxmlformats.org/officeDocument/2006/relationships/hyperlink" Target="http://www.ercot.com/content/wcm/key_documents_lists/180296/KP1.3_ERCOT_Comments_120919.docx" TargetMode="External"/><Relationship Id="rId9" Type="http://schemas.openxmlformats.org/officeDocument/2006/relationships/hyperlink" Target="http://www.ercot.com/content/wcm/key_documents_lists/180296/KP3_120619.doc" TargetMode="External"/><Relationship Id="rId14" Type="http://schemas.openxmlformats.org/officeDocument/2006/relationships/hyperlink" Target="http://www.ercot.com/content/wcm/key_documents_lists/180296/KP7_120619.doc"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86000"/>
            <a:ext cx="5029200" cy="2062103"/>
          </a:xfrm>
          <a:prstGeom prst="rect">
            <a:avLst/>
          </a:prstGeom>
          <a:noFill/>
        </p:spPr>
        <p:txBody>
          <a:bodyPr wrap="square" rtlCol="0">
            <a:spAutoFit/>
          </a:bodyPr>
          <a:lstStyle/>
          <a:p>
            <a:r>
              <a:rPr lang="en-US" sz="2000" b="1" dirty="0">
                <a:solidFill>
                  <a:schemeClr val="tx2"/>
                </a:solidFill>
              </a:rPr>
              <a:t>RTC Task Force General Information</a:t>
            </a:r>
            <a:endParaRPr lang="en-US" sz="2400" dirty="0" smtClean="0">
              <a:solidFill>
                <a:schemeClr val="tx2"/>
              </a:solidFill>
            </a:endParaRPr>
          </a:p>
          <a:p>
            <a:endParaRPr lang="en-US" dirty="0" smtClean="0">
              <a:solidFill>
                <a:schemeClr val="tx2"/>
              </a:solidFill>
            </a:endParaRPr>
          </a:p>
          <a:p>
            <a:endParaRPr lang="en-US" dirty="0">
              <a:solidFill>
                <a:schemeClr val="tx2"/>
              </a:solidFill>
            </a:endParaRPr>
          </a:p>
          <a:p>
            <a:endParaRPr lang="en-US" dirty="0">
              <a:solidFill>
                <a:schemeClr val="tx2"/>
              </a:solidFill>
            </a:endParaRPr>
          </a:p>
          <a:p>
            <a:r>
              <a:rPr lang="en-US" dirty="0" smtClean="0">
                <a:solidFill>
                  <a:schemeClr val="tx2"/>
                </a:solidFill>
              </a:rPr>
              <a:t>Matt </a:t>
            </a:r>
            <a:r>
              <a:rPr lang="en-US" dirty="0" err="1" smtClean="0">
                <a:solidFill>
                  <a:schemeClr val="tx2"/>
                </a:solidFill>
              </a:rPr>
              <a:t>Mereness</a:t>
            </a:r>
            <a:r>
              <a:rPr lang="en-US" dirty="0" smtClean="0">
                <a:solidFill>
                  <a:schemeClr val="tx2"/>
                </a:solidFill>
              </a:rPr>
              <a:t>	</a:t>
            </a:r>
            <a:endParaRPr lang="en-US" dirty="0">
              <a:solidFill>
                <a:schemeClr val="tx2"/>
              </a:solidFill>
            </a:endParaRPr>
          </a:p>
          <a:p>
            <a:endParaRPr lang="en-US" dirty="0">
              <a:solidFill>
                <a:schemeClr val="tx2"/>
              </a:solidFill>
            </a:endParaRPr>
          </a:p>
          <a:p>
            <a:r>
              <a:rPr lang="en-US" dirty="0" smtClean="0">
                <a:solidFill>
                  <a:schemeClr val="tx2"/>
                </a:solidFill>
              </a:rPr>
              <a:t>December </a:t>
            </a:r>
            <a:r>
              <a:rPr lang="en-US" dirty="0" smtClean="0">
                <a:solidFill>
                  <a:schemeClr val="tx2"/>
                </a:solidFill>
              </a:rPr>
              <a:t>19, </a:t>
            </a:r>
            <a:r>
              <a:rPr lang="en-US" dirty="0" smtClean="0">
                <a:solidFill>
                  <a:schemeClr val="tx2"/>
                </a:solidFill>
              </a:rPr>
              <a:t>2019</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TAC Review Process</a:t>
            </a:r>
            <a:endParaRPr lang="en-US" sz="2400" dirty="0"/>
          </a:p>
        </p:txBody>
      </p:sp>
      <p:sp>
        <p:nvSpPr>
          <p:cNvPr id="3" name="Content Placeholder 2"/>
          <p:cNvSpPr>
            <a:spLocks noGrp="1"/>
          </p:cNvSpPr>
          <p:nvPr>
            <p:ph idx="1"/>
          </p:nvPr>
        </p:nvSpPr>
        <p:spPr>
          <a:xfrm>
            <a:off x="304800" y="762000"/>
            <a:ext cx="8534400" cy="5334000"/>
          </a:xfrm>
        </p:spPr>
        <p:txBody>
          <a:bodyPr/>
          <a:lstStyle/>
          <a:p>
            <a:r>
              <a:rPr lang="en-US" sz="2000" dirty="0" smtClean="0"/>
              <a:t>TAC is the stakeholder body to vote on Design Principles.</a:t>
            </a:r>
          </a:p>
          <a:p>
            <a:pPr lvl="1"/>
            <a:endParaRPr lang="en-US" sz="900" dirty="0" smtClean="0"/>
          </a:p>
          <a:p>
            <a:r>
              <a:rPr lang="en-US" sz="2000" dirty="0" smtClean="0"/>
              <a:t>RTC Key </a:t>
            </a:r>
            <a:r>
              <a:rPr lang="en-US" sz="2000" dirty="0"/>
              <a:t>Principles </a:t>
            </a:r>
            <a:r>
              <a:rPr lang="en-US" sz="2000" dirty="0" smtClean="0"/>
              <a:t>are non-binding and will </a:t>
            </a:r>
            <a:r>
              <a:rPr lang="en-US" sz="2000" dirty="0"/>
              <a:t>not go directly to the Board </a:t>
            </a:r>
            <a:r>
              <a:rPr lang="en-US" sz="2000" dirty="0" smtClean="0"/>
              <a:t>after TAC consideration.</a:t>
            </a:r>
          </a:p>
          <a:p>
            <a:pPr lvl="1"/>
            <a:r>
              <a:rPr lang="en-US" sz="1400" dirty="0"/>
              <a:t>Procedures set forth in Protocol Section 21 do not apply to discussions, opinions or </a:t>
            </a:r>
            <a:r>
              <a:rPr lang="en-US" sz="1400" dirty="0" smtClean="0"/>
              <a:t>approvals </a:t>
            </a:r>
            <a:r>
              <a:rPr lang="en-US" sz="1400" dirty="0"/>
              <a:t>by TAC with respect to RTC Key Principles</a:t>
            </a:r>
            <a:r>
              <a:rPr lang="en-US" sz="1400" dirty="0" smtClean="0"/>
              <a:t>.</a:t>
            </a:r>
          </a:p>
          <a:p>
            <a:pPr lvl="1"/>
            <a:r>
              <a:rPr lang="en-US" sz="1400" dirty="0"/>
              <a:t>Section VIII of the ERCOT Board Policies and Procedures does not apply to discussions, opinions or unofficial approvals by TAC with respect to RTC Key Principles</a:t>
            </a:r>
            <a:r>
              <a:rPr lang="en-US" sz="1400" dirty="0" smtClean="0"/>
              <a:t>.</a:t>
            </a:r>
          </a:p>
          <a:p>
            <a:pPr lvl="1"/>
            <a:endParaRPr lang="en-US" sz="1000" dirty="0"/>
          </a:p>
          <a:p>
            <a:r>
              <a:rPr lang="en-US" sz="2000" dirty="0" smtClean="0"/>
              <a:t>After TAC endorsement of </a:t>
            </a:r>
            <a:r>
              <a:rPr lang="en-US" sz="2000" dirty="0"/>
              <a:t>all RTC Key Principles, ERCOT will compile the </a:t>
            </a:r>
            <a:r>
              <a:rPr lang="en-US" sz="2000" dirty="0" smtClean="0"/>
              <a:t>RTC </a:t>
            </a:r>
            <a:r>
              <a:rPr lang="en-US" sz="2000" dirty="0"/>
              <a:t>Key Principles into a single package, and </a:t>
            </a:r>
            <a:r>
              <a:rPr lang="en-US" sz="2000" dirty="0" smtClean="0"/>
              <a:t>submit </a:t>
            </a:r>
            <a:r>
              <a:rPr lang="en-US" sz="2000" dirty="0"/>
              <a:t>it to TAC for a courtesy review prior to Board review.  The </a:t>
            </a:r>
            <a:r>
              <a:rPr lang="en-US" sz="2000" dirty="0" smtClean="0"/>
              <a:t>package </a:t>
            </a:r>
            <a:r>
              <a:rPr lang="en-US" sz="2000" dirty="0"/>
              <a:t>will contain a full record of TAC </a:t>
            </a:r>
            <a:r>
              <a:rPr lang="en-US" sz="2000" dirty="0" smtClean="0"/>
              <a:t>votes.</a:t>
            </a:r>
            <a:endParaRPr lang="en-US" sz="2000" dirty="0"/>
          </a:p>
          <a:p>
            <a:pPr lvl="1"/>
            <a:endParaRPr lang="en-US" sz="1000" dirty="0"/>
          </a:p>
          <a:p>
            <a:r>
              <a:rPr lang="en-US" sz="2000" dirty="0" smtClean="0"/>
              <a:t>Following </a:t>
            </a:r>
            <a:r>
              <a:rPr lang="en-US" sz="2000" dirty="0"/>
              <a:t>TAC review of the complete RTC Key Principles package, ERCOT will submit it to the Board for discussion and consideration</a:t>
            </a:r>
            <a:r>
              <a:rPr lang="en-US" sz="2000" dirty="0" smtClean="0"/>
              <a:t>.</a:t>
            </a:r>
          </a:p>
          <a:p>
            <a:pPr lvl="1"/>
            <a:r>
              <a:rPr lang="en-US" sz="1400" dirty="0" smtClean="0"/>
              <a:t>Any </a:t>
            </a:r>
            <a:r>
              <a:rPr lang="en-US" sz="1400" dirty="0"/>
              <a:t>stakeholder opposed to an RTC Key Principle </a:t>
            </a:r>
            <a:r>
              <a:rPr lang="en-US" sz="1400" dirty="0" smtClean="0"/>
              <a:t>may</a:t>
            </a:r>
            <a:r>
              <a:rPr lang="en-US" sz="1400" dirty="0"/>
              <a:t>, at this time, request Board consideration in accordance with Section VIII of the ERCOT Board Policies and Procedures</a:t>
            </a:r>
            <a:r>
              <a:rPr lang="en-US" sz="1400" dirty="0" smtClean="0"/>
              <a:t>.</a:t>
            </a:r>
            <a:endParaRPr lang="en-US" sz="1400" dirty="0"/>
          </a:p>
          <a:p>
            <a:pPr marL="0" indent="0">
              <a:buNone/>
            </a:pPr>
            <a:endParaRPr lang="en-US" sz="1800" dirty="0" smtClean="0"/>
          </a:p>
          <a:p>
            <a:pPr lvl="1"/>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2144568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Antitrust Admonition</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6" name="Rectangle 5"/>
          <p:cNvSpPr/>
          <p:nvPr/>
        </p:nvSpPr>
        <p:spPr>
          <a:xfrm>
            <a:off x="609600" y="990600"/>
            <a:ext cx="7162800" cy="4585871"/>
          </a:xfrm>
          <a:prstGeom prst="rect">
            <a:avLst/>
          </a:prstGeom>
        </p:spPr>
        <p:txBody>
          <a:bodyPr wrap="square">
            <a:spAutoFit/>
          </a:bodyPr>
          <a:lstStyle/>
          <a:p>
            <a:endParaRPr lang="en-US" dirty="0">
              <a:solidFill>
                <a:srgbClr val="000000"/>
              </a:solidFill>
              <a:latin typeface="Times New Roman" panose="02020603050405020304" pitchFamily="18" charset="0"/>
            </a:endParaRPr>
          </a:p>
          <a:p>
            <a:r>
              <a:rPr lang="en-US" dirty="0">
                <a:solidFill>
                  <a:srgbClr val="000000"/>
                </a:solidFill>
                <a:latin typeface="Times New Roman" panose="02020603050405020304" pitchFamily="18" charset="0"/>
              </a:rPr>
              <a:t> </a:t>
            </a:r>
            <a:r>
              <a:rPr lang="en-US" dirty="0" smtClean="0">
                <a:solidFill>
                  <a:srgbClr val="000000"/>
                </a:solidFill>
                <a:latin typeface="Times New Roman" panose="02020603050405020304" pitchFamily="18" charset="0"/>
              </a:rPr>
              <a:t>			</a:t>
            </a:r>
            <a:r>
              <a:rPr lang="en-US" sz="1600" dirty="0" smtClean="0">
                <a:solidFill>
                  <a:schemeClr val="tx2"/>
                </a:solidFill>
              </a:rPr>
              <a:t>Antitrust </a:t>
            </a:r>
            <a:r>
              <a:rPr lang="en-US" sz="1600" dirty="0">
                <a:solidFill>
                  <a:schemeClr val="tx2"/>
                </a:solidFill>
              </a:rPr>
              <a:t>Admonition </a:t>
            </a:r>
          </a:p>
          <a:p>
            <a:r>
              <a:rPr lang="en-US" sz="1600" dirty="0">
                <a:solidFill>
                  <a:schemeClr val="tx2"/>
                </a:solidFill>
              </a:rPr>
              <a:t>To avoid raising concerns about antitrust liability, participants in ERCOT activities should refrain from proposing any action or measure that would exceed ERCOT’s authority under federal or state law. For additional information, stakeholders should consult the </a:t>
            </a:r>
            <a:r>
              <a:rPr lang="en-US" sz="1600" i="1" dirty="0">
                <a:solidFill>
                  <a:schemeClr val="tx2"/>
                </a:solidFill>
              </a:rPr>
              <a:t>Statement of Position on Antitrust Issues for Members of ERCOT Committees, Subcommittees, and Working Groups</a:t>
            </a:r>
            <a:r>
              <a:rPr lang="en-US" sz="1600" dirty="0">
                <a:solidFill>
                  <a:schemeClr val="tx2"/>
                </a:solidFill>
              </a:rPr>
              <a:t>, which is posted on the ERCOT website.</a:t>
            </a:r>
            <a:r>
              <a:rPr lang="en-US" sz="1000" dirty="0">
                <a:solidFill>
                  <a:schemeClr val="tx2"/>
                </a:solidFill>
              </a:rPr>
              <a:t>1 </a:t>
            </a:r>
            <a:endParaRPr lang="en-US" sz="1000" dirty="0" smtClean="0">
              <a:solidFill>
                <a:schemeClr val="tx2"/>
              </a:solidFill>
            </a:endParaRPr>
          </a:p>
          <a:p>
            <a:endParaRPr lang="en-US" sz="1000" dirty="0">
              <a:solidFill>
                <a:schemeClr val="tx2"/>
              </a:solidFill>
            </a:endParaRPr>
          </a:p>
          <a:p>
            <a:r>
              <a:rPr lang="en-US" sz="1600" dirty="0" smtClean="0">
                <a:solidFill>
                  <a:schemeClr val="tx2"/>
                </a:solidFill>
              </a:rPr>
              <a:t>			   Disclaimer </a:t>
            </a:r>
            <a:endParaRPr lang="en-US" sz="1600" dirty="0">
              <a:solidFill>
                <a:schemeClr val="tx2"/>
              </a:solidFill>
            </a:endParaRPr>
          </a:p>
          <a:p>
            <a:r>
              <a:rPr lang="en-US" sz="1600" dirty="0">
                <a:solidFill>
                  <a:schemeClr val="tx2"/>
                </a:solidFill>
              </a:rPr>
              <a:t>All presentations and materials submitted by Market Participants or any other Entity to ERCOT staff for this meeting are received and posted with the acknowledgement that the information will be considered public in accordance with the ERCOT Websites Content Management Operating Procedure. </a:t>
            </a:r>
            <a:endParaRPr lang="en-US" sz="1600" dirty="0" smtClean="0">
              <a:solidFill>
                <a:schemeClr val="tx2"/>
              </a:solidFill>
            </a:endParaRPr>
          </a:p>
          <a:p>
            <a:endParaRPr lang="en-US" sz="1600" dirty="0">
              <a:solidFill>
                <a:schemeClr val="tx2"/>
              </a:solidFill>
            </a:endParaRPr>
          </a:p>
          <a:p>
            <a:endParaRPr lang="en-US" sz="2400" dirty="0">
              <a:solidFill>
                <a:schemeClr val="tx2"/>
              </a:solidFill>
            </a:endParaRPr>
          </a:p>
          <a:p>
            <a:r>
              <a:rPr lang="en-US" sz="1200" dirty="0">
                <a:solidFill>
                  <a:schemeClr val="tx2"/>
                </a:solidFill>
              </a:rPr>
              <a:t> 1 </a:t>
            </a:r>
            <a:r>
              <a:rPr lang="en-US" sz="1400" dirty="0">
                <a:solidFill>
                  <a:schemeClr val="tx2"/>
                </a:solidFill>
              </a:rPr>
              <a:t>The document is available at </a:t>
            </a:r>
            <a:r>
              <a:rPr lang="en-US" sz="1400" dirty="0">
                <a:solidFill>
                  <a:schemeClr val="tx2"/>
                </a:solidFill>
                <a:hlinkClick r:id="rId2"/>
              </a:rPr>
              <a:t>http://</a:t>
            </a:r>
            <a:r>
              <a:rPr lang="en-US" sz="1400" dirty="0" smtClean="0">
                <a:solidFill>
                  <a:schemeClr val="tx2"/>
                </a:solidFill>
                <a:hlinkClick r:id="rId2"/>
              </a:rPr>
              <a:t>www.ercot.com/about/governance/index.html</a:t>
            </a:r>
            <a:r>
              <a:rPr lang="en-US" sz="1400" dirty="0" smtClean="0">
                <a:solidFill>
                  <a:schemeClr val="tx2"/>
                </a:solidFill>
              </a:rPr>
              <a:t> . </a:t>
            </a:r>
            <a:endParaRPr lang="en-US" sz="1400" dirty="0">
              <a:solidFill>
                <a:schemeClr val="tx2"/>
              </a:solidFill>
            </a:endParaRPr>
          </a:p>
        </p:txBody>
      </p:sp>
    </p:spTree>
    <p:extLst>
      <p:ext uri="{BB962C8B-B14F-4D97-AF65-F5344CB8AC3E}">
        <p14:creationId xmlns:p14="http://schemas.microsoft.com/office/powerpoint/2010/main" val="10257927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Outline of RTCTF Update </a:t>
            </a:r>
            <a:endParaRPr lang="en-US" sz="2400" dirty="0"/>
          </a:p>
        </p:txBody>
      </p:sp>
      <p:sp>
        <p:nvSpPr>
          <p:cNvPr id="3" name="Content Placeholder 2"/>
          <p:cNvSpPr>
            <a:spLocks noGrp="1"/>
          </p:cNvSpPr>
          <p:nvPr>
            <p:ph idx="1"/>
          </p:nvPr>
        </p:nvSpPr>
        <p:spPr>
          <a:xfrm>
            <a:off x="397747" y="1121223"/>
            <a:ext cx="8534400" cy="5052221"/>
          </a:xfrm>
        </p:spPr>
        <p:txBody>
          <a:bodyPr/>
          <a:lstStyle/>
          <a:p>
            <a:pPr>
              <a:spcBef>
                <a:spcPts val="1000"/>
              </a:spcBef>
              <a:spcAft>
                <a:spcPts val="1000"/>
              </a:spcAft>
            </a:pPr>
            <a:r>
              <a:rPr lang="en-US" sz="2000" dirty="0" smtClean="0"/>
              <a:t>RTCTF Meeting Schedule</a:t>
            </a:r>
          </a:p>
          <a:p>
            <a:pPr>
              <a:spcBef>
                <a:spcPts val="1000"/>
              </a:spcBef>
              <a:spcAft>
                <a:spcPts val="1000"/>
              </a:spcAft>
            </a:pPr>
            <a:r>
              <a:rPr lang="en-US" sz="2000" dirty="0" smtClean="0"/>
              <a:t>Today’s </a:t>
            </a:r>
            <a:r>
              <a:rPr lang="en-US" sz="2000" dirty="0" smtClean="0"/>
              <a:t>Plan for Discussion</a:t>
            </a:r>
          </a:p>
          <a:p>
            <a:pPr>
              <a:spcBef>
                <a:spcPts val="1000"/>
              </a:spcBef>
              <a:spcAft>
                <a:spcPts val="1000"/>
              </a:spcAft>
            </a:pPr>
            <a:r>
              <a:rPr lang="en-US" sz="2000" dirty="0" smtClean="0"/>
              <a:t>Appendix</a:t>
            </a:r>
          </a:p>
          <a:p>
            <a:pPr lvl="1">
              <a:spcBef>
                <a:spcPts val="1000"/>
              </a:spcBef>
              <a:spcAft>
                <a:spcPts val="1000"/>
              </a:spcAft>
            </a:pPr>
            <a:r>
              <a:rPr lang="en-US" sz="1800" dirty="0" smtClean="0"/>
              <a:t>Stakeholder Process Summary</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7089274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RTCTF Meeting Schedule</a:t>
            </a:r>
            <a:endParaRPr lang="en-US" sz="2400" dirty="0"/>
          </a:p>
        </p:txBody>
      </p:sp>
      <p:sp>
        <p:nvSpPr>
          <p:cNvPr id="3" name="Content Placeholder 2"/>
          <p:cNvSpPr>
            <a:spLocks noGrp="1"/>
          </p:cNvSpPr>
          <p:nvPr>
            <p:ph idx="1"/>
          </p:nvPr>
        </p:nvSpPr>
        <p:spPr>
          <a:xfrm>
            <a:off x="304800" y="835761"/>
            <a:ext cx="8534400" cy="868163"/>
          </a:xfrm>
        </p:spPr>
        <p:txBody>
          <a:bodyPr/>
          <a:lstStyle/>
          <a:p>
            <a:r>
              <a:rPr lang="en-US" sz="2000" dirty="0"/>
              <a:t>S</a:t>
            </a:r>
            <a:r>
              <a:rPr lang="en-US" sz="2000" dirty="0" smtClean="0"/>
              <a:t>chedule of future meetings for principles/scope of RTC:</a:t>
            </a:r>
            <a:endParaRPr lang="en-US" sz="2000"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6" name="TextBox 5"/>
          <p:cNvSpPr txBox="1"/>
          <p:nvPr/>
        </p:nvSpPr>
        <p:spPr>
          <a:xfrm>
            <a:off x="838200" y="1219200"/>
            <a:ext cx="7086600" cy="4770537"/>
          </a:xfrm>
          <a:prstGeom prst="rect">
            <a:avLst/>
          </a:prstGeom>
          <a:noFill/>
          <a:ln>
            <a:solidFill>
              <a:schemeClr val="tx2"/>
            </a:solidFill>
          </a:ln>
        </p:spPr>
        <p:txBody>
          <a:bodyPr wrap="square" rtlCol="0">
            <a:spAutoFit/>
          </a:bodyPr>
          <a:lstStyle/>
          <a:p>
            <a:r>
              <a:rPr lang="en-US" sz="1400" strike="sngStrike" dirty="0" smtClean="0">
                <a:solidFill>
                  <a:schemeClr val="tx2"/>
                </a:solidFill>
              </a:rPr>
              <a:t>Thursday, April 4 	(Initial meeting, Charter and Approach)</a:t>
            </a:r>
          </a:p>
          <a:p>
            <a:r>
              <a:rPr lang="en-US" sz="1400" strike="sngStrike" dirty="0" smtClean="0">
                <a:solidFill>
                  <a:schemeClr val="tx2"/>
                </a:solidFill>
              </a:rPr>
              <a:t>Monday, April 22 	(RTC Orientation Session)</a:t>
            </a:r>
          </a:p>
          <a:p>
            <a:r>
              <a:rPr lang="en-US" sz="1400" strike="sngStrike" dirty="0" smtClean="0">
                <a:solidFill>
                  <a:schemeClr val="tx2"/>
                </a:solidFill>
              </a:rPr>
              <a:t>Tuesday, April 30 	(Begin reviewing Key Principles)</a:t>
            </a:r>
          </a:p>
          <a:p>
            <a:r>
              <a:rPr lang="en-US" sz="1400" strike="sngStrike" dirty="0" smtClean="0">
                <a:solidFill>
                  <a:schemeClr val="tx2"/>
                </a:solidFill>
              </a:rPr>
              <a:t>Monday, </a:t>
            </a:r>
            <a:r>
              <a:rPr lang="en-US" sz="1400" strike="sngStrike" dirty="0">
                <a:solidFill>
                  <a:schemeClr val="tx2"/>
                </a:solidFill>
              </a:rPr>
              <a:t>May </a:t>
            </a:r>
            <a:r>
              <a:rPr lang="en-US" sz="1400" strike="sngStrike" dirty="0" smtClean="0">
                <a:solidFill>
                  <a:schemeClr val="tx2"/>
                </a:solidFill>
              </a:rPr>
              <a:t>13</a:t>
            </a:r>
            <a:endParaRPr lang="en-US" sz="1400" strike="sngStrike" dirty="0">
              <a:solidFill>
                <a:schemeClr val="tx2"/>
              </a:solidFill>
            </a:endParaRPr>
          </a:p>
          <a:p>
            <a:r>
              <a:rPr lang="en-US" sz="1400" strike="sngStrike" dirty="0" smtClean="0">
                <a:solidFill>
                  <a:schemeClr val="tx2"/>
                </a:solidFill>
              </a:rPr>
              <a:t>Friday, </a:t>
            </a:r>
            <a:r>
              <a:rPr lang="en-US" sz="1400" strike="sngStrike" dirty="0">
                <a:solidFill>
                  <a:schemeClr val="tx2"/>
                </a:solidFill>
              </a:rPr>
              <a:t>June </a:t>
            </a:r>
            <a:r>
              <a:rPr lang="en-US" sz="1400" strike="sngStrike" dirty="0" smtClean="0">
                <a:solidFill>
                  <a:schemeClr val="tx2"/>
                </a:solidFill>
              </a:rPr>
              <a:t>7</a:t>
            </a:r>
          </a:p>
          <a:p>
            <a:r>
              <a:rPr lang="en-US" sz="1400" strike="sngStrike" dirty="0" smtClean="0">
                <a:solidFill>
                  <a:schemeClr val="tx2"/>
                </a:solidFill>
              </a:rPr>
              <a:t>Friday, </a:t>
            </a:r>
            <a:r>
              <a:rPr lang="en-US" sz="1400" strike="sngStrike" dirty="0">
                <a:solidFill>
                  <a:schemeClr val="tx2"/>
                </a:solidFill>
              </a:rPr>
              <a:t>June </a:t>
            </a:r>
            <a:r>
              <a:rPr lang="en-US" sz="1400" strike="sngStrike" dirty="0" smtClean="0">
                <a:solidFill>
                  <a:schemeClr val="tx2"/>
                </a:solidFill>
              </a:rPr>
              <a:t>21</a:t>
            </a:r>
            <a:endParaRPr lang="en-US" sz="1400" strike="sngStrike" dirty="0">
              <a:solidFill>
                <a:schemeClr val="tx2"/>
              </a:solidFill>
            </a:endParaRPr>
          </a:p>
          <a:p>
            <a:r>
              <a:rPr lang="en-US" sz="1400" strike="sngStrike" dirty="0" smtClean="0">
                <a:solidFill>
                  <a:schemeClr val="tx2"/>
                </a:solidFill>
              </a:rPr>
              <a:t>Friday, </a:t>
            </a:r>
            <a:r>
              <a:rPr lang="en-US" sz="1400" strike="sngStrike" dirty="0">
                <a:solidFill>
                  <a:schemeClr val="tx2"/>
                </a:solidFill>
              </a:rPr>
              <a:t>July </a:t>
            </a:r>
            <a:r>
              <a:rPr lang="en-US" sz="1400" strike="sngStrike" dirty="0" smtClean="0">
                <a:solidFill>
                  <a:schemeClr val="tx2"/>
                </a:solidFill>
              </a:rPr>
              <a:t>12</a:t>
            </a:r>
            <a:endParaRPr lang="en-US" sz="1400" strike="sngStrike" dirty="0">
              <a:solidFill>
                <a:schemeClr val="tx2"/>
              </a:solidFill>
            </a:endParaRPr>
          </a:p>
          <a:p>
            <a:r>
              <a:rPr lang="en-US" sz="1400" strike="sngStrike" dirty="0" smtClean="0">
                <a:solidFill>
                  <a:schemeClr val="tx2"/>
                </a:solidFill>
              </a:rPr>
              <a:t>Friday</a:t>
            </a:r>
            <a:r>
              <a:rPr lang="en-US" sz="1400" strike="sngStrike" dirty="0">
                <a:solidFill>
                  <a:schemeClr val="tx2"/>
                </a:solidFill>
              </a:rPr>
              <a:t>, </a:t>
            </a:r>
            <a:r>
              <a:rPr lang="en-US" sz="1400" strike="sngStrike" dirty="0" smtClean="0">
                <a:solidFill>
                  <a:schemeClr val="tx2"/>
                </a:solidFill>
              </a:rPr>
              <a:t>Aug. 9</a:t>
            </a:r>
            <a:endParaRPr lang="en-US" sz="1400" strike="sngStrike" dirty="0">
              <a:solidFill>
                <a:schemeClr val="tx2"/>
              </a:solidFill>
            </a:endParaRPr>
          </a:p>
          <a:p>
            <a:r>
              <a:rPr lang="en-US" sz="1400" strike="sngStrike" dirty="0" smtClean="0">
                <a:solidFill>
                  <a:schemeClr val="tx2"/>
                </a:solidFill>
              </a:rPr>
              <a:t>Tuesday</a:t>
            </a:r>
            <a:r>
              <a:rPr lang="en-US" sz="1400" strike="sngStrike" dirty="0">
                <a:solidFill>
                  <a:schemeClr val="tx2"/>
                </a:solidFill>
              </a:rPr>
              <a:t>, </a:t>
            </a:r>
            <a:r>
              <a:rPr lang="en-US" sz="1400" strike="sngStrike" dirty="0" smtClean="0">
                <a:solidFill>
                  <a:schemeClr val="tx2"/>
                </a:solidFill>
              </a:rPr>
              <a:t>Aug. 27</a:t>
            </a:r>
            <a:endParaRPr lang="en-US" sz="1400" strike="sngStrike" dirty="0">
              <a:solidFill>
                <a:schemeClr val="tx2"/>
              </a:solidFill>
            </a:endParaRPr>
          </a:p>
          <a:p>
            <a:r>
              <a:rPr lang="en-US" sz="1400" strike="sngStrike" dirty="0" smtClean="0">
                <a:solidFill>
                  <a:schemeClr val="tx2"/>
                </a:solidFill>
              </a:rPr>
              <a:t>Thursday, Sept. 19</a:t>
            </a:r>
          </a:p>
          <a:p>
            <a:r>
              <a:rPr lang="en-US" sz="1400" strike="sngStrike" dirty="0">
                <a:solidFill>
                  <a:schemeClr val="tx2"/>
                </a:solidFill>
              </a:rPr>
              <a:t>Tuesday, Sept. 24 (Special meeting for ISO Lessons Learned)</a:t>
            </a:r>
          </a:p>
          <a:p>
            <a:r>
              <a:rPr lang="en-US" sz="1400" strike="sngStrike" dirty="0">
                <a:solidFill>
                  <a:schemeClr val="tx2"/>
                </a:solidFill>
              </a:rPr>
              <a:t>Wednesday, Oct. 9</a:t>
            </a:r>
          </a:p>
          <a:p>
            <a:r>
              <a:rPr lang="en-US" sz="1400" strike="sngStrike" dirty="0" smtClean="0">
                <a:solidFill>
                  <a:schemeClr val="tx2"/>
                </a:solidFill>
              </a:rPr>
              <a:t>Wednesday</a:t>
            </a:r>
            <a:r>
              <a:rPr lang="en-US" sz="1400" strike="sngStrike" dirty="0">
                <a:solidFill>
                  <a:schemeClr val="tx2"/>
                </a:solidFill>
              </a:rPr>
              <a:t>, </a:t>
            </a:r>
            <a:r>
              <a:rPr lang="en-US" sz="1400" strike="sngStrike" dirty="0" smtClean="0">
                <a:solidFill>
                  <a:schemeClr val="tx2"/>
                </a:solidFill>
              </a:rPr>
              <a:t>Oct. 30</a:t>
            </a:r>
          </a:p>
          <a:p>
            <a:r>
              <a:rPr lang="en-US" sz="1400" strike="sngStrike" dirty="0" smtClean="0">
                <a:solidFill>
                  <a:schemeClr val="tx2"/>
                </a:solidFill>
              </a:rPr>
              <a:t>Tuesday</a:t>
            </a:r>
            <a:r>
              <a:rPr lang="en-US" sz="1400" strike="sngStrike" dirty="0">
                <a:solidFill>
                  <a:schemeClr val="tx2"/>
                </a:solidFill>
              </a:rPr>
              <a:t>, Nov. 19</a:t>
            </a:r>
          </a:p>
          <a:p>
            <a:r>
              <a:rPr lang="en-US" sz="1400" strike="sngStrike" dirty="0">
                <a:solidFill>
                  <a:schemeClr val="tx2"/>
                </a:solidFill>
              </a:rPr>
              <a:t>Tuesday, Dec. </a:t>
            </a:r>
            <a:r>
              <a:rPr lang="en-US" sz="1400" strike="sngStrike" dirty="0" smtClean="0">
                <a:solidFill>
                  <a:schemeClr val="tx2"/>
                </a:solidFill>
              </a:rPr>
              <a:t>3</a:t>
            </a:r>
          </a:p>
          <a:p>
            <a:r>
              <a:rPr lang="en-US" sz="1400" strike="sngStrike" dirty="0" smtClean="0">
                <a:solidFill>
                  <a:schemeClr val="tx2"/>
                </a:solidFill>
              </a:rPr>
              <a:t>Thursday</a:t>
            </a:r>
            <a:r>
              <a:rPr lang="en-US" sz="1400" strike="sngStrike" dirty="0">
                <a:solidFill>
                  <a:schemeClr val="tx2"/>
                </a:solidFill>
              </a:rPr>
              <a:t>, </a:t>
            </a:r>
            <a:r>
              <a:rPr lang="en-US" sz="1400" strike="sngStrike" dirty="0">
                <a:solidFill>
                  <a:schemeClr val="tx2"/>
                </a:solidFill>
              </a:rPr>
              <a:t>Dec. </a:t>
            </a:r>
            <a:r>
              <a:rPr lang="en-US" sz="1400" strike="sngStrike" dirty="0">
                <a:solidFill>
                  <a:schemeClr val="tx2"/>
                </a:solidFill>
              </a:rPr>
              <a:t>19</a:t>
            </a:r>
          </a:p>
          <a:p>
            <a:endParaRPr lang="en-US" sz="1600" dirty="0" smtClean="0">
              <a:solidFill>
                <a:schemeClr val="tx2"/>
              </a:solidFill>
            </a:endParaRPr>
          </a:p>
          <a:p>
            <a:r>
              <a:rPr lang="en-US" sz="1600" dirty="0" smtClean="0">
                <a:solidFill>
                  <a:schemeClr val="tx2"/>
                </a:solidFill>
              </a:rPr>
              <a:t>Friday</a:t>
            </a:r>
            <a:r>
              <a:rPr lang="en-US" sz="1600" dirty="0" smtClean="0">
                <a:solidFill>
                  <a:schemeClr val="tx2"/>
                </a:solidFill>
              </a:rPr>
              <a:t>, Jan. 10, 2020</a:t>
            </a:r>
          </a:p>
          <a:p>
            <a:r>
              <a:rPr lang="en-US" sz="1600" dirty="0" smtClean="0">
                <a:solidFill>
                  <a:schemeClr val="tx2"/>
                </a:solidFill>
              </a:rPr>
              <a:t>Wednesday, Jan. 22, 2020  </a:t>
            </a:r>
          </a:p>
          <a:p>
            <a:pPr lvl="1"/>
            <a:r>
              <a:rPr lang="en-US" sz="1600" dirty="0">
                <a:solidFill>
                  <a:schemeClr val="tx2"/>
                </a:solidFill>
              </a:rPr>
              <a:t>	</a:t>
            </a:r>
            <a:r>
              <a:rPr lang="en-US" sz="1600" dirty="0" smtClean="0">
                <a:solidFill>
                  <a:schemeClr val="tx2"/>
                </a:solidFill>
              </a:rPr>
              <a:t>		</a:t>
            </a:r>
            <a:r>
              <a:rPr lang="en-US" sz="1600" u="sng" dirty="0" smtClean="0">
                <a:solidFill>
                  <a:schemeClr val="tx2"/>
                </a:solidFill>
              </a:rPr>
              <a:t>&gt; TAC Jan 29, 2020  &gt; Board Feb 5, 2020</a:t>
            </a:r>
          </a:p>
          <a:p>
            <a:endParaRPr lang="en-US" sz="1600" i="1" dirty="0" smtClean="0">
              <a:solidFill>
                <a:srgbClr val="FF0000"/>
              </a:solidFill>
            </a:endParaRPr>
          </a:p>
        </p:txBody>
      </p:sp>
    </p:spTree>
    <p:extLst>
      <p:ext uri="{BB962C8B-B14F-4D97-AF65-F5344CB8AC3E}">
        <p14:creationId xmlns:p14="http://schemas.microsoft.com/office/powerpoint/2010/main" val="26905957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Today’s Plan for Key Principles (KP)</a:t>
            </a:r>
            <a:endParaRPr lang="en-US" sz="2400" dirty="0"/>
          </a:p>
        </p:txBody>
      </p:sp>
      <p:sp>
        <p:nvSpPr>
          <p:cNvPr id="3" name="Content Placeholder 2"/>
          <p:cNvSpPr>
            <a:spLocks noGrp="1"/>
          </p:cNvSpPr>
          <p:nvPr>
            <p:ph idx="1"/>
          </p:nvPr>
        </p:nvSpPr>
        <p:spPr>
          <a:xfrm>
            <a:off x="381000" y="838200"/>
            <a:ext cx="8534400" cy="5334000"/>
          </a:xfrm>
        </p:spPr>
        <p:txBody>
          <a:bodyPr/>
          <a:lstStyle/>
          <a:p>
            <a:endParaRPr lang="en-US" sz="1050" dirty="0" smtClean="0"/>
          </a:p>
          <a:p>
            <a:pPr marL="0" marR="0" indent="0">
              <a:spcBef>
                <a:spcPts val="0"/>
              </a:spcBef>
              <a:spcAft>
                <a:spcPts val="0"/>
              </a:spcAft>
              <a:buNone/>
            </a:pPr>
            <a:r>
              <a:rPr lang="en-US" sz="1600" b="1" dirty="0" smtClean="0"/>
              <a:t>PREVIOUSLY REVIEWED ITEMS:</a:t>
            </a:r>
            <a:endParaRPr lang="en-US" sz="1600" b="1" dirty="0"/>
          </a:p>
          <a:p>
            <a:pPr marL="0" marR="0" indent="0">
              <a:spcBef>
                <a:spcPts val="0"/>
              </a:spcBef>
              <a:spcAft>
                <a:spcPts val="0"/>
              </a:spcAft>
              <a:buNone/>
            </a:pPr>
            <a:endParaRPr lang="en-US" sz="1600" dirty="0" smtClean="0">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smtClean="0">
                <a:latin typeface="Calibri" panose="020F0502020204030204" pitchFamily="34" charset="0"/>
                <a:ea typeface="Calibri" panose="020F0502020204030204" pitchFamily="34" charset="0"/>
              </a:rPr>
              <a:t>3a- </a:t>
            </a:r>
            <a:r>
              <a:rPr lang="en-US" sz="1800" dirty="0">
                <a:latin typeface="Calibri" panose="020F0502020204030204" pitchFamily="34" charset="0"/>
                <a:ea typeface="Calibri" panose="020F0502020204030204" pitchFamily="34" charset="0"/>
              </a:rPr>
              <a:t>KP1.3(14): Changes to Validation of AS Trades</a:t>
            </a:r>
          </a:p>
          <a:p>
            <a:pPr marR="0">
              <a:spcBef>
                <a:spcPts val="0"/>
              </a:spcBef>
              <a:spcAft>
                <a:spcPts val="0"/>
              </a:spcAft>
              <a:buFontTx/>
              <a:buChar char="-"/>
            </a:pPr>
            <a:r>
              <a:rPr lang="en-US" sz="1800" dirty="0" smtClean="0">
                <a:solidFill>
                  <a:srgbClr val="FF0000"/>
                </a:solidFill>
                <a:latin typeface="Calibri" panose="020F0502020204030204" pitchFamily="34" charset="0"/>
                <a:ea typeface="Calibri" panose="020F0502020204030204" pitchFamily="34" charset="0"/>
              </a:rPr>
              <a:t>Round </a:t>
            </a:r>
            <a:r>
              <a:rPr lang="en-US" sz="1800" dirty="0">
                <a:solidFill>
                  <a:srgbClr val="FF0000"/>
                </a:solidFill>
                <a:latin typeface="Calibri" panose="020F0502020204030204" pitchFamily="34" charset="0"/>
                <a:ea typeface="Calibri" panose="020F0502020204030204" pitchFamily="34" charset="0"/>
              </a:rPr>
              <a:t>4: Discussion and potential </a:t>
            </a:r>
            <a:r>
              <a:rPr lang="en-US" sz="1800" dirty="0" smtClean="0">
                <a:solidFill>
                  <a:srgbClr val="FF0000"/>
                </a:solidFill>
                <a:latin typeface="Calibri" panose="020F0502020204030204" pitchFamily="34" charset="0"/>
                <a:ea typeface="Calibri" panose="020F0502020204030204" pitchFamily="34" charset="0"/>
              </a:rPr>
              <a:t>consensus</a:t>
            </a:r>
          </a:p>
          <a:p>
            <a:pPr marL="0" marR="0" indent="0">
              <a:spcBef>
                <a:spcPts val="0"/>
              </a:spcBef>
              <a:spcAft>
                <a:spcPts val="0"/>
              </a:spcAft>
              <a:buNone/>
            </a:pPr>
            <a:endParaRPr lang="en-US" sz="1800" dirty="0">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latin typeface="Calibri" panose="020F0502020204030204" pitchFamily="34" charset="0"/>
                <a:ea typeface="Calibri" panose="020F0502020204030204" pitchFamily="34" charset="0"/>
              </a:rPr>
              <a:t>3b- KP6(1)-(2): Changes to Market-Facing Reports </a:t>
            </a:r>
          </a:p>
          <a:p>
            <a:pPr marR="0">
              <a:spcBef>
                <a:spcPts val="0"/>
              </a:spcBef>
              <a:spcAft>
                <a:spcPts val="0"/>
              </a:spcAft>
              <a:buFontTx/>
              <a:buChar char="-"/>
            </a:pPr>
            <a:r>
              <a:rPr lang="en-US" sz="1800" dirty="0" smtClean="0">
                <a:solidFill>
                  <a:srgbClr val="FF0000"/>
                </a:solidFill>
                <a:latin typeface="Calibri" panose="020F0502020204030204" pitchFamily="34" charset="0"/>
                <a:ea typeface="Calibri" panose="020F0502020204030204" pitchFamily="34" charset="0"/>
              </a:rPr>
              <a:t>Round </a:t>
            </a:r>
            <a:r>
              <a:rPr lang="en-US" sz="1800" dirty="0">
                <a:solidFill>
                  <a:srgbClr val="FF0000"/>
                </a:solidFill>
                <a:latin typeface="Calibri" panose="020F0502020204030204" pitchFamily="34" charset="0"/>
                <a:ea typeface="Calibri" panose="020F0502020204030204" pitchFamily="34" charset="0"/>
              </a:rPr>
              <a:t>3: Review Trefny comments and potential </a:t>
            </a:r>
            <a:r>
              <a:rPr lang="en-US" sz="1800" dirty="0" smtClean="0">
                <a:solidFill>
                  <a:srgbClr val="FF0000"/>
                </a:solidFill>
                <a:latin typeface="Calibri" panose="020F0502020204030204" pitchFamily="34" charset="0"/>
                <a:ea typeface="Calibri" panose="020F0502020204030204" pitchFamily="34" charset="0"/>
              </a:rPr>
              <a:t>consensus</a:t>
            </a:r>
          </a:p>
          <a:p>
            <a:pPr marR="0">
              <a:spcBef>
                <a:spcPts val="0"/>
              </a:spcBef>
              <a:spcAft>
                <a:spcPts val="0"/>
              </a:spcAft>
              <a:buFontTx/>
              <a:buChar char="-"/>
            </a:pPr>
            <a:endParaRPr lang="en-US" sz="1800" dirty="0">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smtClean="0">
                <a:latin typeface="Calibri" panose="020F0502020204030204" pitchFamily="34" charset="0"/>
                <a:ea typeface="Calibri" panose="020F0502020204030204" pitchFamily="34" charset="0"/>
              </a:rPr>
              <a:t>3c- </a:t>
            </a:r>
            <a:r>
              <a:rPr lang="en-US" sz="1800" dirty="0">
                <a:latin typeface="Calibri" panose="020F0502020204030204" pitchFamily="34" charset="0"/>
                <a:ea typeface="Calibri" panose="020F0502020204030204" pitchFamily="34" charset="0"/>
              </a:rPr>
              <a:t>KP7(1)-(4): Performance Monitoring and Base Point Deviations Charges</a:t>
            </a:r>
          </a:p>
          <a:p>
            <a:pPr marR="0">
              <a:spcBef>
                <a:spcPts val="0"/>
              </a:spcBef>
              <a:spcAft>
                <a:spcPts val="0"/>
              </a:spcAft>
              <a:buFontTx/>
              <a:buChar char="-"/>
            </a:pPr>
            <a:r>
              <a:rPr lang="en-US" sz="1800" dirty="0" smtClean="0">
                <a:solidFill>
                  <a:srgbClr val="FF0000"/>
                </a:solidFill>
                <a:latin typeface="Calibri" panose="020F0502020204030204" pitchFamily="34" charset="0"/>
                <a:ea typeface="Calibri" panose="020F0502020204030204" pitchFamily="34" charset="0"/>
              </a:rPr>
              <a:t>Round </a:t>
            </a:r>
            <a:r>
              <a:rPr lang="en-US" sz="1800" dirty="0">
                <a:solidFill>
                  <a:srgbClr val="FF0000"/>
                </a:solidFill>
                <a:latin typeface="Calibri" panose="020F0502020204030204" pitchFamily="34" charset="0"/>
                <a:ea typeface="Calibri" panose="020F0502020204030204" pitchFamily="34" charset="0"/>
              </a:rPr>
              <a:t>3: Discussion and potential </a:t>
            </a:r>
            <a:r>
              <a:rPr lang="en-US" sz="1800" dirty="0" smtClean="0">
                <a:solidFill>
                  <a:srgbClr val="FF0000"/>
                </a:solidFill>
                <a:latin typeface="Calibri" panose="020F0502020204030204" pitchFamily="34" charset="0"/>
                <a:ea typeface="Calibri" panose="020F0502020204030204" pitchFamily="34" charset="0"/>
              </a:rPr>
              <a:t>consensus</a:t>
            </a:r>
          </a:p>
          <a:p>
            <a:pPr marR="0">
              <a:spcBef>
                <a:spcPts val="0"/>
              </a:spcBef>
              <a:spcAft>
                <a:spcPts val="0"/>
              </a:spcAft>
              <a:buFontTx/>
              <a:buChar char="-"/>
            </a:pPr>
            <a:endParaRPr lang="en-US" sz="1800" dirty="0">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smtClean="0">
                <a:latin typeface="Calibri" panose="020F0502020204030204" pitchFamily="34" charset="0"/>
                <a:ea typeface="Calibri" panose="020F0502020204030204" pitchFamily="34" charset="0"/>
              </a:rPr>
              <a:t>3d- </a:t>
            </a:r>
            <a:r>
              <a:rPr lang="en-US" sz="1800" dirty="0">
                <a:latin typeface="Calibri" panose="020F0502020204030204" pitchFamily="34" charset="0"/>
                <a:ea typeface="Calibri" panose="020F0502020204030204" pitchFamily="34" charset="0"/>
              </a:rPr>
              <a:t>Performance monitoring during the transition into RTC during the time period immediately following implementation</a:t>
            </a:r>
          </a:p>
          <a:p>
            <a:pPr marR="0">
              <a:spcBef>
                <a:spcPts val="0"/>
              </a:spcBef>
              <a:spcAft>
                <a:spcPts val="0"/>
              </a:spcAft>
              <a:buFontTx/>
              <a:buChar char="-"/>
            </a:pPr>
            <a:r>
              <a:rPr lang="en-US" sz="1800" dirty="0" smtClean="0">
                <a:solidFill>
                  <a:srgbClr val="FF0000"/>
                </a:solidFill>
                <a:latin typeface="Calibri" panose="020F0502020204030204" pitchFamily="34" charset="0"/>
                <a:ea typeface="Calibri" panose="020F0502020204030204" pitchFamily="34" charset="0"/>
              </a:rPr>
              <a:t>Round </a:t>
            </a:r>
            <a:r>
              <a:rPr lang="en-US" sz="1800" dirty="0">
                <a:solidFill>
                  <a:srgbClr val="FF0000"/>
                </a:solidFill>
                <a:latin typeface="Calibri" panose="020F0502020204030204" pitchFamily="34" charset="0"/>
                <a:ea typeface="Calibri" panose="020F0502020204030204" pitchFamily="34" charset="0"/>
              </a:rPr>
              <a:t>2: Discussion </a:t>
            </a:r>
            <a:endParaRPr lang="en-US" sz="1800" dirty="0" smtClean="0">
              <a:solidFill>
                <a:srgbClr val="FF0000"/>
              </a:solidFill>
              <a:latin typeface="Calibri" panose="020F0502020204030204" pitchFamily="34" charset="0"/>
              <a:ea typeface="Calibri" panose="020F0502020204030204" pitchFamily="34" charset="0"/>
            </a:endParaRPr>
          </a:p>
          <a:p>
            <a:pPr marR="0">
              <a:spcBef>
                <a:spcPts val="0"/>
              </a:spcBef>
              <a:spcAft>
                <a:spcPts val="0"/>
              </a:spcAft>
              <a:buFontTx/>
              <a:buChar char="-"/>
            </a:pPr>
            <a:endParaRPr lang="en-US" sz="1600" dirty="0">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1600" dirty="0" smtClean="0">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154942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Today’s Plan for Key Principles (KP)</a:t>
            </a:r>
            <a:endParaRPr lang="en-US" sz="2400" dirty="0"/>
          </a:p>
        </p:txBody>
      </p:sp>
      <p:sp>
        <p:nvSpPr>
          <p:cNvPr id="3" name="Content Placeholder 2"/>
          <p:cNvSpPr>
            <a:spLocks noGrp="1"/>
          </p:cNvSpPr>
          <p:nvPr>
            <p:ph idx="1"/>
          </p:nvPr>
        </p:nvSpPr>
        <p:spPr>
          <a:xfrm>
            <a:off x="381000" y="838200"/>
            <a:ext cx="8534400" cy="5334000"/>
          </a:xfrm>
        </p:spPr>
        <p:txBody>
          <a:bodyPr/>
          <a:lstStyle/>
          <a:p>
            <a:endParaRPr lang="en-US" sz="1050" dirty="0" smtClean="0"/>
          </a:p>
          <a:p>
            <a:pPr marL="0" indent="0">
              <a:buNone/>
            </a:pPr>
            <a:endParaRPr lang="en-US" sz="1800" u="sng" dirty="0" smtClean="0"/>
          </a:p>
          <a:p>
            <a:pPr marL="0" marR="0" indent="0">
              <a:spcBef>
                <a:spcPts val="0"/>
              </a:spcBef>
              <a:spcAft>
                <a:spcPts val="0"/>
              </a:spcAft>
              <a:buNone/>
            </a:pPr>
            <a:r>
              <a:rPr lang="en-US" sz="1600" b="1" dirty="0" smtClean="0"/>
              <a:t>REVIEW OF NEW KP LANGUAGE:</a:t>
            </a:r>
            <a:endParaRPr lang="en-US" sz="1600" b="1" dirty="0"/>
          </a:p>
          <a:p>
            <a:pPr marL="0" indent="0">
              <a:buNone/>
            </a:pPr>
            <a:endParaRPr lang="en-US" sz="1600" dirty="0" smtClean="0">
              <a:latin typeface="Calibri" panose="020F0502020204030204" pitchFamily="34" charset="0"/>
              <a:cs typeface="Calibri" panose="020F0502020204030204" pitchFamily="34" charset="0"/>
            </a:endParaRPr>
          </a:p>
          <a:p>
            <a:pPr marL="0" indent="0">
              <a:buNone/>
            </a:pPr>
            <a:r>
              <a:rPr lang="en-US" sz="1600" dirty="0">
                <a:latin typeface="Calibri" panose="020F0502020204030204" pitchFamily="34" charset="0"/>
                <a:cs typeface="Calibri" panose="020F0502020204030204" pitchFamily="34" charset="0"/>
              </a:rPr>
              <a:t>4a- KP1.1(8): Framework for review of RTC outcomes relative to ORDC outcomes</a:t>
            </a:r>
          </a:p>
          <a:p>
            <a:pPr>
              <a:buFontTx/>
              <a:buChar char="-"/>
            </a:pPr>
            <a:r>
              <a:rPr lang="en-US" sz="1600" dirty="0" smtClean="0">
                <a:solidFill>
                  <a:srgbClr val="FF0000"/>
                </a:solidFill>
                <a:latin typeface="Calibri" panose="020F0502020204030204" pitchFamily="34" charset="0"/>
                <a:cs typeface="Calibri" panose="020F0502020204030204" pitchFamily="34" charset="0"/>
              </a:rPr>
              <a:t>Round </a:t>
            </a:r>
            <a:r>
              <a:rPr lang="en-US" sz="1600" dirty="0">
                <a:solidFill>
                  <a:srgbClr val="FF0000"/>
                </a:solidFill>
                <a:latin typeface="Calibri" panose="020F0502020204030204" pitchFamily="34" charset="0"/>
                <a:cs typeface="Calibri" panose="020F0502020204030204" pitchFamily="34" charset="0"/>
              </a:rPr>
              <a:t>2: Discussion of Luminant </a:t>
            </a:r>
            <a:r>
              <a:rPr lang="en-US" sz="1600" dirty="0" smtClean="0">
                <a:solidFill>
                  <a:srgbClr val="FF0000"/>
                </a:solidFill>
                <a:latin typeface="Calibri" panose="020F0502020204030204" pitchFamily="34" charset="0"/>
                <a:cs typeface="Calibri" panose="020F0502020204030204" pitchFamily="34" charset="0"/>
              </a:rPr>
              <a:t>language</a:t>
            </a:r>
          </a:p>
          <a:p>
            <a:pPr>
              <a:buFontTx/>
              <a:buChar char="-"/>
            </a:pPr>
            <a:endParaRPr lang="en-US" sz="1600" dirty="0">
              <a:latin typeface="Calibri" panose="020F0502020204030204" pitchFamily="34" charset="0"/>
              <a:cs typeface="Calibri" panose="020F0502020204030204" pitchFamily="34" charset="0"/>
            </a:endParaRPr>
          </a:p>
          <a:p>
            <a:pPr marL="0" indent="0">
              <a:buNone/>
            </a:pPr>
            <a:r>
              <a:rPr lang="en-US" sz="1600" dirty="0" smtClean="0">
                <a:latin typeface="Calibri" panose="020F0502020204030204" pitchFamily="34" charset="0"/>
                <a:cs typeface="Calibri" panose="020F0502020204030204" pitchFamily="34" charset="0"/>
              </a:rPr>
              <a:t>4b- </a:t>
            </a:r>
            <a:r>
              <a:rPr lang="en-US" sz="1600" dirty="0">
                <a:latin typeface="Calibri" panose="020F0502020204030204" pitchFamily="34" charset="0"/>
                <a:cs typeface="Calibri" panose="020F0502020204030204" pitchFamily="34" charset="0"/>
              </a:rPr>
              <a:t>KP5(2)(a): Effect of negative self-arrangement of AS on DAM </a:t>
            </a:r>
            <a:r>
              <a:rPr lang="en-US" sz="1600" dirty="0" smtClean="0">
                <a:latin typeface="Calibri" panose="020F0502020204030204" pitchFamily="34" charset="0"/>
                <a:cs typeface="Calibri" panose="020F0502020204030204" pitchFamily="34" charset="0"/>
              </a:rPr>
              <a:t>AS Demand Curves</a:t>
            </a:r>
            <a:endParaRPr lang="en-US" sz="1600" dirty="0">
              <a:latin typeface="Calibri" panose="020F0502020204030204" pitchFamily="34" charset="0"/>
              <a:cs typeface="Calibri" panose="020F0502020204030204" pitchFamily="34" charset="0"/>
            </a:endParaRPr>
          </a:p>
          <a:p>
            <a:pPr>
              <a:buFontTx/>
              <a:buChar char="-"/>
            </a:pPr>
            <a:r>
              <a:rPr lang="en-US" sz="1600" dirty="0" smtClean="0">
                <a:solidFill>
                  <a:srgbClr val="FF0000"/>
                </a:solidFill>
                <a:latin typeface="Calibri" panose="020F0502020204030204" pitchFamily="34" charset="0"/>
                <a:cs typeface="Calibri" panose="020F0502020204030204" pitchFamily="34" charset="0"/>
              </a:rPr>
              <a:t>Round </a:t>
            </a:r>
            <a:r>
              <a:rPr lang="en-US" sz="1600" dirty="0">
                <a:solidFill>
                  <a:srgbClr val="FF0000"/>
                </a:solidFill>
                <a:latin typeface="Calibri" panose="020F0502020204030204" pitchFamily="34" charset="0"/>
                <a:cs typeface="Calibri" panose="020F0502020204030204" pitchFamily="34" charset="0"/>
              </a:rPr>
              <a:t>2: Discussion </a:t>
            </a:r>
            <a:endParaRPr lang="en-US" sz="1600" dirty="0" smtClean="0">
              <a:solidFill>
                <a:srgbClr val="FF0000"/>
              </a:solidFill>
              <a:latin typeface="Calibri" panose="020F0502020204030204" pitchFamily="34" charset="0"/>
              <a:cs typeface="Calibri" panose="020F0502020204030204" pitchFamily="34" charset="0"/>
            </a:endParaRPr>
          </a:p>
          <a:p>
            <a:pPr>
              <a:buFontTx/>
              <a:buChar char="-"/>
            </a:pPr>
            <a:endParaRPr lang="en-US" sz="1600" dirty="0">
              <a:latin typeface="Calibri" panose="020F0502020204030204" pitchFamily="34" charset="0"/>
              <a:cs typeface="Calibri" panose="020F0502020204030204" pitchFamily="34" charset="0"/>
            </a:endParaRPr>
          </a:p>
          <a:p>
            <a:pPr marL="0" indent="0">
              <a:buNone/>
            </a:pPr>
            <a:r>
              <a:rPr lang="en-US" sz="1600" dirty="0" smtClean="0">
                <a:latin typeface="Calibri" panose="020F0502020204030204" pitchFamily="34" charset="0"/>
                <a:cs typeface="Calibri" panose="020F0502020204030204" pitchFamily="34" charset="0"/>
              </a:rPr>
              <a:t>4c- </a:t>
            </a:r>
            <a:r>
              <a:rPr lang="en-US" sz="1600" dirty="0">
                <a:latin typeface="Calibri" panose="020F0502020204030204" pitchFamily="34" charset="0"/>
                <a:cs typeface="Calibri" panose="020F0502020204030204" pitchFamily="34" charset="0"/>
              </a:rPr>
              <a:t>KP5(7)(b): Settlement detail for AS Virtual Offers</a:t>
            </a:r>
          </a:p>
          <a:p>
            <a:pPr>
              <a:buFontTx/>
              <a:buChar char="-"/>
            </a:pPr>
            <a:r>
              <a:rPr lang="en-US" sz="1600" dirty="0" smtClean="0">
                <a:solidFill>
                  <a:srgbClr val="FF0000"/>
                </a:solidFill>
                <a:latin typeface="Calibri" panose="020F0502020204030204" pitchFamily="34" charset="0"/>
                <a:cs typeface="Calibri" panose="020F0502020204030204" pitchFamily="34" charset="0"/>
              </a:rPr>
              <a:t>Round </a:t>
            </a:r>
            <a:r>
              <a:rPr lang="en-US" sz="1600" dirty="0">
                <a:solidFill>
                  <a:srgbClr val="FF0000"/>
                </a:solidFill>
                <a:latin typeface="Calibri" panose="020F0502020204030204" pitchFamily="34" charset="0"/>
                <a:cs typeface="Calibri" panose="020F0502020204030204" pitchFamily="34" charset="0"/>
              </a:rPr>
              <a:t>2: </a:t>
            </a:r>
            <a:r>
              <a:rPr lang="en-US" sz="1600" dirty="0" smtClean="0">
                <a:solidFill>
                  <a:srgbClr val="FF0000"/>
                </a:solidFill>
                <a:latin typeface="Calibri" panose="020F0502020204030204" pitchFamily="34" charset="0"/>
                <a:cs typeface="Calibri" panose="020F0502020204030204" pitchFamily="34" charset="0"/>
              </a:rPr>
              <a:t>Discussion</a:t>
            </a:r>
          </a:p>
          <a:p>
            <a:pPr>
              <a:buFontTx/>
              <a:buChar char="-"/>
            </a:pPr>
            <a:endParaRPr lang="en-US" sz="1600" dirty="0">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189709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Today’s Plan </a:t>
            </a:r>
            <a:endParaRPr lang="en-US" sz="2400" dirty="0"/>
          </a:p>
        </p:txBody>
      </p:sp>
      <p:sp>
        <p:nvSpPr>
          <p:cNvPr id="3" name="Content Placeholder 2"/>
          <p:cNvSpPr>
            <a:spLocks noGrp="1"/>
          </p:cNvSpPr>
          <p:nvPr>
            <p:ph idx="1"/>
          </p:nvPr>
        </p:nvSpPr>
        <p:spPr>
          <a:xfrm>
            <a:off x="381000" y="1295400"/>
            <a:ext cx="8534400" cy="4724400"/>
          </a:xfrm>
        </p:spPr>
        <p:txBody>
          <a:bodyPr/>
          <a:lstStyle/>
          <a:p>
            <a:pPr marL="0" marR="0" indent="0">
              <a:spcBef>
                <a:spcPts val="0"/>
              </a:spcBef>
              <a:spcAft>
                <a:spcPts val="0"/>
              </a:spcAft>
              <a:buNone/>
            </a:pPr>
            <a:r>
              <a:rPr lang="en-US" sz="1600" b="1" dirty="0" smtClean="0"/>
              <a:t>Key </a:t>
            </a:r>
            <a:r>
              <a:rPr lang="en-US" sz="1600" b="1" dirty="0" smtClean="0"/>
              <a:t>Documents for today (cumulative language):</a:t>
            </a:r>
          </a:p>
          <a:p>
            <a:pPr marL="0" marR="0" indent="0">
              <a:spcBef>
                <a:spcPts val="0"/>
              </a:spcBef>
              <a:spcAft>
                <a:spcPts val="0"/>
              </a:spcAft>
              <a:buNone/>
            </a:pPr>
            <a:endParaRPr lang="en-US" sz="1600" b="1" dirty="0"/>
          </a:p>
          <a:p>
            <a:r>
              <a:rPr lang="en-US" sz="1600" b="1" dirty="0">
                <a:hlinkClick r:id="rId2"/>
              </a:rPr>
              <a:t>KP1.1 Luminant Comments 120619</a:t>
            </a:r>
            <a:r>
              <a:rPr lang="en-US" sz="1600" dirty="0"/>
              <a:t/>
            </a:r>
            <a:br>
              <a:rPr lang="en-US" sz="1600" dirty="0"/>
            </a:br>
            <a:r>
              <a:rPr lang="en-US" sz="1600" b="1" dirty="0" smtClean="0">
                <a:hlinkClick r:id="rId3"/>
              </a:rPr>
              <a:t>KP1.2 </a:t>
            </a:r>
            <a:r>
              <a:rPr lang="en-US" sz="1600" b="1" dirty="0">
                <a:hlinkClick r:id="rId3"/>
              </a:rPr>
              <a:t>112519</a:t>
            </a:r>
            <a:r>
              <a:rPr lang="en-US" sz="1600" dirty="0"/>
              <a:t/>
            </a:r>
            <a:br>
              <a:rPr lang="en-US" sz="1600" dirty="0"/>
            </a:br>
            <a:r>
              <a:rPr lang="en-US" sz="1600" b="1" dirty="0" smtClean="0">
                <a:hlinkClick r:id="rId4"/>
              </a:rPr>
              <a:t>KP1.3 </a:t>
            </a:r>
            <a:r>
              <a:rPr lang="en-US" sz="1600" b="1" dirty="0">
                <a:hlinkClick r:id="rId4"/>
              </a:rPr>
              <a:t>ERCOT Comments 120919</a:t>
            </a:r>
            <a:r>
              <a:rPr lang="en-US" sz="1600" dirty="0"/>
              <a:t/>
            </a:r>
            <a:br>
              <a:rPr lang="en-US" sz="1600" dirty="0"/>
            </a:br>
            <a:r>
              <a:rPr lang="en-US" sz="1600" b="1" dirty="0" smtClean="0">
                <a:hlinkClick r:id="rId5"/>
              </a:rPr>
              <a:t>KP1.4 </a:t>
            </a:r>
            <a:r>
              <a:rPr lang="en-US" sz="1600" b="1" dirty="0">
                <a:hlinkClick r:id="rId5"/>
              </a:rPr>
              <a:t>120619</a:t>
            </a:r>
            <a:r>
              <a:rPr lang="en-US" sz="1600" dirty="0"/>
              <a:t/>
            </a:r>
            <a:br>
              <a:rPr lang="en-US" sz="1600" dirty="0"/>
            </a:br>
            <a:r>
              <a:rPr lang="en-US" sz="1600" b="1" dirty="0" smtClean="0">
                <a:hlinkClick r:id="rId6"/>
              </a:rPr>
              <a:t>KP1.5 </a:t>
            </a:r>
            <a:r>
              <a:rPr lang="en-US" sz="1600" b="1" dirty="0">
                <a:hlinkClick r:id="rId6"/>
              </a:rPr>
              <a:t>120619</a:t>
            </a:r>
            <a:r>
              <a:rPr lang="en-US" sz="1600" dirty="0"/>
              <a:t/>
            </a:r>
            <a:br>
              <a:rPr lang="en-US" sz="1600" dirty="0"/>
            </a:br>
            <a:r>
              <a:rPr lang="en-US" sz="1600" b="1" dirty="0" smtClean="0">
                <a:hlinkClick r:id="rId7"/>
              </a:rPr>
              <a:t>KP1.6 </a:t>
            </a:r>
            <a:r>
              <a:rPr lang="en-US" sz="1600" b="1" dirty="0">
                <a:hlinkClick r:id="rId7"/>
              </a:rPr>
              <a:t>120619</a:t>
            </a:r>
            <a:r>
              <a:rPr lang="en-US" sz="1600" dirty="0"/>
              <a:t/>
            </a:r>
            <a:br>
              <a:rPr lang="en-US" sz="1600" dirty="0"/>
            </a:br>
            <a:r>
              <a:rPr lang="en-US" sz="1600" b="1" dirty="0" smtClean="0">
                <a:hlinkClick r:id="rId8"/>
              </a:rPr>
              <a:t>KP2 </a:t>
            </a:r>
            <a:r>
              <a:rPr lang="en-US" sz="1600" b="1" dirty="0">
                <a:hlinkClick r:id="rId8"/>
              </a:rPr>
              <a:t>112519</a:t>
            </a:r>
            <a:r>
              <a:rPr lang="en-US" sz="1600" dirty="0"/>
              <a:t/>
            </a:r>
            <a:br>
              <a:rPr lang="en-US" sz="1600" dirty="0"/>
            </a:br>
            <a:r>
              <a:rPr lang="en-US" sz="1600" b="1" dirty="0" smtClean="0">
                <a:hlinkClick r:id="rId9"/>
              </a:rPr>
              <a:t>KP3 </a:t>
            </a:r>
            <a:r>
              <a:rPr lang="en-US" sz="1600" b="1" dirty="0">
                <a:hlinkClick r:id="rId9"/>
              </a:rPr>
              <a:t>120619</a:t>
            </a:r>
            <a:r>
              <a:rPr lang="en-US" sz="1600" dirty="0"/>
              <a:t/>
            </a:r>
            <a:br>
              <a:rPr lang="en-US" sz="1600" dirty="0"/>
            </a:br>
            <a:r>
              <a:rPr lang="en-US" sz="1600" b="1" dirty="0" smtClean="0">
                <a:hlinkClick r:id="rId10"/>
              </a:rPr>
              <a:t>KP5 </a:t>
            </a:r>
            <a:r>
              <a:rPr lang="en-US" sz="1600" b="1" dirty="0">
                <a:hlinkClick r:id="rId10"/>
              </a:rPr>
              <a:t>ERCOT Comments 120919</a:t>
            </a:r>
            <a:r>
              <a:rPr lang="en-US" sz="1600" dirty="0"/>
              <a:t/>
            </a:r>
            <a:br>
              <a:rPr lang="en-US" sz="1600" dirty="0"/>
            </a:br>
            <a:r>
              <a:rPr lang="en-US" sz="1600" b="1" dirty="0" smtClean="0">
                <a:hlinkClick r:id="rId11"/>
              </a:rPr>
              <a:t>KP6 </a:t>
            </a:r>
            <a:r>
              <a:rPr lang="en-US" sz="1600" b="1" dirty="0">
                <a:hlinkClick r:id="rId11"/>
              </a:rPr>
              <a:t>120619</a:t>
            </a:r>
            <a:r>
              <a:rPr lang="en-US" sz="1600" dirty="0"/>
              <a:t/>
            </a:r>
            <a:br>
              <a:rPr lang="en-US" sz="1600" dirty="0"/>
            </a:br>
            <a:r>
              <a:rPr lang="en-US" sz="1600" b="1" dirty="0" smtClean="0">
                <a:hlinkClick r:id="rId12"/>
              </a:rPr>
              <a:t>KP6 </a:t>
            </a:r>
            <a:r>
              <a:rPr lang="en-US" sz="1600" b="1" dirty="0">
                <a:hlinkClick r:id="rId12"/>
              </a:rPr>
              <a:t>Report Changes - Trefny Comments </a:t>
            </a:r>
            <a:r>
              <a:rPr lang="en-US" sz="1600" b="1" dirty="0" smtClean="0">
                <a:hlinkClick r:id="rId12"/>
              </a:rPr>
              <a:t>121119</a:t>
            </a:r>
            <a:r>
              <a:rPr lang="en-US" sz="1600" b="1" dirty="0" smtClean="0"/>
              <a:t>  (inventory spreadsheet)</a:t>
            </a:r>
            <a:r>
              <a:rPr lang="en-US" sz="1600" dirty="0"/>
              <a:t/>
            </a:r>
            <a:br>
              <a:rPr lang="en-US" sz="1600" dirty="0"/>
            </a:br>
            <a:r>
              <a:rPr lang="en-US" sz="1600" b="1" dirty="0" smtClean="0">
                <a:hlinkClick r:id="rId13"/>
              </a:rPr>
              <a:t>KP6 </a:t>
            </a:r>
            <a:r>
              <a:rPr lang="en-US" sz="1600" b="1" dirty="0">
                <a:hlinkClick r:id="rId13"/>
              </a:rPr>
              <a:t>Report Changes - ERCOT Comments </a:t>
            </a:r>
            <a:r>
              <a:rPr lang="en-US" sz="1600" b="1" dirty="0" smtClean="0">
                <a:hlinkClick r:id="rId13"/>
              </a:rPr>
              <a:t>121719</a:t>
            </a:r>
            <a:r>
              <a:rPr lang="en-US" sz="1600" b="1" dirty="0" smtClean="0"/>
              <a:t> (</a:t>
            </a:r>
            <a:r>
              <a:rPr lang="en-US" sz="1600" b="1" dirty="0" err="1" smtClean="0"/>
              <a:t>invenmtory</a:t>
            </a:r>
            <a:r>
              <a:rPr lang="en-US" sz="1600" b="1" dirty="0" smtClean="0"/>
              <a:t> spreadsheet</a:t>
            </a:r>
            <a:r>
              <a:rPr lang="en-US" sz="1600" b="1" dirty="0"/>
              <a:t>)</a:t>
            </a:r>
            <a:r>
              <a:rPr lang="en-US" sz="1600" dirty="0"/>
              <a:t/>
            </a:r>
            <a:br>
              <a:rPr lang="en-US" sz="1600" dirty="0"/>
            </a:br>
            <a:r>
              <a:rPr lang="en-US" sz="1600" b="1" dirty="0" smtClean="0">
                <a:hlinkClick r:id="rId14"/>
              </a:rPr>
              <a:t>KP7 </a:t>
            </a:r>
            <a:r>
              <a:rPr lang="en-US" sz="1600" b="1" dirty="0">
                <a:hlinkClick r:id="rId14"/>
              </a:rPr>
              <a:t>120619</a:t>
            </a:r>
            <a:r>
              <a:rPr lang="en-US" sz="1600" dirty="0"/>
              <a:t/>
            </a:r>
            <a:br>
              <a:rPr lang="en-US" sz="1600" dirty="0"/>
            </a:br>
            <a:r>
              <a:rPr lang="en-US" sz="1600" b="1" dirty="0" smtClean="0">
                <a:hlinkClick r:id="rId15"/>
              </a:rPr>
              <a:t>KP8 </a:t>
            </a:r>
            <a:r>
              <a:rPr lang="en-US" sz="1600" b="1" dirty="0">
                <a:hlinkClick r:id="rId15"/>
              </a:rPr>
              <a:t>112519</a:t>
            </a:r>
            <a:r>
              <a:rPr lang="en-US" sz="1600" dirty="0"/>
              <a:t/>
            </a:r>
            <a:br>
              <a:rPr lang="en-US" sz="1600" dirty="0"/>
            </a:br>
            <a:r>
              <a:rPr lang="en-US" sz="1400" dirty="0"/>
              <a:t/>
            </a:r>
            <a:br>
              <a:rPr lang="en-US" sz="1400" dirty="0"/>
            </a:br>
            <a:endParaRPr lang="en-US" sz="1600" b="1" dirty="0"/>
          </a:p>
          <a:p>
            <a:pPr marL="0" marR="0" indent="0">
              <a:spcBef>
                <a:spcPts val="0"/>
              </a:spcBef>
              <a:spcAft>
                <a:spcPts val="0"/>
              </a:spcAft>
              <a:buNone/>
            </a:pPr>
            <a:r>
              <a:rPr lang="en-US" sz="1600" b="1" dirty="0" smtClean="0"/>
              <a:t>Any questions?</a:t>
            </a:r>
            <a:endParaRPr lang="en-US" sz="1600" b="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4283127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lgn="ctr">
              <a:buNone/>
            </a:pPr>
            <a:endParaRPr lang="en-US" sz="3200" dirty="0" smtClean="0"/>
          </a:p>
          <a:p>
            <a:pPr marL="0" indent="0" algn="ctr">
              <a:buNone/>
            </a:pPr>
            <a:r>
              <a:rPr lang="en-US" sz="3200" dirty="0" smtClean="0"/>
              <a:t>Appendix</a:t>
            </a:r>
          </a:p>
          <a:p>
            <a:pPr marL="0" indent="0" algn="ctr">
              <a:buNone/>
            </a:pPr>
            <a:endParaRPr lang="en-US" sz="3200" dirty="0"/>
          </a:p>
          <a:p>
            <a:pPr marL="0" indent="0" algn="ctr">
              <a:buNone/>
            </a:pPr>
            <a:r>
              <a:rPr lang="en-US" sz="2000" dirty="0"/>
              <a:t>Stakeholder Process Summary</a:t>
            </a:r>
          </a:p>
          <a:p>
            <a:pPr marL="0" indent="0" algn="ctr">
              <a:buNone/>
            </a:pPr>
            <a:endParaRPr lang="en-US" sz="3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2844574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Arrow Connector 15"/>
          <p:cNvCxnSpPr/>
          <p:nvPr/>
        </p:nvCxnSpPr>
        <p:spPr>
          <a:xfrm flipV="1">
            <a:off x="1346010" y="3997845"/>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7" name="Straight Arrow Connector 16"/>
          <p:cNvCxnSpPr/>
          <p:nvPr/>
        </p:nvCxnSpPr>
        <p:spPr>
          <a:xfrm flipV="1">
            <a:off x="4038600" y="3997275"/>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1" name="Straight Arrow Connector 20"/>
          <p:cNvCxnSpPr/>
          <p:nvPr/>
        </p:nvCxnSpPr>
        <p:spPr>
          <a:xfrm flipV="1">
            <a:off x="6553200" y="397595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flipV="1">
            <a:off x="7596117" y="3997275"/>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a:off x="7620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8" name="Straight Arrow Connector 17"/>
          <p:cNvCxnSpPr/>
          <p:nvPr/>
        </p:nvCxnSpPr>
        <p:spPr>
          <a:xfrm>
            <a:off x="49530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0" name="Straight Arrow Connector 19"/>
          <p:cNvCxnSpPr/>
          <p:nvPr/>
        </p:nvCxnSpPr>
        <p:spPr>
          <a:xfrm>
            <a:off x="2514600" y="309143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2" name="Straight Arrow Connector 21"/>
          <p:cNvCxnSpPr/>
          <p:nvPr/>
        </p:nvCxnSpPr>
        <p:spPr>
          <a:xfrm>
            <a:off x="75438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4" name="Straight Arrow Connector 23"/>
          <p:cNvCxnSpPr/>
          <p:nvPr/>
        </p:nvCxnSpPr>
        <p:spPr>
          <a:xfrm>
            <a:off x="65532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 name="Title 1"/>
          <p:cNvSpPr>
            <a:spLocks noGrp="1"/>
          </p:cNvSpPr>
          <p:nvPr>
            <p:ph type="title"/>
          </p:nvPr>
        </p:nvSpPr>
        <p:spPr/>
        <p:txBody>
          <a:bodyPr/>
          <a:lstStyle/>
          <a:p>
            <a:r>
              <a:rPr lang="en-US" sz="2400" dirty="0"/>
              <a:t>RTCTF </a:t>
            </a:r>
            <a:r>
              <a:rPr lang="en-US" sz="2400" dirty="0" smtClean="0"/>
              <a:t>Review Process </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
        <p:nvSpPr>
          <p:cNvPr id="5" name="Rectangle 4"/>
          <p:cNvSpPr/>
          <p:nvPr/>
        </p:nvSpPr>
        <p:spPr>
          <a:xfrm>
            <a:off x="381000" y="998363"/>
            <a:ext cx="18288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dirty="0" smtClean="0"/>
              <a:t>Internal ERCOT Draft Principles and Principle Concepts (elements)</a:t>
            </a:r>
            <a:endParaRPr lang="en-US" sz="1400" i="1" dirty="0"/>
          </a:p>
        </p:txBody>
      </p:sp>
      <p:sp>
        <p:nvSpPr>
          <p:cNvPr id="8" name="Rectangle 7"/>
          <p:cNvSpPr/>
          <p:nvPr/>
        </p:nvSpPr>
        <p:spPr>
          <a:xfrm>
            <a:off x="381000" y="1994750"/>
            <a:ext cx="1828800" cy="1447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presents concepts for meeting in presentation format</a:t>
            </a:r>
            <a:endParaRPr lang="en-US" sz="1600" dirty="0"/>
          </a:p>
        </p:txBody>
      </p:sp>
      <p:sp>
        <p:nvSpPr>
          <p:cNvPr id="9" name="Rectangle 8"/>
          <p:cNvSpPr/>
          <p:nvPr/>
        </p:nvSpPr>
        <p:spPr>
          <a:xfrm>
            <a:off x="2217577" y="1994751"/>
            <a:ext cx="1625219" cy="1447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takes feedback and posts in 2 days as initial document for MP edits</a:t>
            </a:r>
            <a:endParaRPr lang="en-US" sz="1600" dirty="0"/>
          </a:p>
        </p:txBody>
      </p:sp>
      <p:sp>
        <p:nvSpPr>
          <p:cNvPr id="10" name="Rectangle 9"/>
          <p:cNvSpPr/>
          <p:nvPr/>
        </p:nvSpPr>
        <p:spPr>
          <a:xfrm>
            <a:off x="3352800" y="4280751"/>
            <a:ext cx="2819400" cy="13335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MPs submit feedback as edits to document and any </a:t>
            </a:r>
          </a:p>
          <a:p>
            <a:pPr algn="ctr"/>
            <a:r>
              <a:rPr lang="en-US" sz="1600" dirty="0" smtClean="0"/>
              <a:t>-   Concerns  </a:t>
            </a:r>
            <a:endParaRPr lang="en-US" sz="1600" dirty="0"/>
          </a:p>
          <a:p>
            <a:pPr marL="285750" indent="-285750" algn="ctr">
              <a:buFontTx/>
              <a:buChar char="-"/>
            </a:pPr>
            <a:r>
              <a:rPr lang="en-US" sz="1600" dirty="0" smtClean="0"/>
              <a:t>Alternatives</a:t>
            </a:r>
            <a:endParaRPr lang="en-US" sz="1600" dirty="0"/>
          </a:p>
        </p:txBody>
      </p:sp>
      <p:sp>
        <p:nvSpPr>
          <p:cNvPr id="11" name="Rectangle 10"/>
          <p:cNvSpPr/>
          <p:nvPr/>
        </p:nvSpPr>
        <p:spPr>
          <a:xfrm>
            <a:off x="381000" y="4280751"/>
            <a:ext cx="1836577" cy="13335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MPs share initial feedback, concern, request for additional </a:t>
            </a:r>
            <a:r>
              <a:rPr lang="en-US" sz="1600" dirty="0" smtClean="0"/>
              <a:t>information</a:t>
            </a:r>
            <a:endParaRPr lang="en-US" sz="1600" dirty="0"/>
          </a:p>
        </p:txBody>
      </p:sp>
      <p:sp>
        <p:nvSpPr>
          <p:cNvPr id="12" name="Rectangle 11"/>
          <p:cNvSpPr/>
          <p:nvPr/>
        </p:nvSpPr>
        <p:spPr>
          <a:xfrm>
            <a:off x="6349622" y="4280751"/>
            <a:ext cx="2515168" cy="13580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MPs must document concerns and alternative approach prior to meeting and be prepared to discuss</a:t>
            </a:r>
          </a:p>
        </p:txBody>
      </p:sp>
      <p:sp>
        <p:nvSpPr>
          <p:cNvPr id="13" name="Rectangle 12"/>
          <p:cNvSpPr/>
          <p:nvPr/>
        </p:nvSpPr>
        <p:spPr>
          <a:xfrm>
            <a:off x="6349621" y="1994750"/>
            <a:ext cx="2489580" cy="14477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provides responses to finalize supporting principle concept</a:t>
            </a:r>
            <a:endParaRPr lang="en-US" sz="1600" dirty="0"/>
          </a:p>
        </p:txBody>
      </p:sp>
      <p:sp>
        <p:nvSpPr>
          <p:cNvPr id="14" name="Right Arrow 13"/>
          <p:cNvSpPr/>
          <p:nvPr/>
        </p:nvSpPr>
        <p:spPr>
          <a:xfrm>
            <a:off x="304800" y="3518751"/>
            <a:ext cx="8686800" cy="609600"/>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Meeting #1                                 Meeting #2                             Meeting #3</a:t>
            </a:r>
            <a:endParaRPr lang="en-US" dirty="0"/>
          </a:p>
        </p:txBody>
      </p:sp>
      <p:sp>
        <p:nvSpPr>
          <p:cNvPr id="25" name="TextBox 24"/>
          <p:cNvSpPr txBox="1"/>
          <p:nvPr/>
        </p:nvSpPr>
        <p:spPr>
          <a:xfrm>
            <a:off x="6629400" y="5658140"/>
            <a:ext cx="2209800" cy="857328"/>
          </a:xfrm>
          <a:prstGeom prst="rect">
            <a:avLst/>
          </a:prstGeom>
          <a:solidFill>
            <a:schemeClr val="bg1"/>
          </a:solidFill>
          <a:ln>
            <a:solidFill>
              <a:srgbClr val="FF0000"/>
            </a:solidFill>
          </a:ln>
        </p:spPr>
        <p:txBody>
          <a:bodyPr wrap="square" rtlCol="0">
            <a:spAutoFit/>
          </a:bodyPr>
          <a:lstStyle/>
          <a:p>
            <a:r>
              <a:rPr lang="en-US" sz="1600" dirty="0" smtClean="0">
                <a:solidFill>
                  <a:srgbClr val="FF0000"/>
                </a:solidFill>
              </a:rPr>
              <a:t>Take consensus and non-consensus items to TAC for vote</a:t>
            </a:r>
            <a:endParaRPr lang="en-US" sz="1600" dirty="0">
              <a:solidFill>
                <a:srgbClr val="FF0000"/>
              </a:solidFill>
            </a:endParaRPr>
          </a:p>
        </p:txBody>
      </p:sp>
      <p:sp>
        <p:nvSpPr>
          <p:cNvPr id="26" name="Rectangle 25"/>
          <p:cNvSpPr/>
          <p:nvPr/>
        </p:nvSpPr>
        <p:spPr>
          <a:xfrm>
            <a:off x="4013012" y="1988963"/>
            <a:ext cx="2159188" cy="14535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posts all MP feedback and responds to MP redlines, concerns, alternatives</a:t>
            </a:r>
            <a:endParaRPr lang="en-US" sz="1600" dirty="0"/>
          </a:p>
        </p:txBody>
      </p:sp>
    </p:spTree>
    <p:extLst>
      <p:ext uri="{BB962C8B-B14F-4D97-AF65-F5344CB8AC3E}">
        <p14:creationId xmlns:p14="http://schemas.microsoft.com/office/powerpoint/2010/main" val="302759627"/>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c34af464-7aa1-4edd-9be4-83dffc1cb926"/>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2634</TotalTime>
  <Words>517</Words>
  <Application>Microsoft Office PowerPoint</Application>
  <PresentationFormat>On-screen Show (4:3)</PresentationFormat>
  <Paragraphs>116</Paragraphs>
  <Slides>10</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10</vt:i4>
      </vt:variant>
    </vt:vector>
  </HeadingPairs>
  <TitlesOfParts>
    <vt:vector size="15" baseType="lpstr">
      <vt:lpstr>Arial</vt:lpstr>
      <vt:lpstr>Calibri</vt:lpstr>
      <vt:lpstr>Times New Roman</vt:lpstr>
      <vt:lpstr>1_Custom Design</vt:lpstr>
      <vt:lpstr>Office Theme</vt:lpstr>
      <vt:lpstr>PowerPoint Presentation</vt:lpstr>
      <vt:lpstr>Antitrust Admonition</vt:lpstr>
      <vt:lpstr>Outline of RTCTF Update </vt:lpstr>
      <vt:lpstr>RTCTF Meeting Schedule</vt:lpstr>
      <vt:lpstr>Today’s Plan for Key Principles (KP)</vt:lpstr>
      <vt:lpstr>Today’s Plan for Key Principles (KP)</vt:lpstr>
      <vt:lpstr>Today’s Plan </vt:lpstr>
      <vt:lpstr>PowerPoint Presentation</vt:lpstr>
      <vt:lpstr>RTCTF Review Process </vt:lpstr>
      <vt:lpstr>TAC Review Process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214</cp:revision>
  <cp:lastPrinted>2016-01-21T20:53:15Z</cp:lastPrinted>
  <dcterms:created xsi:type="dcterms:W3CDTF">2016-01-21T15:20:31Z</dcterms:created>
  <dcterms:modified xsi:type="dcterms:W3CDTF">2019-12-19T15:07:22Z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