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6"/>
  </p:notesMasterIdLst>
  <p:sldIdLst>
    <p:sldId id="276" r:id="rId2"/>
    <p:sldId id="286" r:id="rId3"/>
    <p:sldId id="265" r:id="rId4"/>
    <p:sldId id="275" r:id="rId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0FF00"/>
    <a:srgbClr val="990033"/>
    <a:srgbClr val="7170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80" autoAdjust="0"/>
    <p:restoredTop sz="94660" autoAdjust="0"/>
  </p:normalViewPr>
  <p:slideViewPr>
    <p:cSldViewPr snapToGrid="0" snapToObjects="1">
      <p:cViewPr varScale="1">
        <p:scale>
          <a:sx n="88" d="100"/>
          <a:sy n="88" d="100"/>
        </p:scale>
        <p:origin x="86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24" cy="465376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63" y="0"/>
            <a:ext cx="3038324" cy="465376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0852A2-C6F7-4CD7-8019-CEA4264B6393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525" y="4415512"/>
            <a:ext cx="5607351" cy="4183618"/>
          </a:xfrm>
          <a:prstGeom prst="rect">
            <a:avLst/>
          </a:prstGeom>
        </p:spPr>
        <p:txBody>
          <a:bodyPr vert="horz" lIns="93176" tIns="46588" rIns="93176" bIns="4658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36"/>
            <a:ext cx="3038324" cy="465375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63" y="8829436"/>
            <a:ext cx="3038324" cy="465375"/>
          </a:xfrm>
          <a:prstGeom prst="rect">
            <a:avLst/>
          </a:prstGeom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1E29088-62F4-4499-8587-2D5DF729B5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7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DC6A2-1FEE-4C8E-9DB3-081F700B76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2275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775A2F-1562-42E9-B243-B834536F716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48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8726">
              <a:defRPr/>
            </a:pPr>
            <a:fld id="{7A331337-C0B1-425E-ACAB-0BE19302A68D}" type="slidenum">
              <a:rPr lang="en-US" smtClean="0"/>
              <a:pPr defTabSz="928726">
                <a:defRPr/>
              </a:pPr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3782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B99FF7-5349-4F26-8569-E9D9B7A1468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8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rc_P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55" b="64877"/>
          <a:stretch>
            <a:fillRect/>
          </a:stretch>
        </p:blipFill>
        <p:spPr bwMode="auto">
          <a:xfrm>
            <a:off x="184150" y="2146300"/>
            <a:ext cx="8959850" cy="47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8034338" y="6161088"/>
            <a:ext cx="1109662" cy="696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10" descr="Oncor_2color_RGB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0" y="5724525"/>
            <a:ext cx="26035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"/>
            <a:ext cx="7428457" cy="2768031"/>
          </a:xfrm>
        </p:spPr>
        <p:txBody>
          <a:bodyPr lIns="365760">
            <a:noAutofit/>
          </a:bodyPr>
          <a:lstStyle>
            <a:lvl1pPr algn="l">
              <a:defRPr sz="3200" b="1" i="0"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2768030"/>
            <a:ext cx="7428457" cy="1752600"/>
          </a:xfrm>
        </p:spPr>
        <p:txBody>
          <a:bodyPr lIns="365760">
            <a:norm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rgbClr val="717073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90575" y="6161088"/>
            <a:ext cx="504825" cy="347662"/>
          </a:xfrm>
        </p:spPr>
        <p:txBody>
          <a:bodyPr/>
          <a:lstStyle>
            <a:lvl1pPr>
              <a:defRPr sz="700" b="0" i="0">
                <a:solidFill>
                  <a:schemeClr val="accent1"/>
                </a:solidFill>
                <a:latin typeface="Helvetic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7950" y="6161088"/>
            <a:ext cx="3194050" cy="347662"/>
          </a:xfrm>
        </p:spPr>
        <p:txBody>
          <a:bodyPr/>
          <a:lstStyle>
            <a:lvl1pPr algn="l">
              <a:defRPr sz="700">
                <a:solidFill>
                  <a:srgbClr val="717073"/>
                </a:solidFill>
                <a:latin typeface="Helvetic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4488" y="6161088"/>
            <a:ext cx="347662" cy="347662"/>
          </a:xfrm>
        </p:spPr>
        <p:txBody>
          <a:bodyPr/>
          <a:lstStyle>
            <a:lvl1pPr>
              <a:defRPr/>
            </a:lvl1pPr>
          </a:lstStyle>
          <a:p>
            <a:fld id="{835CD87C-33D1-4E7F-9FDF-1687318D3C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40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AC213-3DFF-4706-8EB6-106B274420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089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" y="1600200"/>
            <a:ext cx="3814186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31126" y="1600200"/>
            <a:ext cx="3840258" cy="4525963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FCD2D-F88E-45AA-B768-436B8431C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28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918" y="1535113"/>
            <a:ext cx="3657600" cy="639762"/>
          </a:xfrm>
        </p:spPr>
        <p:txBody>
          <a:bodyPr lIns="0"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918" y="2174875"/>
            <a:ext cx="3657600" cy="3951288"/>
          </a:xfrm>
        </p:spPr>
        <p:txBody>
          <a:bodyPr l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01656" y="1535113"/>
            <a:ext cx="3657600" cy="639762"/>
          </a:xfrm>
        </p:spPr>
        <p:txBody>
          <a:bodyPr lIns="0"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1656" y="2174875"/>
            <a:ext cx="3657600" cy="3951288"/>
          </a:xfrm>
        </p:spPr>
        <p:txBody>
          <a:bodyPr l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D1EB0-2258-4E53-BF25-44D58DFEE6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176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1A33C-43A9-4A75-9BB6-D6A327695F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3843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9C075-EC19-4E9C-A5A6-6937F0B1BA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88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656D-61B5-4263-B06C-7697275B63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839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4800600"/>
            <a:ext cx="5486400" cy="566738"/>
          </a:xfrm>
        </p:spPr>
        <p:txBody>
          <a:bodyPr lIns="0" tIns="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7471" y="400150"/>
            <a:ext cx="7750567" cy="43274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472" y="5367338"/>
            <a:ext cx="5486400" cy="804862"/>
          </a:xfrm>
        </p:spPr>
        <p:txBody>
          <a:bodyPr l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12B94-2570-4ABE-82EB-EDBDD96EE0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651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Oncor_Arcs_PPT_WG1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450" y="4865688"/>
            <a:ext cx="427355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82563" y="0"/>
            <a:ext cx="8059737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34747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563" y="1408113"/>
            <a:ext cx="8059737" cy="469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8363" y="6340475"/>
            <a:ext cx="503237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accent1"/>
                </a:solidFill>
                <a:latin typeface="Helvetic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8/12/2013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87488" y="6340475"/>
            <a:ext cx="27432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rgbClr val="717073"/>
                </a:solidFill>
                <a:latin typeface="Helvetic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7663" y="6340475"/>
            <a:ext cx="365125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800" b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64AA2454-1B69-44EA-A8DF-47515619E53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056" name="Picture 6" descr="Oncor_2color_RGB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73"/>
          <a:stretch>
            <a:fillRect/>
          </a:stretch>
        </p:blipFill>
        <p:spPr bwMode="auto">
          <a:xfrm>
            <a:off x="8059738" y="6099175"/>
            <a:ext cx="1084262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</p:sldLayoutIdLst>
  <p:transition/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Helvetica"/>
          <a:ea typeface="Helvetica"/>
          <a:cs typeface="Helvetic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/>
          <a:ea typeface="Helvetica"/>
          <a:cs typeface="Helvetica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/>
          <a:ea typeface="Helvetica"/>
          <a:cs typeface="Helvetica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/>
          <a:ea typeface="Helvetica"/>
          <a:cs typeface="Helvetica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/>
          <a:ea typeface="Helvetica"/>
          <a:cs typeface="Helvetica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/>
          <a:ea typeface="Helvetica"/>
          <a:cs typeface="Helvetica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/>
          <a:ea typeface="Helvetica"/>
          <a:cs typeface="Helvetica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/>
          <a:ea typeface="Helvetica"/>
          <a:cs typeface="Helvetica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/>
          <a:ea typeface="Helvetica"/>
          <a:cs typeface="Helvetica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har char="•"/>
        <a:defRPr sz="2200" b="1" kern="1200">
          <a:solidFill>
            <a:srgbClr val="717073"/>
          </a:solidFill>
          <a:latin typeface="Helvetica"/>
          <a:ea typeface="Helvetica"/>
          <a:cs typeface="Helvetica"/>
        </a:defRPr>
      </a:lvl1pPr>
      <a:lvl2pPr marL="171450" indent="-17145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rgbClr val="717073"/>
          </a:solidFill>
          <a:latin typeface="Helvetica"/>
          <a:ea typeface="Helvetica"/>
          <a:cs typeface="Helvetica"/>
        </a:defRPr>
      </a:lvl2pPr>
      <a:lvl3pPr marL="341313" indent="-169863" algn="l" defTabSz="4572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900" kern="1200">
          <a:solidFill>
            <a:srgbClr val="717073"/>
          </a:solidFill>
          <a:latin typeface="Helvetica"/>
          <a:ea typeface="Helvetica"/>
          <a:cs typeface="Helvetica"/>
        </a:defRPr>
      </a:lvl3pPr>
      <a:lvl4pPr marL="512763" indent="-1714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717073"/>
          </a:solidFill>
          <a:latin typeface="Helvetica"/>
          <a:ea typeface="Helvetica"/>
          <a:cs typeface="Helvetica"/>
        </a:defRPr>
      </a:lvl4pPr>
      <a:lvl5pPr marL="741363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rgbClr val="717073"/>
          </a:solidFill>
          <a:latin typeface="Helvetica"/>
          <a:ea typeface="Helvetic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726488" cy="2768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Helvetica" pitchFamily="34" charset="0"/>
                <a:cs typeface="Helvetica" pitchFamily="34" charset="0"/>
              </a:rPr>
              <a:t>ONCOR LUBBOCK INTEGRATION UPDATE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1565903"/>
            <a:ext cx="6547449" cy="518181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 for ERCOT RPG Meeting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Nov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17,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Austin, TX – ERCOT MET Center</a:t>
            </a:r>
          </a:p>
          <a:p>
            <a:pPr>
              <a:spcBef>
                <a:spcPct val="0"/>
              </a:spcBef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Assets Planning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and Operations Support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Oncor Electric Delivery Co LLC</a:t>
            </a:r>
          </a:p>
          <a:p>
            <a:pPr eaLnBrk="1" hangingPunct="1">
              <a:spcBef>
                <a:spcPct val="0"/>
              </a:spcBef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Plans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are subject to change due to factors including, but not limited to, load, generation, engineering,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protection and system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topology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8498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399"/>
            <a:ext cx="5388962" cy="644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05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74638" y="788988"/>
            <a:ext cx="8591550" cy="5916612"/>
          </a:xfrm>
        </p:spPr>
        <p:txBody>
          <a:bodyPr/>
          <a:lstStyle/>
          <a:p>
            <a:pPr marL="0" lvl="1" indent="0">
              <a:spcBef>
                <a:spcPts val="600"/>
              </a:spcBef>
              <a:buFont typeface="Arial" pitchFamily="34" charset="0"/>
              <a:buNone/>
            </a:pPr>
            <a:endParaRPr lang="en-US" altLang="en-US" sz="1600" dirty="0" smtClean="0">
              <a:latin typeface="Tahoma" pitchFamily="34" charset="0"/>
              <a:cs typeface="Tahoma" pitchFamily="34" charset="0"/>
            </a:endParaRPr>
          </a:p>
          <a:p>
            <a:pPr marL="0" lvl="1" indent="0">
              <a:spcBef>
                <a:spcPts val="600"/>
              </a:spcBef>
              <a:buFont typeface="Arial" pitchFamily="34" charset="0"/>
              <a:buNone/>
            </a:pPr>
            <a:endParaRPr lang="en-US" altLang="en-US" sz="1600" dirty="0" smtClean="0">
              <a:latin typeface="Tahoma" pitchFamily="34" charset="0"/>
              <a:cs typeface="Tahoma" pitchFamily="34" charset="0"/>
            </a:endParaRPr>
          </a:p>
          <a:p>
            <a:pPr marL="0" lvl="1" indent="0">
              <a:spcBef>
                <a:spcPts val="400"/>
              </a:spcBef>
              <a:buFont typeface="Arial" pitchFamily="34" charset="0"/>
              <a:buNone/>
            </a:pPr>
            <a:endParaRPr lang="en-US" altLang="en-US" sz="1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36"/>
          <p:cNvSpPr txBox="1">
            <a:spLocks noChangeArrowheads="1"/>
          </p:cNvSpPr>
          <p:nvPr/>
        </p:nvSpPr>
        <p:spPr bwMode="auto">
          <a:xfrm>
            <a:off x="225425" y="298450"/>
            <a:ext cx="8726488" cy="584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0" tIns="0" rIns="146304" bIns="0" anchor="ctr"/>
          <a:lstStyle>
            <a:lvl1pPr algn="ctr" defTabSz="1462088" rtl="0" fontAlgn="base">
              <a:spcBef>
                <a:spcPct val="0"/>
              </a:spcBef>
              <a:spcAft>
                <a:spcPct val="0"/>
              </a:spcAft>
              <a:defRPr sz="7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462088" rtl="0" fontAlgn="base"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462088" rtl="0" fontAlgn="base"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462088" rtl="0" fontAlgn="base"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462088" rtl="0" fontAlgn="base"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462088" rtl="0" fontAlgn="base"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462088" rtl="0" fontAlgn="base"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462088" rtl="0" fontAlgn="base"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462088" rtl="0" fontAlgn="base"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450850" algn="l">
              <a:defRPr/>
            </a:pPr>
            <a:r>
              <a:rPr lang="en-US" sz="2800" b="1" dirty="0" smtClean="0">
                <a:solidFill>
                  <a:srgbClr val="860038"/>
                </a:solidFill>
              </a:rPr>
              <a:t>CCN Status</a:t>
            </a:r>
            <a:endParaRPr lang="en-US" sz="2800" b="1" dirty="0">
              <a:solidFill>
                <a:srgbClr val="860038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090723"/>
              </p:ext>
            </p:extLst>
          </p:nvPr>
        </p:nvGraphicFramePr>
        <p:xfrm>
          <a:off x="274638" y="1717210"/>
          <a:ext cx="8591551" cy="270951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009934"/>
                <a:gridCol w="3757447"/>
                <a:gridCol w="1529697"/>
                <a:gridCol w="2294473"/>
              </a:tblGrid>
              <a:tr h="6850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PUCT Docket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Project Title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Application Filing Date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CCN Status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</a:tr>
              <a:tr h="343111">
                <a:tc>
                  <a:txBody>
                    <a:bodyPr/>
                    <a:lstStyle/>
                    <a:p>
                      <a:pPr marL="171450" marR="0" lvl="1" indent="0" algn="l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48625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Ogallala - Abernathy 345 kV Line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9/6/2018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 smtClean="0"/>
                        <a:t>Approved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</a:tr>
              <a:tr h="633437">
                <a:tc>
                  <a:txBody>
                    <a:bodyPr/>
                    <a:lstStyle/>
                    <a:p>
                      <a:pPr marL="171450" marR="0" lvl="1" indent="0" algn="l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/>
                        <a:t>48668</a:t>
                      </a:r>
                      <a:endParaRPr lang="en-US" sz="1400" b="1" kern="120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Abernathy - Wadsworth 345 kV Line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/>
                        <a:t>9/20/2018</a:t>
                      </a:r>
                      <a:endParaRPr lang="en-US" sz="1400" b="1" kern="120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 smtClean="0"/>
                        <a:t>Approved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</a:tr>
              <a:tr h="685023">
                <a:tc>
                  <a:txBody>
                    <a:bodyPr/>
                    <a:lstStyle/>
                    <a:p>
                      <a:pPr marL="171450" marR="0" lvl="1" indent="0" algn="l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48909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Wadsworth - New Oliver - Farmland 345 kV Line &amp; Southeast - New Oliver - Oliver 115 kV </a:t>
                      </a:r>
                      <a:r>
                        <a:rPr lang="en-US" sz="1400" kern="1200" dirty="0" smtClean="0"/>
                        <a:t>Line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/>
                        <a:t>12/19/2018</a:t>
                      </a:r>
                      <a:endParaRPr lang="en-US" sz="1400" b="1" kern="120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Pending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</a:tr>
              <a:tr h="362918">
                <a:tc>
                  <a:txBody>
                    <a:bodyPr/>
                    <a:lstStyle/>
                    <a:p>
                      <a:pPr marL="171450" marR="0" lvl="1" indent="0" algn="l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49151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Abernathy - North - North Loop 345/115 kV Line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/>
                        <a:t>2/19/2019</a:t>
                      </a:r>
                      <a:endParaRPr lang="en-US" sz="1400" b="1" kern="120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1" indent="0" algn="ctr" defTabSz="457200" rtl="0" eaLnBrk="1" fontAlgn="base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kern="1200" dirty="0"/>
                        <a:t>Pending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846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82563" y="0"/>
            <a:ext cx="8567737" cy="825500"/>
          </a:xfrm>
        </p:spPr>
        <p:txBody>
          <a:bodyPr/>
          <a:lstStyle/>
          <a:p>
            <a:pPr algn="ctr"/>
            <a:r>
              <a:rPr lang="en-US" altLang="en-US" sz="3600" smtClean="0">
                <a:latin typeface="Helvetica" pitchFamily="34" charset="0"/>
                <a:cs typeface="Helvetica" pitchFamily="34" charset="0"/>
              </a:rPr>
              <a:t>QUESTIONS/DISCUSSION</a:t>
            </a:r>
          </a:p>
        </p:txBody>
      </p:sp>
      <p:pic>
        <p:nvPicPr>
          <p:cNvPr id="22531" name="Picture 3" descr="man_leaning_on_big_red_question_mar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00" y="916623"/>
            <a:ext cx="3506788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862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Custom 17">
      <a:dk1>
        <a:srgbClr val="860038"/>
      </a:dk1>
      <a:lt1>
        <a:sysClr val="window" lastClr="FFFFFF"/>
      </a:lt1>
      <a:dk2>
        <a:srgbClr val="EF3E42"/>
      </a:dk2>
      <a:lt2>
        <a:srgbClr val="EEECE1"/>
      </a:lt2>
      <a:accent1>
        <a:srgbClr val="007698"/>
      </a:accent1>
      <a:accent2>
        <a:srgbClr val="003D83"/>
      </a:accent2>
      <a:accent3>
        <a:srgbClr val="717073"/>
      </a:accent3>
      <a:accent4>
        <a:srgbClr val="49A942"/>
      </a:accent4>
      <a:accent5>
        <a:srgbClr val="F58025"/>
      </a:accent5>
      <a:accent6>
        <a:srgbClr val="FDB924"/>
      </a:accent6>
      <a:hlink>
        <a:srgbClr val="0000FF"/>
      </a:hlink>
      <a:folHlink>
        <a:srgbClr val="372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127</Words>
  <Application>Microsoft Office PowerPoint</Application>
  <PresentationFormat>On-screen Show (4:3)</PresentationFormat>
  <Paragraphs>37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</vt:lpstr>
      <vt:lpstr>Tahoma</vt:lpstr>
      <vt:lpstr>Template</vt:lpstr>
      <vt:lpstr>ONCOR LUBBOCK INTEGRATION UPDATE</vt:lpstr>
      <vt:lpstr>PowerPoint Presentation</vt:lpstr>
      <vt:lpstr>PowerPoint Presentation</vt:lpstr>
      <vt:lpstr>QUESTIONS/DISCUSSION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2018-06-29T18:02:45Z</dcterms:created>
  <dcterms:modified xsi:type="dcterms:W3CDTF">2019-12-16T18:50:22Z</dcterms:modified>
</cp:coreProperties>
</file>