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1"/>
  </p:sldMasterIdLst>
  <p:notesMasterIdLst>
    <p:notesMasterId r:id="rId6"/>
  </p:notesMasterIdLst>
  <p:sldIdLst>
    <p:sldId id="276" r:id="rId2"/>
    <p:sldId id="286" r:id="rId3"/>
    <p:sldId id="265" r:id="rId4"/>
    <p:sldId id="275" r:id="rId5"/>
  </p:sldIdLst>
  <p:sldSz cx="9144000" cy="6858000" type="screen4x3"/>
  <p:notesSz cx="70104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0000"/>
    <a:srgbClr val="00FF00"/>
    <a:srgbClr val="990033"/>
    <a:srgbClr val="7170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480" autoAdjust="0"/>
    <p:restoredTop sz="94660" autoAdjust="0"/>
  </p:normalViewPr>
  <p:slideViewPr>
    <p:cSldViewPr snapToGrid="0" snapToObjects="1">
      <p:cViewPr varScale="1">
        <p:scale>
          <a:sx n="88" d="100"/>
          <a:sy n="88" d="100"/>
        </p:scale>
        <p:origin x="869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33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324" cy="465376"/>
          </a:xfrm>
          <a:prstGeom prst="rect">
            <a:avLst/>
          </a:prstGeom>
        </p:spPr>
        <p:txBody>
          <a:bodyPr vert="horz" lIns="93176" tIns="46588" rIns="93176" bIns="46588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463" y="0"/>
            <a:ext cx="3038324" cy="465376"/>
          </a:xfrm>
          <a:prstGeom prst="rect">
            <a:avLst/>
          </a:prstGeom>
        </p:spPr>
        <p:txBody>
          <a:bodyPr vert="horz" lIns="93176" tIns="46588" rIns="93176" bIns="46588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80852A2-C6F7-4CD7-8019-CEA4264B6393}" type="datetimeFigureOut">
              <a:rPr lang="en-US"/>
              <a:pPr>
                <a:defRPr/>
              </a:pPr>
              <a:t>12/16/2019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9788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6" tIns="46588" rIns="93176" bIns="46588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525" y="4415512"/>
            <a:ext cx="5607351" cy="4183618"/>
          </a:xfrm>
          <a:prstGeom prst="rect">
            <a:avLst/>
          </a:prstGeom>
        </p:spPr>
        <p:txBody>
          <a:bodyPr vert="horz" lIns="93176" tIns="46588" rIns="93176" bIns="46588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436"/>
            <a:ext cx="3038324" cy="465375"/>
          </a:xfrm>
          <a:prstGeom prst="rect">
            <a:avLst/>
          </a:prstGeom>
        </p:spPr>
        <p:txBody>
          <a:bodyPr vert="horz" lIns="93176" tIns="46588" rIns="93176" bIns="46588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463" y="8829436"/>
            <a:ext cx="3038324" cy="465375"/>
          </a:xfrm>
          <a:prstGeom prst="rect">
            <a:avLst/>
          </a:prstGeom>
        </p:spPr>
        <p:txBody>
          <a:bodyPr vert="horz" wrap="square" lIns="93176" tIns="46588" rIns="93176" bIns="46588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71E29088-62F4-4499-8587-2D5DF729B5A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3757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15DC6A2-1FEE-4C8E-9DB3-081F700B760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1622759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775A2F-1562-42E9-B243-B834536F716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2482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28726">
              <a:defRPr/>
            </a:pPr>
            <a:fld id="{7A331337-C0B1-425E-ACAB-0BE19302A68D}" type="slidenum">
              <a:rPr lang="en-US" smtClean="0"/>
              <a:pPr defTabSz="928726">
                <a:defRPr/>
              </a:pPr>
              <a:t>3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737828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BB99FF7-5349-4F26-8569-E9D9B7A14683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69812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Arc_PPT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855" b="64877"/>
          <a:stretch>
            <a:fillRect/>
          </a:stretch>
        </p:blipFill>
        <p:spPr bwMode="auto">
          <a:xfrm>
            <a:off x="184150" y="2146300"/>
            <a:ext cx="8959850" cy="4706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 userDrawn="1"/>
        </p:nvSpPr>
        <p:spPr>
          <a:xfrm>
            <a:off x="8034338" y="6161088"/>
            <a:ext cx="1109662" cy="6969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6" name="Picture 10" descr="Oncor_2color_RGB.jpg"/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0500" y="5724525"/>
            <a:ext cx="2603500" cy="113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1"/>
            <a:ext cx="7428457" cy="2768031"/>
          </a:xfrm>
        </p:spPr>
        <p:txBody>
          <a:bodyPr lIns="365760">
            <a:noAutofit/>
          </a:bodyPr>
          <a:lstStyle>
            <a:lvl1pPr algn="l">
              <a:defRPr sz="3200" b="1" i="0"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" y="2768030"/>
            <a:ext cx="7428457" cy="1752600"/>
          </a:xfrm>
        </p:spPr>
        <p:txBody>
          <a:bodyPr lIns="365760">
            <a:normAutofit/>
          </a:bodyPr>
          <a:lstStyle>
            <a:lvl1pPr marL="0" indent="0" algn="l">
              <a:lnSpc>
                <a:spcPts val="2000"/>
              </a:lnSpc>
              <a:spcBef>
                <a:spcPts val="0"/>
              </a:spcBef>
              <a:buNone/>
              <a:defRPr sz="1600">
                <a:solidFill>
                  <a:srgbClr val="717073"/>
                </a:solidFill>
                <a:latin typeface="Helvetica"/>
                <a:cs typeface="Helvetic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790575" y="6161088"/>
            <a:ext cx="504825" cy="347662"/>
          </a:xfrm>
        </p:spPr>
        <p:txBody>
          <a:bodyPr/>
          <a:lstStyle>
            <a:lvl1pPr>
              <a:defRPr sz="700" b="0" i="0">
                <a:solidFill>
                  <a:schemeClr val="accent1"/>
                </a:solidFill>
                <a:latin typeface="Helvetica"/>
                <a:cs typeface="Helvetica"/>
              </a:defRPr>
            </a:lvl1pPr>
          </a:lstStyle>
          <a:p>
            <a:pPr>
              <a:defRPr/>
            </a:pPr>
            <a:r>
              <a:rPr lang="en-US" smtClean="0"/>
              <a:t>8/12/2013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7950" y="6161088"/>
            <a:ext cx="3194050" cy="347662"/>
          </a:xfrm>
        </p:spPr>
        <p:txBody>
          <a:bodyPr/>
          <a:lstStyle>
            <a:lvl1pPr algn="l">
              <a:defRPr sz="700">
                <a:solidFill>
                  <a:srgbClr val="717073"/>
                </a:solidFill>
                <a:latin typeface="Helvetica"/>
                <a:cs typeface="Helvetic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4488" y="6161088"/>
            <a:ext cx="347662" cy="347662"/>
          </a:xfrm>
        </p:spPr>
        <p:txBody>
          <a:bodyPr/>
          <a:lstStyle>
            <a:lvl1pPr>
              <a:defRPr/>
            </a:lvl1pPr>
          </a:lstStyle>
          <a:p>
            <a:fld id="{835CD87C-33D1-4E7F-9FDF-1687318D3C3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04046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8/12/2013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8AC213-3DFF-4706-8EB6-106B274420C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708913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2880" y="1600200"/>
            <a:ext cx="3814186" cy="45259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31126" y="1600200"/>
            <a:ext cx="3840258" cy="4525963"/>
          </a:xfrm>
        </p:spPr>
        <p:txBody>
          <a:bodyPr/>
          <a:lstStyle>
            <a:lvl1pPr>
              <a:defRPr sz="22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8/12/2013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6FCD2D-F88E-45AA-B768-436B8431CC8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82801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8918" y="1535113"/>
            <a:ext cx="3657600" cy="639762"/>
          </a:xfrm>
        </p:spPr>
        <p:txBody>
          <a:bodyPr lIns="0" anchor="b">
            <a:norm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8918" y="2174875"/>
            <a:ext cx="3657600" cy="3951288"/>
          </a:xfrm>
        </p:spPr>
        <p:txBody>
          <a:bodyPr lIns="0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01656" y="1535113"/>
            <a:ext cx="3657600" cy="639762"/>
          </a:xfrm>
        </p:spPr>
        <p:txBody>
          <a:bodyPr lIns="0" anchor="b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01656" y="2174875"/>
            <a:ext cx="3657600" cy="3951288"/>
          </a:xfrm>
        </p:spPr>
        <p:txBody>
          <a:bodyPr lIns="0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8/12/2013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FD1EB0-2258-4E53-BF25-44D58DFEE6F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217603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8/12/2013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B1A33C-43A9-4A75-9BB6-D6A327695F9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138433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8/12/2013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B9C075-EC19-4E9C-A5A6-6937F0B1BA6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878861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8/12/2013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6F656D-61B5-4263-B06C-7697275B63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083999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7472" y="4800600"/>
            <a:ext cx="5486400" cy="566738"/>
          </a:xfrm>
        </p:spPr>
        <p:txBody>
          <a:bodyPr lIns="0" tIns="0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47471" y="400150"/>
            <a:ext cx="7750567" cy="43274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7472" y="5367338"/>
            <a:ext cx="5486400" cy="804862"/>
          </a:xfrm>
        </p:spPr>
        <p:txBody>
          <a:bodyPr lIns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8/12/2013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912B94-2570-4ABE-82EB-EDBDD96EE09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865169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7" descr="Oncor_Arcs_PPT_WG11.p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0450" y="4865688"/>
            <a:ext cx="4273550" cy="198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itle Placeholder 1"/>
          <p:cNvSpPr>
            <a:spLocks noGrp="1"/>
          </p:cNvSpPr>
          <p:nvPr>
            <p:ph type="title"/>
          </p:nvPr>
        </p:nvSpPr>
        <p:spPr bwMode="auto">
          <a:xfrm>
            <a:off x="182563" y="0"/>
            <a:ext cx="8059737" cy="140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880" tIns="347472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82563" y="1408113"/>
            <a:ext cx="8059737" cy="4691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88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8363" y="6340475"/>
            <a:ext cx="503237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700">
                <a:solidFill>
                  <a:schemeClr val="accent1"/>
                </a:solidFill>
                <a:latin typeface="Helvetica"/>
                <a:cs typeface="Helvetica"/>
              </a:defRPr>
            </a:lvl1pPr>
          </a:lstStyle>
          <a:p>
            <a:pPr>
              <a:defRPr/>
            </a:pPr>
            <a:r>
              <a:rPr lang="en-US" smtClean="0"/>
              <a:t>8/12/2013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87488" y="6340475"/>
            <a:ext cx="2743200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700">
                <a:solidFill>
                  <a:srgbClr val="717073"/>
                </a:solidFill>
                <a:latin typeface="Helvetica"/>
                <a:cs typeface="Helvetic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47663" y="6340475"/>
            <a:ext cx="365125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ctr">
              <a:defRPr sz="800" b="1"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fld id="{64AA2454-1B69-44EA-A8DF-47515619E533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2056" name="Picture 6" descr="Oncor_2color_RGB.jp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373"/>
          <a:stretch>
            <a:fillRect/>
          </a:stretch>
        </p:blipFill>
        <p:spPr bwMode="auto">
          <a:xfrm>
            <a:off x="8059738" y="6099175"/>
            <a:ext cx="1084262" cy="75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73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</p:sldLayoutIdLst>
  <p:transition/>
  <p:hf sldNum="0"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2400" b="1" kern="1200">
          <a:solidFill>
            <a:schemeClr val="tx1"/>
          </a:solidFill>
          <a:latin typeface="Helvetica"/>
          <a:ea typeface="Helvetica"/>
          <a:cs typeface="Helvetica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Helvetica"/>
          <a:ea typeface="Helvetica"/>
          <a:cs typeface="Helvetica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Helvetica"/>
          <a:ea typeface="Helvetica"/>
          <a:cs typeface="Helvetica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Helvetica"/>
          <a:ea typeface="Helvetica"/>
          <a:cs typeface="Helvetica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Helvetica"/>
          <a:ea typeface="Helvetica"/>
          <a:cs typeface="Helvetica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Helvetica"/>
          <a:ea typeface="Helvetica"/>
          <a:cs typeface="Helvetica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Helvetica"/>
          <a:ea typeface="Helvetica"/>
          <a:cs typeface="Helvetica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Helvetica"/>
          <a:ea typeface="Helvetica"/>
          <a:cs typeface="Helvetica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Helvetica"/>
          <a:ea typeface="Helvetica"/>
          <a:cs typeface="Helvetica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Char char="•"/>
        <a:defRPr sz="2200" b="1" kern="1200">
          <a:solidFill>
            <a:srgbClr val="717073"/>
          </a:solidFill>
          <a:latin typeface="Helvetica"/>
          <a:ea typeface="Helvetica"/>
          <a:cs typeface="Helvetica"/>
        </a:defRPr>
      </a:lvl1pPr>
      <a:lvl2pPr marL="171450" indent="-171450" algn="l" defTabSz="457200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Arial" panose="020B0604020202020204" pitchFamily="34" charset="0"/>
        <a:buChar char="•"/>
        <a:defRPr sz="2000" kern="1200">
          <a:solidFill>
            <a:srgbClr val="717073"/>
          </a:solidFill>
          <a:latin typeface="Helvetica"/>
          <a:ea typeface="Helvetica"/>
          <a:cs typeface="Helvetica"/>
        </a:defRPr>
      </a:lvl2pPr>
      <a:lvl3pPr marL="341313" indent="-169863" algn="l" defTabSz="4572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•"/>
        <a:defRPr sz="1900" kern="1200">
          <a:solidFill>
            <a:srgbClr val="717073"/>
          </a:solidFill>
          <a:latin typeface="Helvetica"/>
          <a:ea typeface="Helvetica"/>
          <a:cs typeface="Helvetica"/>
        </a:defRPr>
      </a:lvl3pPr>
      <a:lvl4pPr marL="512763" indent="-1714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rgbClr val="717073"/>
          </a:solidFill>
          <a:latin typeface="Helvetica"/>
          <a:ea typeface="Helvetica"/>
          <a:cs typeface="Helvetica"/>
        </a:defRPr>
      </a:lvl4pPr>
      <a:lvl5pPr marL="741363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700" kern="1200">
          <a:solidFill>
            <a:srgbClr val="717073"/>
          </a:solidFill>
          <a:latin typeface="Helvetica"/>
          <a:ea typeface="Helvetica"/>
          <a:cs typeface="Helvetic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8726488" cy="27686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Helvetica" pitchFamily="34" charset="0"/>
                <a:cs typeface="Helvetica" pitchFamily="34" charset="0"/>
              </a:rPr>
              <a:t>ONCOR LUBBOCK INTEGRATION UPDATE</a:t>
            </a:r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0" y="1565903"/>
            <a:ext cx="6547449" cy="5181816"/>
          </a:xfrm>
        </p:spPr>
        <p:txBody>
          <a:bodyPr>
            <a:normAutofit/>
          </a:bodyPr>
          <a:lstStyle/>
          <a:p>
            <a:pPr>
              <a:spcBef>
                <a:spcPct val="0"/>
              </a:spcBef>
            </a:pPr>
            <a:r>
              <a:rPr lang="en-US" sz="20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Presentation for ERCOT RPG Meeting</a:t>
            </a:r>
          </a:p>
          <a:p>
            <a:pPr>
              <a:spcBef>
                <a:spcPct val="0"/>
              </a:spcBef>
            </a:pPr>
            <a:r>
              <a:rPr lang="en-US" sz="20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on Nov </a:t>
            </a:r>
            <a:r>
              <a:rPr lang="en-US" sz="20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17, </a:t>
            </a:r>
            <a:r>
              <a:rPr lang="en-US" sz="20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2019</a:t>
            </a:r>
          </a:p>
          <a:p>
            <a:pPr>
              <a:spcBef>
                <a:spcPct val="0"/>
              </a:spcBef>
            </a:pPr>
            <a:r>
              <a:rPr lang="en-US" sz="20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Austin, TX – ERCOT MET Center</a:t>
            </a:r>
          </a:p>
          <a:p>
            <a:pPr>
              <a:spcBef>
                <a:spcPct val="0"/>
              </a:spcBef>
            </a:pPr>
            <a:endParaRPr lang="en-US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Bef>
                <a:spcPct val="0"/>
              </a:spcBef>
            </a:pP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Assets Planning</a:t>
            </a:r>
          </a:p>
          <a:p>
            <a:pPr>
              <a:spcBef>
                <a:spcPct val="0"/>
              </a:spcBef>
            </a:pP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Business and Operations Support</a:t>
            </a:r>
          </a:p>
          <a:p>
            <a:pPr>
              <a:spcBef>
                <a:spcPct val="0"/>
              </a:spcBef>
            </a:pP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Oncor Electric Delivery Co LLC</a:t>
            </a:r>
          </a:p>
          <a:p>
            <a:pPr eaLnBrk="1" hangingPunct="1">
              <a:spcBef>
                <a:spcPct val="0"/>
              </a:spcBef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Plans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are subject to change due to factors including, but not limited to, load, generation, engineering,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system protection and system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topology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484984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52399"/>
            <a:ext cx="5388962" cy="64449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89050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Content Placeholder 2"/>
          <p:cNvSpPr>
            <a:spLocks noGrp="1"/>
          </p:cNvSpPr>
          <p:nvPr>
            <p:ph idx="1"/>
          </p:nvPr>
        </p:nvSpPr>
        <p:spPr>
          <a:xfrm>
            <a:off x="274638" y="788988"/>
            <a:ext cx="8591550" cy="5916612"/>
          </a:xfrm>
        </p:spPr>
        <p:txBody>
          <a:bodyPr/>
          <a:lstStyle/>
          <a:p>
            <a:pPr marL="0" lvl="1" indent="0">
              <a:spcBef>
                <a:spcPts val="600"/>
              </a:spcBef>
              <a:buFont typeface="Arial" pitchFamily="34" charset="0"/>
              <a:buNone/>
            </a:pPr>
            <a:endParaRPr lang="en-US" altLang="en-US" sz="1600" dirty="0" smtClean="0">
              <a:latin typeface="Tahoma" pitchFamily="34" charset="0"/>
              <a:cs typeface="Tahoma" pitchFamily="34" charset="0"/>
            </a:endParaRPr>
          </a:p>
          <a:p>
            <a:pPr marL="0" lvl="1" indent="0">
              <a:spcBef>
                <a:spcPts val="600"/>
              </a:spcBef>
              <a:buFont typeface="Arial" pitchFamily="34" charset="0"/>
              <a:buNone/>
            </a:pPr>
            <a:endParaRPr lang="en-US" altLang="en-US" sz="1600" dirty="0" smtClean="0">
              <a:latin typeface="Tahoma" pitchFamily="34" charset="0"/>
              <a:cs typeface="Tahoma" pitchFamily="34" charset="0"/>
            </a:endParaRPr>
          </a:p>
          <a:p>
            <a:pPr marL="0" lvl="1" indent="0">
              <a:spcBef>
                <a:spcPts val="400"/>
              </a:spcBef>
              <a:buFont typeface="Arial" pitchFamily="34" charset="0"/>
              <a:buNone/>
            </a:pPr>
            <a:endParaRPr lang="en-US" altLang="en-US" sz="140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6" name="Rectangle 36"/>
          <p:cNvSpPr txBox="1">
            <a:spLocks noChangeArrowheads="1"/>
          </p:cNvSpPr>
          <p:nvPr/>
        </p:nvSpPr>
        <p:spPr bwMode="auto">
          <a:xfrm>
            <a:off x="225425" y="298450"/>
            <a:ext cx="8726488" cy="5842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lIns="0" tIns="0" rIns="146304" bIns="0" anchor="ctr"/>
          <a:lstStyle>
            <a:lvl1pPr algn="ctr" defTabSz="1462088" rtl="0" fontAlgn="base">
              <a:spcBef>
                <a:spcPct val="0"/>
              </a:spcBef>
              <a:spcAft>
                <a:spcPct val="0"/>
              </a:spcAft>
              <a:defRPr sz="7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defTabSz="1462088" rtl="0" fontAlgn="base">
              <a:spcBef>
                <a:spcPct val="0"/>
              </a:spcBef>
              <a:spcAft>
                <a:spcPct val="0"/>
              </a:spcAft>
              <a:defRPr sz="7000">
                <a:solidFill>
                  <a:schemeClr val="tx1"/>
                </a:solidFill>
                <a:latin typeface="Calibri" pitchFamily="34" charset="0"/>
              </a:defRPr>
            </a:lvl2pPr>
            <a:lvl3pPr algn="ctr" defTabSz="1462088" rtl="0" fontAlgn="base">
              <a:spcBef>
                <a:spcPct val="0"/>
              </a:spcBef>
              <a:spcAft>
                <a:spcPct val="0"/>
              </a:spcAft>
              <a:defRPr sz="7000">
                <a:solidFill>
                  <a:schemeClr val="tx1"/>
                </a:solidFill>
                <a:latin typeface="Calibri" pitchFamily="34" charset="0"/>
              </a:defRPr>
            </a:lvl3pPr>
            <a:lvl4pPr algn="ctr" defTabSz="1462088" rtl="0" fontAlgn="base">
              <a:spcBef>
                <a:spcPct val="0"/>
              </a:spcBef>
              <a:spcAft>
                <a:spcPct val="0"/>
              </a:spcAft>
              <a:defRPr sz="7000">
                <a:solidFill>
                  <a:schemeClr val="tx1"/>
                </a:solidFill>
                <a:latin typeface="Calibri" pitchFamily="34" charset="0"/>
              </a:defRPr>
            </a:lvl4pPr>
            <a:lvl5pPr algn="ctr" defTabSz="1462088" rtl="0" fontAlgn="base">
              <a:spcBef>
                <a:spcPct val="0"/>
              </a:spcBef>
              <a:spcAft>
                <a:spcPct val="0"/>
              </a:spcAft>
              <a:defRPr sz="70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defTabSz="1462088" rtl="0" fontAlgn="base">
              <a:spcBef>
                <a:spcPct val="0"/>
              </a:spcBef>
              <a:spcAft>
                <a:spcPct val="0"/>
              </a:spcAft>
              <a:defRPr sz="70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1462088" rtl="0" fontAlgn="base">
              <a:spcBef>
                <a:spcPct val="0"/>
              </a:spcBef>
              <a:spcAft>
                <a:spcPct val="0"/>
              </a:spcAft>
              <a:defRPr sz="70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1462088" rtl="0" fontAlgn="base">
              <a:spcBef>
                <a:spcPct val="0"/>
              </a:spcBef>
              <a:spcAft>
                <a:spcPct val="0"/>
              </a:spcAft>
              <a:defRPr sz="70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1462088" rtl="0" fontAlgn="base">
              <a:spcBef>
                <a:spcPct val="0"/>
              </a:spcBef>
              <a:spcAft>
                <a:spcPct val="0"/>
              </a:spcAft>
              <a:defRPr sz="7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indent="450850" algn="l">
              <a:defRPr/>
            </a:pPr>
            <a:r>
              <a:rPr lang="en-US" sz="2800" b="1" dirty="0" smtClean="0">
                <a:solidFill>
                  <a:srgbClr val="860038"/>
                </a:solidFill>
              </a:rPr>
              <a:t>CCN Status</a:t>
            </a:r>
            <a:endParaRPr lang="en-US" sz="2800" b="1" dirty="0">
              <a:solidFill>
                <a:srgbClr val="860038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6090723"/>
              </p:ext>
            </p:extLst>
          </p:nvPr>
        </p:nvGraphicFramePr>
        <p:xfrm>
          <a:off x="274638" y="1717210"/>
          <a:ext cx="8591551" cy="2709512"/>
        </p:xfrm>
        <a:graphic>
          <a:graphicData uri="http://schemas.openxmlformats.org/drawingml/2006/table">
            <a:tbl>
              <a:tblPr firstRow="1" firstCol="1" bandRow="1">
                <a:tableStyleId>{9D7B26C5-4107-4FEC-AEDC-1716B250A1EF}</a:tableStyleId>
              </a:tblPr>
              <a:tblGrid>
                <a:gridCol w="1009934"/>
                <a:gridCol w="3757447"/>
                <a:gridCol w="1529697"/>
                <a:gridCol w="2294473"/>
              </a:tblGrid>
              <a:tr h="68502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/>
                        <a:t>PUCT Docket</a:t>
                      </a:r>
                      <a:endParaRPr lang="en-US" sz="1800" b="1" kern="1200" dirty="0">
                        <a:solidFill>
                          <a:schemeClr val="tx1"/>
                        </a:solidFill>
                        <a:latin typeface="Helvetica"/>
                        <a:ea typeface="Helvetica"/>
                        <a:cs typeface="Helvetic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/>
                        <a:t>Project Title</a:t>
                      </a:r>
                      <a:endParaRPr lang="en-US" sz="1800" b="1" kern="1200" dirty="0">
                        <a:solidFill>
                          <a:schemeClr val="tx1"/>
                        </a:solidFill>
                        <a:latin typeface="Helvetica"/>
                        <a:ea typeface="Helvetica"/>
                        <a:cs typeface="Helvetic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/>
                        <a:t>Application Filing Date</a:t>
                      </a:r>
                      <a:endParaRPr lang="en-US" sz="1800" b="1" kern="1200" dirty="0">
                        <a:solidFill>
                          <a:schemeClr val="tx1"/>
                        </a:solidFill>
                        <a:latin typeface="Helvetica"/>
                        <a:ea typeface="Helvetica"/>
                        <a:cs typeface="Helvetic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/>
                        <a:t>CCN Status</a:t>
                      </a:r>
                      <a:endParaRPr lang="en-US" sz="1800" b="1" kern="1200" dirty="0">
                        <a:solidFill>
                          <a:schemeClr val="tx1"/>
                        </a:solidFill>
                        <a:latin typeface="Helvetica"/>
                        <a:ea typeface="Helvetica"/>
                        <a:cs typeface="Helvetica"/>
                      </a:endParaRPr>
                    </a:p>
                  </a:txBody>
                  <a:tcPr marL="68580" marR="68580" marT="0" marB="0" anchor="ctr"/>
                </a:tc>
              </a:tr>
              <a:tr h="343111">
                <a:tc>
                  <a:txBody>
                    <a:bodyPr/>
                    <a:lstStyle/>
                    <a:p>
                      <a:pPr marL="171450" marR="0" lvl="1" indent="0" algn="l" defTabSz="457200" rtl="0" eaLnBrk="1" fontAlgn="base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US" sz="1400" kern="1200" dirty="0"/>
                        <a:t>48625</a:t>
                      </a:r>
                      <a:endParaRPr lang="en-US" sz="1400" b="1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Helvetica"/>
                        <a:ea typeface="Helvetica"/>
                        <a:cs typeface="Helvetic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71450" marR="0" lvl="1" indent="0" algn="ctr" defTabSz="457200" rtl="0" eaLnBrk="1" fontAlgn="base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US" sz="1400" kern="1200" dirty="0"/>
                        <a:t>Ogallala - Abernathy 345 kV Line</a:t>
                      </a:r>
                      <a:endParaRPr lang="en-US" sz="1400" b="1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Helvetica"/>
                        <a:ea typeface="Helvetica"/>
                        <a:cs typeface="Helvetic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71450" marR="0" lvl="1" indent="0" algn="ctr" defTabSz="457200" rtl="0" eaLnBrk="1" fontAlgn="base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US" sz="1400" kern="1200" dirty="0"/>
                        <a:t>9/6/2018</a:t>
                      </a:r>
                      <a:endParaRPr lang="en-US" sz="1400" b="1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Helvetica"/>
                        <a:ea typeface="Helvetica"/>
                        <a:cs typeface="Helvetic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71450" marR="0" lvl="1" indent="0" algn="ctr" defTabSz="457200" rtl="0" eaLnBrk="1" fontAlgn="base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US" sz="1400" kern="1200" dirty="0" smtClean="0"/>
                        <a:t>Approved</a:t>
                      </a:r>
                      <a:endParaRPr lang="en-US" sz="1400" b="1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Helvetica"/>
                        <a:ea typeface="Helvetica"/>
                        <a:cs typeface="Helvetica"/>
                      </a:endParaRPr>
                    </a:p>
                  </a:txBody>
                  <a:tcPr marL="68580" marR="68580" marT="0" marB="0" anchor="ctr"/>
                </a:tc>
              </a:tr>
              <a:tr h="633437">
                <a:tc>
                  <a:txBody>
                    <a:bodyPr/>
                    <a:lstStyle/>
                    <a:p>
                      <a:pPr marL="171450" marR="0" lvl="1" indent="0" algn="l" defTabSz="457200" rtl="0" eaLnBrk="1" fontAlgn="base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US" sz="1400" kern="1200"/>
                        <a:t>48668</a:t>
                      </a:r>
                      <a:endParaRPr lang="en-US" sz="1400" b="1" kern="1200">
                        <a:solidFill>
                          <a:schemeClr val="bg1">
                            <a:lumMod val="50000"/>
                          </a:schemeClr>
                        </a:solidFill>
                        <a:latin typeface="Helvetica"/>
                        <a:ea typeface="Helvetica"/>
                        <a:cs typeface="Helvetic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71450" marR="0" lvl="1" indent="0" algn="ctr" defTabSz="457200" rtl="0" eaLnBrk="1" fontAlgn="base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US" sz="1400" kern="1200" dirty="0"/>
                        <a:t>Abernathy - Wadsworth 345 kV Line</a:t>
                      </a:r>
                      <a:endParaRPr lang="en-US" sz="1400" b="1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Helvetica"/>
                        <a:ea typeface="Helvetica"/>
                        <a:cs typeface="Helvetic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71450" marR="0" lvl="1" indent="0" algn="ctr" defTabSz="457200" rtl="0" eaLnBrk="1" fontAlgn="base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US" sz="1400" kern="1200"/>
                        <a:t>9/20/2018</a:t>
                      </a:r>
                      <a:endParaRPr lang="en-US" sz="1400" b="1" kern="1200">
                        <a:solidFill>
                          <a:schemeClr val="bg1">
                            <a:lumMod val="50000"/>
                          </a:schemeClr>
                        </a:solidFill>
                        <a:latin typeface="Helvetica"/>
                        <a:ea typeface="Helvetica"/>
                        <a:cs typeface="Helvetic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71450" marR="0" lvl="1" indent="0" algn="ctr" defTabSz="457200" rtl="0" eaLnBrk="1" fontAlgn="base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US" sz="1400" kern="1200" dirty="0" smtClean="0"/>
                        <a:t>Approved</a:t>
                      </a:r>
                      <a:endParaRPr lang="en-US" sz="1400" b="1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Helvetica"/>
                        <a:ea typeface="Helvetica"/>
                        <a:cs typeface="Helvetica"/>
                      </a:endParaRPr>
                    </a:p>
                  </a:txBody>
                  <a:tcPr marL="68580" marR="68580" marT="0" marB="0" anchor="ctr"/>
                </a:tc>
              </a:tr>
              <a:tr h="685023">
                <a:tc>
                  <a:txBody>
                    <a:bodyPr/>
                    <a:lstStyle/>
                    <a:p>
                      <a:pPr marL="171450" marR="0" lvl="1" indent="0" algn="l" defTabSz="457200" rtl="0" eaLnBrk="1" fontAlgn="base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US" sz="1400" kern="1200" dirty="0"/>
                        <a:t>48909</a:t>
                      </a:r>
                      <a:endParaRPr lang="en-US" sz="1400" b="1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Helvetica"/>
                        <a:ea typeface="Helvetica"/>
                        <a:cs typeface="Helvetic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71450" marR="0" lvl="1" indent="0" algn="ctr" defTabSz="457200" rtl="0" eaLnBrk="1" fontAlgn="base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US" sz="1400" kern="1200" dirty="0"/>
                        <a:t>Wadsworth - New Oliver - Farmland 345 kV Line &amp; Southeast - New Oliver - Oliver 115 kV </a:t>
                      </a:r>
                      <a:r>
                        <a:rPr lang="en-US" sz="1400" kern="1200" dirty="0" smtClean="0"/>
                        <a:t>Line</a:t>
                      </a:r>
                      <a:endParaRPr lang="en-US" sz="1400" b="1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Helvetica"/>
                        <a:ea typeface="Helvetica"/>
                        <a:cs typeface="Helvetic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71450" marR="0" lvl="1" indent="0" algn="ctr" defTabSz="457200" rtl="0" eaLnBrk="1" fontAlgn="base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US" sz="1400" kern="1200"/>
                        <a:t>12/19/2018</a:t>
                      </a:r>
                      <a:endParaRPr lang="en-US" sz="1400" b="1" kern="1200">
                        <a:solidFill>
                          <a:schemeClr val="bg1">
                            <a:lumMod val="50000"/>
                          </a:schemeClr>
                        </a:solidFill>
                        <a:latin typeface="Helvetica"/>
                        <a:ea typeface="Helvetica"/>
                        <a:cs typeface="Helvetic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71450" marR="0" lvl="1" indent="0" algn="ctr" defTabSz="457200" rtl="0" eaLnBrk="1" fontAlgn="base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US" sz="1400" kern="1200" dirty="0"/>
                        <a:t>Pending</a:t>
                      </a:r>
                      <a:endParaRPr lang="en-US" sz="1400" b="1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Helvetica"/>
                        <a:ea typeface="Helvetica"/>
                        <a:cs typeface="Helvetica"/>
                      </a:endParaRPr>
                    </a:p>
                  </a:txBody>
                  <a:tcPr marL="68580" marR="68580" marT="0" marB="0" anchor="ctr"/>
                </a:tc>
              </a:tr>
              <a:tr h="362918">
                <a:tc>
                  <a:txBody>
                    <a:bodyPr/>
                    <a:lstStyle/>
                    <a:p>
                      <a:pPr marL="171450" marR="0" lvl="1" indent="0" algn="l" defTabSz="457200" rtl="0" eaLnBrk="1" fontAlgn="base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US" sz="1400" kern="1200" dirty="0"/>
                        <a:t>49151</a:t>
                      </a:r>
                      <a:endParaRPr lang="en-US" sz="1400" b="1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Helvetica"/>
                        <a:ea typeface="Helvetica"/>
                        <a:cs typeface="Helvetic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71450" marR="0" lvl="1" indent="0" algn="ctr" defTabSz="457200" rtl="0" eaLnBrk="1" fontAlgn="base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US" sz="1400" kern="1200" dirty="0"/>
                        <a:t>Abernathy - North - North Loop 345/115 kV Line</a:t>
                      </a:r>
                      <a:endParaRPr lang="en-US" sz="1400" b="1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Helvetica"/>
                        <a:ea typeface="Helvetica"/>
                        <a:cs typeface="Helvetic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71450" marR="0" lvl="1" indent="0" algn="ctr" defTabSz="457200" rtl="0" eaLnBrk="1" fontAlgn="base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US" sz="1400" kern="1200"/>
                        <a:t>2/19/2019</a:t>
                      </a:r>
                      <a:endParaRPr lang="en-US" sz="1400" b="1" kern="1200">
                        <a:solidFill>
                          <a:schemeClr val="bg1">
                            <a:lumMod val="50000"/>
                          </a:schemeClr>
                        </a:solidFill>
                        <a:latin typeface="Helvetica"/>
                        <a:ea typeface="Helvetica"/>
                        <a:cs typeface="Helvetic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71450" marR="0" lvl="1" indent="0" algn="ctr" defTabSz="457200" rtl="0" eaLnBrk="1" fontAlgn="base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US" sz="1400" kern="1200" dirty="0"/>
                        <a:t>Pending</a:t>
                      </a:r>
                      <a:endParaRPr lang="en-US" sz="1400" b="1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Helvetica"/>
                        <a:ea typeface="Helvetica"/>
                        <a:cs typeface="Helvetica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58461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182563" y="0"/>
            <a:ext cx="8567737" cy="825500"/>
          </a:xfrm>
        </p:spPr>
        <p:txBody>
          <a:bodyPr/>
          <a:lstStyle/>
          <a:p>
            <a:pPr algn="ctr"/>
            <a:r>
              <a:rPr lang="en-US" altLang="en-US" sz="3600" smtClean="0">
                <a:latin typeface="Helvetica" pitchFamily="34" charset="0"/>
                <a:cs typeface="Helvetica" pitchFamily="34" charset="0"/>
              </a:rPr>
              <a:t>QUESTIONS/DISCUSSION</a:t>
            </a:r>
          </a:p>
        </p:txBody>
      </p:sp>
      <p:pic>
        <p:nvPicPr>
          <p:cNvPr id="22531" name="Picture 3" descr="man_leaning_on_big_red_question_mark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2100" y="916623"/>
            <a:ext cx="3506788" cy="513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358623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">
  <a:themeElements>
    <a:clrScheme name="Custom 17">
      <a:dk1>
        <a:srgbClr val="860038"/>
      </a:dk1>
      <a:lt1>
        <a:sysClr val="window" lastClr="FFFFFF"/>
      </a:lt1>
      <a:dk2>
        <a:srgbClr val="EF3E42"/>
      </a:dk2>
      <a:lt2>
        <a:srgbClr val="EEECE1"/>
      </a:lt2>
      <a:accent1>
        <a:srgbClr val="007698"/>
      </a:accent1>
      <a:accent2>
        <a:srgbClr val="003D83"/>
      </a:accent2>
      <a:accent3>
        <a:srgbClr val="717073"/>
      </a:accent3>
      <a:accent4>
        <a:srgbClr val="49A942"/>
      </a:accent4>
      <a:accent5>
        <a:srgbClr val="F58025"/>
      </a:accent5>
      <a:accent6>
        <a:srgbClr val="FDB924"/>
      </a:accent6>
      <a:hlink>
        <a:srgbClr val="0000FF"/>
      </a:hlink>
      <a:folHlink>
        <a:srgbClr val="372C6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0</TotalTime>
  <Words>127</Words>
  <Application>Microsoft Office PowerPoint</Application>
  <PresentationFormat>On-screen Show (4:3)</PresentationFormat>
  <Paragraphs>37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Helvetica</vt:lpstr>
      <vt:lpstr>Tahoma</vt:lpstr>
      <vt:lpstr>Template</vt:lpstr>
      <vt:lpstr>ONCOR LUBBOCK INTEGRATION UPDATE</vt:lpstr>
      <vt:lpstr>PowerPoint Presentation</vt:lpstr>
      <vt:lpstr>PowerPoint Presentation</vt:lpstr>
      <vt:lpstr>QUESTIONS/DISCUSSION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2018-06-29T18:02:45Z</dcterms:created>
  <dcterms:modified xsi:type="dcterms:W3CDTF">2019-12-16T18:50:22Z</dcterms:modified>
</cp:coreProperties>
</file>