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68" r:id="rId8"/>
    <p:sldId id="271" r:id="rId9"/>
    <p:sldId id="272" r:id="rId10"/>
    <p:sldId id="273" r:id="rId11"/>
    <p:sldId id="269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Credit/Collateral Process for a QSE </a:t>
            </a:r>
            <a:r>
              <a:rPr lang="en-US" sz="2000" b="1" dirty="0">
                <a:solidFill>
                  <a:schemeClr val="tx2"/>
                </a:solidFill>
              </a:rPr>
              <a:t>R</a:t>
            </a:r>
            <a:r>
              <a:rPr lang="en-US" sz="2000" b="1" dirty="0" smtClean="0">
                <a:solidFill>
                  <a:schemeClr val="tx2"/>
                </a:solidFill>
              </a:rPr>
              <a:t>epresenting a Resource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Vanesa Spells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December 16,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Credit/Collateral </a:t>
            </a:r>
            <a:r>
              <a:rPr lang="en-US" sz="2000" dirty="0" smtClean="0">
                <a:solidFill>
                  <a:schemeClr val="tx2"/>
                </a:solidFill>
              </a:rPr>
              <a:t>Process for  </a:t>
            </a:r>
            <a:r>
              <a:rPr lang="en-US" sz="2000" dirty="0">
                <a:solidFill>
                  <a:schemeClr val="tx2"/>
                </a:solidFill>
              </a:rPr>
              <a:t>QSE Representing 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Resource</a:t>
            </a: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Items for </a:t>
            </a:r>
            <a:r>
              <a:rPr lang="en-US" sz="2000" dirty="0"/>
              <a:t>discussion 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Credit/Collateral </a:t>
            </a:r>
            <a:r>
              <a:rPr lang="en-US" sz="2000" dirty="0" smtClean="0"/>
              <a:t>process for a QSE </a:t>
            </a:r>
            <a:r>
              <a:rPr lang="en-US" sz="2000" dirty="0"/>
              <a:t>representing </a:t>
            </a:r>
            <a:r>
              <a:rPr lang="en-US" sz="2000" dirty="0" smtClean="0"/>
              <a:t>Resource</a:t>
            </a:r>
            <a:endParaRPr lang="en-US" sz="2000" dirty="0"/>
          </a:p>
          <a:p>
            <a:pPr lvl="1"/>
            <a:r>
              <a:rPr lang="en-US" sz="1600" dirty="0"/>
              <a:t>The potential default of a QSE representing a Resource </a:t>
            </a:r>
            <a:r>
              <a:rPr lang="en-US" sz="1600" dirty="0" smtClean="0"/>
              <a:t>has </a:t>
            </a:r>
            <a:r>
              <a:rPr lang="en-US" sz="1600" dirty="0"/>
              <a:t>raised some potential gaps/policy considerations for improvement. 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NPRR 976 Provisions for Resource Entities to Act as a Virtual QSE or Emergency QSE 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Credit/Collateral </a:t>
            </a:r>
            <a:r>
              <a:rPr lang="en-US" sz="2000" dirty="0" smtClean="0">
                <a:solidFill>
                  <a:schemeClr val="tx2"/>
                </a:solidFill>
              </a:rPr>
              <a:t>Process for  </a:t>
            </a:r>
            <a:r>
              <a:rPr lang="en-US" sz="2000" dirty="0">
                <a:solidFill>
                  <a:schemeClr val="tx2"/>
                </a:solidFill>
              </a:rPr>
              <a:t>QSE Representing 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Suspension of QSE representing Resource Entity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u="sng" dirty="0" smtClean="0"/>
              <a:t>Defaulting QSE </a:t>
            </a:r>
            <a:r>
              <a:rPr lang="en-US" sz="2000" u="sng" dirty="0"/>
              <a:t>and </a:t>
            </a:r>
            <a:r>
              <a:rPr lang="en-US" sz="2000" u="sng" dirty="0" smtClean="0"/>
              <a:t>Resource are </a:t>
            </a:r>
            <a:r>
              <a:rPr lang="en-US" sz="2000" u="sng" dirty="0"/>
              <a:t>the same Entity</a:t>
            </a:r>
            <a:r>
              <a:rPr lang="en-US" sz="2000" dirty="0"/>
              <a:t> </a:t>
            </a:r>
          </a:p>
          <a:p>
            <a:r>
              <a:rPr lang="en-US" sz="1600" dirty="0" smtClean="0"/>
              <a:t>Resource </a:t>
            </a:r>
            <a:r>
              <a:rPr lang="en-US" sz="1600" dirty="0"/>
              <a:t>Entity </a:t>
            </a:r>
            <a:r>
              <a:rPr lang="en-US" sz="1600" dirty="0" smtClean="0"/>
              <a:t>can not become </a:t>
            </a:r>
            <a:r>
              <a:rPr lang="en-US" sz="1600" dirty="0"/>
              <a:t>an Emergency </a:t>
            </a:r>
            <a:r>
              <a:rPr lang="en-US" sz="1600" dirty="0" smtClean="0"/>
              <a:t>QSE or Virtual QSE.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2000" u="sng" dirty="0" smtClean="0"/>
              <a:t>Defaulting QSE </a:t>
            </a:r>
            <a:r>
              <a:rPr lang="en-US" sz="2000" u="sng" dirty="0"/>
              <a:t>and </a:t>
            </a:r>
            <a:r>
              <a:rPr lang="en-US" sz="2000" u="sng" dirty="0" smtClean="0"/>
              <a:t>Resource are </a:t>
            </a:r>
            <a:r>
              <a:rPr lang="en-US" sz="2000" u="sng" dirty="0"/>
              <a:t>not the same Entity</a:t>
            </a:r>
            <a:r>
              <a:rPr lang="en-US" sz="2000" dirty="0"/>
              <a:t> </a:t>
            </a:r>
          </a:p>
          <a:p>
            <a:r>
              <a:rPr lang="en-US" sz="1600" dirty="0" smtClean="0"/>
              <a:t>Resource </a:t>
            </a:r>
            <a:r>
              <a:rPr lang="en-US" sz="1600" dirty="0"/>
              <a:t>Entity will be designated as a Virtual QSE for up to two Bank Business Days, during which time it must either: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1) Designate and begin operations with a new QSE; or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2) Satisfy all necessary creditworthiness requirements for QSEs </a:t>
            </a:r>
            <a:r>
              <a:rPr lang="en-US" sz="1400" dirty="0" smtClean="0"/>
              <a:t>and </a:t>
            </a:r>
            <a:r>
              <a:rPr lang="en-US" sz="1400" dirty="0"/>
              <a:t>operate as an Emergency </a:t>
            </a:r>
            <a:r>
              <a:rPr lang="en-US" sz="1400" dirty="0" smtClean="0"/>
              <a:t>QSE.</a:t>
            </a:r>
          </a:p>
          <a:p>
            <a:endParaRPr lang="en-US" sz="1200" dirty="0"/>
          </a:p>
          <a:p>
            <a:r>
              <a:rPr lang="en-US" sz="1600" dirty="0" smtClean="0"/>
              <a:t>If Resource </a:t>
            </a:r>
            <a:r>
              <a:rPr lang="en-US" sz="1600" dirty="0"/>
              <a:t>Entity meets </a:t>
            </a:r>
            <a:r>
              <a:rPr lang="en-US" sz="1600" dirty="0" smtClean="0"/>
              <a:t>creditworthiness </a:t>
            </a:r>
            <a:r>
              <a:rPr lang="en-US" sz="1600" dirty="0"/>
              <a:t>requirements, </a:t>
            </a:r>
            <a:endParaRPr lang="en-US" sz="1600" dirty="0" smtClean="0"/>
          </a:p>
          <a:p>
            <a:pPr lvl="1"/>
            <a:r>
              <a:rPr lang="en-US" sz="1400" dirty="0" smtClean="0"/>
              <a:t>Resource </a:t>
            </a:r>
            <a:r>
              <a:rPr lang="en-US" sz="1400" dirty="0"/>
              <a:t>Entity may be designated as an Emergency </a:t>
            </a:r>
            <a:r>
              <a:rPr lang="en-US" sz="1400" dirty="0" smtClean="0"/>
              <a:t>QSE</a:t>
            </a:r>
          </a:p>
          <a:p>
            <a:pPr lvl="1"/>
            <a:r>
              <a:rPr lang="en-US" sz="1400" dirty="0" smtClean="0"/>
              <a:t>Resource Entity maybe </a:t>
            </a:r>
            <a:r>
              <a:rPr lang="en-US" sz="1400" dirty="0"/>
              <a:t>issued digital certificates and given access to the </a:t>
            </a:r>
            <a:r>
              <a:rPr lang="en-US" sz="1400" dirty="0" smtClean="0"/>
              <a:t>MIS.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9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Credit/Collateral </a:t>
            </a:r>
            <a:r>
              <a:rPr lang="en-US" sz="2000" dirty="0" smtClean="0">
                <a:solidFill>
                  <a:schemeClr val="tx2"/>
                </a:solidFill>
              </a:rPr>
              <a:t>Process for  </a:t>
            </a:r>
            <a:r>
              <a:rPr lang="en-US" sz="2000" dirty="0">
                <a:solidFill>
                  <a:schemeClr val="tx2"/>
                </a:solidFill>
              </a:rPr>
              <a:t>QSE Representing 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 </a:t>
            </a:r>
            <a:r>
              <a:rPr lang="en-US" sz="1600" dirty="0" smtClean="0"/>
              <a:t>Resource </a:t>
            </a:r>
            <a:r>
              <a:rPr lang="en-US" sz="1600" dirty="0"/>
              <a:t>Entity fails to meet the requirements of </a:t>
            </a:r>
            <a:r>
              <a:rPr lang="en-US" sz="1600" dirty="0" smtClean="0"/>
              <a:t>a new QSE/Emergency QSE</a:t>
            </a:r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may allow the Resource Entity additional </a:t>
            </a:r>
            <a:r>
              <a:rPr lang="en-US" sz="1400" dirty="0" smtClean="0"/>
              <a:t>time to </a:t>
            </a:r>
            <a:r>
              <a:rPr lang="en-US" sz="1400" dirty="0"/>
              <a:t>meet the requirements</a:t>
            </a:r>
            <a:r>
              <a:rPr lang="en-US" sz="1400" dirty="0" smtClean="0"/>
              <a:t>.</a:t>
            </a:r>
          </a:p>
          <a:p>
            <a:endParaRPr lang="en-US" sz="1600" dirty="0"/>
          </a:p>
          <a:p>
            <a:r>
              <a:rPr lang="en-US" sz="1600" dirty="0"/>
              <a:t>For any Operating Day in which </a:t>
            </a:r>
            <a:r>
              <a:rPr lang="en-US" sz="1600" dirty="0" smtClean="0"/>
              <a:t>a Resource </a:t>
            </a:r>
            <a:r>
              <a:rPr lang="en-US" sz="1600" dirty="0"/>
              <a:t>Entity is not either represented by a QSE or qualified as an Emergency QSE, ERCOT may designate the </a:t>
            </a:r>
            <a:r>
              <a:rPr lang="en-US" sz="1600" dirty="0" smtClean="0"/>
              <a:t>Resource </a:t>
            </a:r>
            <a:r>
              <a:rPr lang="en-US" sz="1600" dirty="0"/>
              <a:t>Entity as a Virtual QSE. </a:t>
            </a:r>
            <a:endParaRPr lang="en-US" sz="1600" dirty="0" smtClean="0"/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may issue digital certificates to the Virtual QSE for access to the capabilities of the MIS.  </a:t>
            </a:r>
            <a:endParaRPr lang="en-US" sz="1400" dirty="0" smtClean="0"/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Virtual QSE shall be liable for any and all charges </a:t>
            </a:r>
            <a:r>
              <a:rPr lang="en-US" sz="1400" dirty="0" smtClean="0"/>
              <a:t>(Initial</a:t>
            </a:r>
            <a:r>
              <a:rPr lang="en-US" sz="1400" dirty="0"/>
              <a:t>, Final and True-Up Settlements as well as any Resettlements applying to dates during which the Virtual QSE represented ESI </a:t>
            </a:r>
            <a:r>
              <a:rPr lang="en-US" sz="1400" dirty="0" smtClean="0"/>
              <a:t>IDs)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9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Credit/Collateral Process for  QSE Representing  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Market activity by an </a:t>
            </a:r>
            <a:r>
              <a:rPr lang="en-US" sz="1600" b="1" dirty="0"/>
              <a:t>Emergency </a:t>
            </a:r>
            <a:r>
              <a:rPr lang="en-US" sz="1600" b="1" dirty="0" smtClean="0"/>
              <a:t>QSE or Virtual QSE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(1)  An </a:t>
            </a:r>
            <a:r>
              <a:rPr lang="en-US" sz="1600" dirty="0"/>
              <a:t>Emergency QSE or a Virtual QSE may only represent itself and may only submit: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(</a:t>
            </a:r>
            <a:r>
              <a:rPr lang="en-US" sz="1600" dirty="0"/>
              <a:t>a)	Energy Trades in which the Emergency QSE or the Virtual QSE is the buyer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(</a:t>
            </a:r>
            <a:r>
              <a:rPr lang="en-US" sz="1600" dirty="0"/>
              <a:t>b)	Capacity Trades in which the Emergency QSE or the Virtual QSE is the buyer;</a:t>
            </a:r>
          </a:p>
          <a:p>
            <a:pPr marL="0" indent="0">
              <a:buNone/>
            </a:pPr>
            <a:r>
              <a:rPr lang="en-US" sz="1600" dirty="0" smtClean="0"/>
              <a:t>      (</a:t>
            </a:r>
            <a:r>
              <a:rPr lang="en-US" sz="1600" dirty="0"/>
              <a:t>c)	Ancillary Service Trades in which the Emergency QSE or the Virtual QSE is the </a:t>
            </a: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buyer</a:t>
            </a:r>
            <a:r>
              <a:rPr lang="en-US" sz="1600" dirty="0"/>
              <a:t>; </a:t>
            </a:r>
            <a:r>
              <a:rPr lang="en-US" sz="1600" dirty="0" smtClean="0"/>
              <a:t>and</a:t>
            </a:r>
          </a:p>
          <a:p>
            <a:pPr marL="0" indent="0">
              <a:buNone/>
            </a:pPr>
            <a:endParaRPr lang="en-US" sz="1600" dirty="0"/>
          </a:p>
          <a:p>
            <a:pPr>
              <a:buAutoNum type="arabicParenBoth" startAt="2"/>
            </a:pPr>
            <a:r>
              <a:rPr lang="en-US" sz="1600" dirty="0" smtClean="0"/>
              <a:t>An </a:t>
            </a:r>
            <a:r>
              <a:rPr lang="en-US" sz="1600" dirty="0"/>
              <a:t>Emergency or Virtual QSE may submit DAM Energy Bids.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288925" indent="-288925">
              <a:buNone/>
            </a:pPr>
            <a:r>
              <a:rPr lang="en-US" sz="1600" dirty="0"/>
              <a:t>(3</a:t>
            </a:r>
            <a:r>
              <a:rPr lang="en-US" sz="1600" dirty="0" smtClean="0"/>
              <a:t>) A Resource that is an </a:t>
            </a:r>
            <a:r>
              <a:rPr lang="en-US" sz="1600" dirty="0"/>
              <a:t>Emergency QSE or a Virtual QSE may submit those transactions </a:t>
            </a:r>
            <a:r>
              <a:rPr lang="en-US" sz="1600" dirty="0" smtClean="0"/>
              <a:t>reflected above only </a:t>
            </a:r>
            <a:r>
              <a:rPr lang="en-US" sz="1600" dirty="0"/>
              <a:t>to the extent that those transactions are wholly provided by the Resource Entity’s Resource(s).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13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Credit/Collateral Process for  QSE Representing  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Requirement </a:t>
            </a:r>
            <a:r>
              <a:rPr lang="en-US" sz="1600" b="1" dirty="0"/>
              <a:t>to Obtain New </a:t>
            </a:r>
            <a:r>
              <a:rPr lang="en-US" sz="1600" b="1" dirty="0" smtClean="0"/>
              <a:t>QSE or QSE Qualification</a:t>
            </a:r>
          </a:p>
          <a:p>
            <a:pPr marL="0" indent="0">
              <a:buNone/>
            </a:pPr>
            <a:endParaRPr lang="en-US" sz="1600" dirty="0"/>
          </a:p>
          <a:p>
            <a:pPr>
              <a:buAutoNum type="arabicParenBoth"/>
            </a:pPr>
            <a:r>
              <a:rPr lang="en-US" sz="1600" dirty="0" smtClean="0"/>
              <a:t>Within </a:t>
            </a:r>
            <a:r>
              <a:rPr lang="en-US" sz="1600" dirty="0"/>
              <a:t>seven Business Days after receiving designation as an Emergency QSE, an </a:t>
            </a:r>
            <a:r>
              <a:rPr lang="en-US" sz="1600" dirty="0" smtClean="0"/>
              <a:t>    Emergency </a:t>
            </a:r>
            <a:r>
              <a:rPr lang="en-US" sz="1600" dirty="0"/>
              <a:t>QSE must either: </a:t>
            </a:r>
            <a:endParaRPr lang="en-US" sz="1600" dirty="0" smtClean="0"/>
          </a:p>
          <a:p>
            <a:pPr marL="914400" lvl="2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a</a:t>
            </a:r>
            <a:r>
              <a:rPr lang="en-US" sz="1600" dirty="0" smtClean="0"/>
              <a:t>) Designate </a:t>
            </a:r>
            <a:r>
              <a:rPr lang="en-US" sz="1600" dirty="0"/>
              <a:t>a QSE that will represent the </a:t>
            </a:r>
            <a:r>
              <a:rPr lang="en-US" sz="1600" dirty="0" smtClean="0"/>
              <a:t>Resource </a:t>
            </a:r>
            <a:r>
              <a:rPr lang="en-US" sz="1600" dirty="0"/>
              <a:t>Entity to ERCOT; or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(</a:t>
            </a:r>
            <a:r>
              <a:rPr lang="en-US" sz="1600" dirty="0"/>
              <a:t>b</a:t>
            </a:r>
            <a:r>
              <a:rPr lang="en-US" sz="1600" dirty="0" smtClean="0"/>
              <a:t>) Fulfill </a:t>
            </a:r>
            <a:r>
              <a:rPr lang="en-US" sz="1600" dirty="0"/>
              <a:t>all QSE registration and qualification requirements.  After </a:t>
            </a:r>
            <a:r>
              <a:rPr lang="en-US" sz="1600" dirty="0" smtClean="0"/>
              <a:t>completion, 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ERCOT may re-designate </a:t>
            </a:r>
            <a:r>
              <a:rPr lang="en-US" sz="1600" dirty="0"/>
              <a:t>the Emergency QSE as a QSE. 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288925" indent="-288925">
              <a:buNone/>
            </a:pPr>
            <a:r>
              <a:rPr lang="en-US" sz="1600" dirty="0"/>
              <a:t>(2) If an Emergency QSE that is a Resource Entity fails to meet at least one of the </a:t>
            </a:r>
            <a:r>
              <a:rPr lang="en-US" sz="1600" dirty="0" smtClean="0"/>
              <a:t>requirements </a:t>
            </a:r>
            <a:r>
              <a:rPr lang="en-US" sz="1600" dirty="0"/>
              <a:t>listed above within the allotted time, ERCOT may allow the Resource Entity additional time, as determined by ERCOT staff, to meet the requirements.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9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Credit/Collateral </a:t>
            </a:r>
            <a:r>
              <a:rPr lang="en-US" sz="2000" dirty="0" smtClean="0">
                <a:solidFill>
                  <a:schemeClr val="tx2"/>
                </a:solidFill>
              </a:rPr>
              <a:t>Process for  </a:t>
            </a:r>
            <a:r>
              <a:rPr lang="en-US" sz="2000" dirty="0">
                <a:solidFill>
                  <a:schemeClr val="tx2"/>
                </a:solidFill>
              </a:rPr>
              <a:t>QSE Representing </a:t>
            </a:r>
            <a:r>
              <a:rPr lang="en-US" sz="2000" dirty="0" smtClean="0">
                <a:solidFill>
                  <a:schemeClr val="tx2"/>
                </a:solidFill>
              </a:rPr>
              <a:t>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638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Considerations for improvement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Use </a:t>
            </a:r>
            <a:r>
              <a:rPr lang="en-US" sz="1600" dirty="0"/>
              <a:t>the ERCOT Control Power Authority to contract with a </a:t>
            </a:r>
            <a:r>
              <a:rPr lang="en-US" sz="1600" dirty="0" smtClean="0"/>
              <a:t>Resource for </a:t>
            </a:r>
            <a:r>
              <a:rPr lang="en-US" sz="1600" dirty="0"/>
              <a:t>a specific period of time while other market arrangements are made or credit has been restored.  </a:t>
            </a:r>
            <a:r>
              <a:rPr lang="en-US" sz="1600" dirty="0" smtClean="0"/>
              <a:t>The Resource would </a:t>
            </a:r>
            <a:r>
              <a:rPr lang="en-US" sz="1600" dirty="0"/>
              <a:t>be deployed and settled as an RMR but without the requirement to find an equivalent MRA or seeking BOD </a:t>
            </a:r>
            <a:r>
              <a:rPr lang="en-US" sz="1600" dirty="0" smtClean="0"/>
              <a:t>approval.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Move </a:t>
            </a:r>
            <a:r>
              <a:rPr lang="en-US" sz="1600" dirty="0" smtClean="0"/>
              <a:t>Resource to </a:t>
            </a:r>
            <a:r>
              <a:rPr lang="en-US" sz="1600" dirty="0"/>
              <a:t>a pre-defined POLR QSE and allow </a:t>
            </a:r>
            <a:r>
              <a:rPr lang="en-US" sz="1600" dirty="0" smtClean="0"/>
              <a:t>Resource to </a:t>
            </a:r>
            <a:r>
              <a:rPr lang="en-US" sz="1600" dirty="0"/>
              <a:t>sell power under </a:t>
            </a:r>
            <a:r>
              <a:rPr lang="en-US" sz="1600" dirty="0" smtClean="0"/>
              <a:t>the new QSE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/>
              <a:t>ERCOT could prevent the Resource from engaging in new trades, where the QSE is the buyer, including buying power from ERCOT.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Put the </a:t>
            </a:r>
            <a:r>
              <a:rPr lang="en-US" sz="1600" dirty="0" smtClean="0"/>
              <a:t>Resource in </a:t>
            </a:r>
            <a:r>
              <a:rPr lang="en-US" sz="1600" dirty="0"/>
              <a:t>a </a:t>
            </a:r>
            <a:r>
              <a:rPr lang="en-US" sz="1600" dirty="0" smtClean="0"/>
              <a:t>“Black Start-Like</a:t>
            </a:r>
            <a:r>
              <a:rPr lang="en-US" sz="1600" dirty="0"/>
              <a:t>”, </a:t>
            </a:r>
            <a:r>
              <a:rPr lang="en-US" sz="1600" dirty="0" smtClean="0"/>
              <a:t>standby </a:t>
            </a:r>
            <a:r>
              <a:rPr lang="en-US" sz="1600" dirty="0"/>
              <a:t>contract for a predetermined period of </a:t>
            </a:r>
            <a:r>
              <a:rPr lang="en-US" sz="1600" dirty="0" smtClean="0"/>
              <a:t>time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 smtClean="0"/>
              <a:t>Ensures </a:t>
            </a:r>
            <a:r>
              <a:rPr lang="en-US" sz="1600" dirty="0"/>
              <a:t>the </a:t>
            </a:r>
            <a:r>
              <a:rPr lang="en-US" sz="1600" dirty="0" smtClean="0"/>
              <a:t>Resource would </a:t>
            </a:r>
            <a:r>
              <a:rPr lang="en-US" sz="1600" dirty="0"/>
              <a:t>receive regular capacity payments to cover fixed costs and not go out of business.  </a:t>
            </a:r>
            <a:endParaRPr lang="en-US" sz="16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 smtClean="0"/>
              <a:t>Rules </a:t>
            </a:r>
            <a:r>
              <a:rPr lang="en-US" sz="1600" dirty="0"/>
              <a:t>for deploying would have to be established and trading could be restricted as in 2 above.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11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Credit/Collateral for </a:t>
            </a:r>
            <a:r>
              <a:rPr lang="en-US" sz="2400" dirty="0" smtClean="0">
                <a:solidFill>
                  <a:schemeClr val="tx2"/>
                </a:solidFill>
              </a:rPr>
              <a:t> QSE </a:t>
            </a:r>
            <a:r>
              <a:rPr lang="en-US" sz="2400" dirty="0">
                <a:solidFill>
                  <a:schemeClr val="tx2"/>
                </a:solidFill>
              </a:rPr>
              <a:t>Representing </a:t>
            </a:r>
            <a:r>
              <a:rPr lang="en-US" sz="2400" dirty="0" smtClean="0">
                <a:solidFill>
                  <a:schemeClr val="tx2"/>
                </a:solidFill>
              </a:rPr>
              <a:t>Resource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Move </a:t>
            </a:r>
            <a:r>
              <a:rPr lang="en-US" sz="1600" dirty="0" smtClean="0"/>
              <a:t>Resource to </a:t>
            </a:r>
            <a:r>
              <a:rPr lang="en-US" sz="1600" dirty="0"/>
              <a:t>POLR QSE but don’t allow deployment unless directed by ERCOT.  </a:t>
            </a:r>
            <a:r>
              <a:rPr lang="en-US" sz="1600" dirty="0" smtClean="0"/>
              <a:t>The Resource would </a:t>
            </a:r>
            <a:r>
              <a:rPr lang="en-US" sz="1600" dirty="0"/>
              <a:t>be compensated similarly to those in a Market Restart.  </a:t>
            </a:r>
            <a:r>
              <a:rPr lang="en-US" sz="1600" dirty="0" smtClean="0"/>
              <a:t>The Resource would be allowed to recover </a:t>
            </a:r>
            <a:r>
              <a:rPr lang="en-US" sz="1600" dirty="0"/>
              <a:t>variable costs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Other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819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4901</TotalTime>
  <Words>442</Words>
  <Application>Microsoft Office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1_Custom Design</vt:lpstr>
      <vt:lpstr>Office Theme</vt:lpstr>
      <vt:lpstr>PowerPoint Presentation</vt:lpstr>
      <vt:lpstr>Credit/Collateral Process for  QSE Representing  Resource </vt:lpstr>
      <vt:lpstr>Credit/Collateral Process for  QSE Representing  Resource</vt:lpstr>
      <vt:lpstr>Credit/Collateral Process for  QSE Representing  Resource</vt:lpstr>
      <vt:lpstr>Credit/Collateral Process for  QSE Representing  Resource</vt:lpstr>
      <vt:lpstr>Credit/Collateral Process for  QSE Representing  Resource</vt:lpstr>
      <vt:lpstr>Credit/Collateral Process for  QSE Representing Resource</vt:lpstr>
      <vt:lpstr>Credit/Collateral for  QSE Representing Resource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58</cp:revision>
  <cp:lastPrinted>2019-12-12T20:56:00Z</cp:lastPrinted>
  <dcterms:created xsi:type="dcterms:W3CDTF">2016-01-21T15:20:31Z</dcterms:created>
  <dcterms:modified xsi:type="dcterms:W3CDTF">2019-12-16T14:54:11Z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