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53" r:id="rId4"/>
    <p:sldMasterId id="2147483648" r:id="rId5"/>
  </p:sldMasterIdLst>
  <p:notesMasterIdLst>
    <p:notesMasterId r:id="rId58"/>
  </p:notesMasterIdLst>
  <p:handoutMasterIdLst>
    <p:handoutMasterId r:id="rId59"/>
  </p:handoutMasterIdLst>
  <p:sldIdLst>
    <p:sldId id="260" r:id="rId6"/>
    <p:sldId id="280" r:id="rId7"/>
    <p:sldId id="347" r:id="rId8"/>
    <p:sldId id="348" r:id="rId9"/>
    <p:sldId id="346" r:id="rId10"/>
    <p:sldId id="368" r:id="rId11"/>
    <p:sldId id="413" r:id="rId12"/>
    <p:sldId id="377" r:id="rId13"/>
    <p:sldId id="407" r:id="rId14"/>
    <p:sldId id="414" r:id="rId15"/>
    <p:sldId id="416" r:id="rId16"/>
    <p:sldId id="417" r:id="rId17"/>
    <p:sldId id="418" r:id="rId18"/>
    <p:sldId id="419" r:id="rId19"/>
    <p:sldId id="434" r:id="rId20"/>
    <p:sldId id="433" r:id="rId21"/>
    <p:sldId id="435" r:id="rId22"/>
    <p:sldId id="436" r:id="rId23"/>
    <p:sldId id="437" r:id="rId24"/>
    <p:sldId id="438" r:id="rId25"/>
    <p:sldId id="415" r:id="rId26"/>
    <p:sldId id="406" r:id="rId27"/>
    <p:sldId id="358" r:id="rId28"/>
    <p:sldId id="408" r:id="rId29"/>
    <p:sldId id="439" r:id="rId30"/>
    <p:sldId id="449" r:id="rId31"/>
    <p:sldId id="440" r:id="rId32"/>
    <p:sldId id="442" r:id="rId33"/>
    <p:sldId id="441" r:id="rId34"/>
    <p:sldId id="443" r:id="rId35"/>
    <p:sldId id="444" r:id="rId36"/>
    <p:sldId id="445" r:id="rId37"/>
    <p:sldId id="446" r:id="rId38"/>
    <p:sldId id="447" r:id="rId39"/>
    <p:sldId id="448" r:id="rId40"/>
    <p:sldId id="409" r:id="rId41"/>
    <p:sldId id="361" r:id="rId42"/>
    <p:sldId id="420" r:id="rId43"/>
    <p:sldId id="396" r:id="rId44"/>
    <p:sldId id="431" r:id="rId45"/>
    <p:sldId id="422" r:id="rId46"/>
    <p:sldId id="423" r:id="rId47"/>
    <p:sldId id="424" r:id="rId48"/>
    <p:sldId id="425" r:id="rId49"/>
    <p:sldId id="426" r:id="rId50"/>
    <p:sldId id="428" r:id="rId51"/>
    <p:sldId id="430" r:id="rId52"/>
    <p:sldId id="429" r:id="rId53"/>
    <p:sldId id="421" r:id="rId54"/>
    <p:sldId id="412" r:id="rId55"/>
    <p:sldId id="343" r:id="rId56"/>
    <p:sldId id="345" r:id="rId57"/>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Rickerson, Woody" initials="RW" lastIdx="1" clrIdx="0">
    <p:extLst>
      <p:ext uri="{19B8F6BF-5375-455C-9EA6-DF929625EA0E}">
        <p15:presenceInfo xmlns:p15="http://schemas.microsoft.com/office/powerpoint/2012/main" userId="S-1-5-21-639947351-343809578-3807592339-4404"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33CC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79871" autoAdjust="0"/>
  </p:normalViewPr>
  <p:slideViewPr>
    <p:cSldViewPr showGuides="1">
      <p:cViewPr varScale="1">
        <p:scale>
          <a:sx n="110" d="100"/>
          <a:sy n="110" d="100"/>
        </p:scale>
        <p:origin x="1644" y="102"/>
      </p:cViewPr>
      <p:guideLst>
        <p:guide orient="horz" pos="2160"/>
        <p:guide pos="2880"/>
      </p:guideLst>
    </p:cSldViewPr>
  </p:slideViewPr>
  <p:notesTextViewPr>
    <p:cViewPr>
      <p:scale>
        <a:sx n="3" d="2"/>
        <a:sy n="3" d="2"/>
      </p:scale>
      <p:origin x="0" y="0"/>
    </p:cViewPr>
  </p:notesTextViewPr>
  <p:notesViewPr>
    <p:cSldViewPr showGuides="1">
      <p:cViewPr varScale="1">
        <p:scale>
          <a:sx n="96" d="100"/>
          <a:sy n="96" d="100"/>
        </p:scale>
        <p:origin x="3516" y="96"/>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39" Type="http://schemas.openxmlformats.org/officeDocument/2006/relationships/slide" Target="slides/slide34.xml"/><Relationship Id="rId21" Type="http://schemas.openxmlformats.org/officeDocument/2006/relationships/slide" Target="slides/slide16.xml"/><Relationship Id="rId34" Type="http://schemas.openxmlformats.org/officeDocument/2006/relationships/slide" Target="slides/slide29.xml"/><Relationship Id="rId42" Type="http://schemas.openxmlformats.org/officeDocument/2006/relationships/slide" Target="slides/slide37.xml"/><Relationship Id="rId47" Type="http://schemas.openxmlformats.org/officeDocument/2006/relationships/slide" Target="slides/slide42.xml"/><Relationship Id="rId50" Type="http://schemas.openxmlformats.org/officeDocument/2006/relationships/slide" Target="slides/slide45.xml"/><Relationship Id="rId55" Type="http://schemas.openxmlformats.org/officeDocument/2006/relationships/slide" Target="slides/slide50.xml"/><Relationship Id="rId63" Type="http://schemas.openxmlformats.org/officeDocument/2006/relationships/theme" Target="theme/theme1.xml"/><Relationship Id="rId7" Type="http://schemas.openxmlformats.org/officeDocument/2006/relationships/slide" Target="slides/slide2.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slide" Target="slides/slide24.xml"/><Relationship Id="rId41" Type="http://schemas.openxmlformats.org/officeDocument/2006/relationships/slide" Target="slides/slide36.xml"/><Relationship Id="rId54" Type="http://schemas.openxmlformats.org/officeDocument/2006/relationships/slide" Target="slides/slide49.xml"/><Relationship Id="rId62"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slide" Target="slides/slide27.xml"/><Relationship Id="rId37" Type="http://schemas.openxmlformats.org/officeDocument/2006/relationships/slide" Target="slides/slide32.xml"/><Relationship Id="rId40" Type="http://schemas.openxmlformats.org/officeDocument/2006/relationships/slide" Target="slides/slide35.xml"/><Relationship Id="rId45" Type="http://schemas.openxmlformats.org/officeDocument/2006/relationships/slide" Target="slides/slide40.xml"/><Relationship Id="rId53" Type="http://schemas.openxmlformats.org/officeDocument/2006/relationships/slide" Target="slides/slide48.xml"/><Relationship Id="rId58" Type="http://schemas.openxmlformats.org/officeDocument/2006/relationships/notesMaster" Target="notesMasters/notesMaster1.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slide" Target="slides/slide23.xml"/><Relationship Id="rId36" Type="http://schemas.openxmlformats.org/officeDocument/2006/relationships/slide" Target="slides/slide31.xml"/><Relationship Id="rId49" Type="http://schemas.openxmlformats.org/officeDocument/2006/relationships/slide" Target="slides/slide44.xml"/><Relationship Id="rId57" Type="http://schemas.openxmlformats.org/officeDocument/2006/relationships/slide" Target="slides/slide52.xml"/><Relationship Id="rId61" Type="http://schemas.openxmlformats.org/officeDocument/2006/relationships/presProps" Target="presProps.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slide" Target="slides/slide26.xml"/><Relationship Id="rId44" Type="http://schemas.openxmlformats.org/officeDocument/2006/relationships/slide" Target="slides/slide39.xml"/><Relationship Id="rId52" Type="http://schemas.openxmlformats.org/officeDocument/2006/relationships/slide" Target="slides/slide47.xml"/><Relationship Id="rId60" Type="http://schemas.openxmlformats.org/officeDocument/2006/relationships/commentAuthors" Target="commentAuthors.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slide" Target="slides/slide25.xml"/><Relationship Id="rId35" Type="http://schemas.openxmlformats.org/officeDocument/2006/relationships/slide" Target="slides/slide30.xml"/><Relationship Id="rId43" Type="http://schemas.openxmlformats.org/officeDocument/2006/relationships/slide" Target="slides/slide38.xml"/><Relationship Id="rId48" Type="http://schemas.openxmlformats.org/officeDocument/2006/relationships/slide" Target="slides/slide43.xml"/><Relationship Id="rId56" Type="http://schemas.openxmlformats.org/officeDocument/2006/relationships/slide" Target="slides/slide51.xml"/><Relationship Id="rId64" Type="http://schemas.openxmlformats.org/officeDocument/2006/relationships/tableStyles" Target="tableStyles.xml"/><Relationship Id="rId8" Type="http://schemas.openxmlformats.org/officeDocument/2006/relationships/slide" Target="slides/slide3.xml"/><Relationship Id="rId51" Type="http://schemas.openxmlformats.org/officeDocument/2006/relationships/slide" Target="slides/slide46.xml"/><Relationship Id="rId3" Type="http://schemas.openxmlformats.org/officeDocument/2006/relationships/customXml" Target="../customXml/item3.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slide" Target="slides/slide28.xml"/><Relationship Id="rId38" Type="http://schemas.openxmlformats.org/officeDocument/2006/relationships/slide" Target="slides/slide33.xml"/><Relationship Id="rId46" Type="http://schemas.openxmlformats.org/officeDocument/2006/relationships/slide" Target="slides/slide41.xml"/><Relationship Id="rId59" Type="http://schemas.openxmlformats.org/officeDocument/2006/relationships/handoutMaster" Target="handoutMasters/handoutMaster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691F216-E0D7-47CD-B144-386051148FA4}" type="doc">
      <dgm:prSet loTypeId="urn:microsoft.com/office/officeart/2005/8/layout/lProcess3" loCatId="process" qsTypeId="urn:microsoft.com/office/officeart/2005/8/quickstyle/simple1" qsCatId="simple" csTypeId="urn:microsoft.com/office/officeart/2005/8/colors/accent1_2" csCatId="accent1" phldr="1"/>
      <dgm:spPr/>
      <dgm:t>
        <a:bodyPr/>
        <a:lstStyle/>
        <a:p>
          <a:endParaRPr lang="en-US"/>
        </a:p>
      </dgm:t>
    </dgm:pt>
    <dgm:pt modelId="{AEF00309-16A3-4218-9AB1-28F5EBC456D6}">
      <dgm:prSet phldrT="[Text]"/>
      <dgm:spPr/>
      <dgm:t>
        <a:bodyPr/>
        <a:lstStyle/>
        <a:p>
          <a:r>
            <a:rPr lang="en-US" dirty="0" smtClean="0"/>
            <a:t>Processes</a:t>
          </a:r>
          <a:endParaRPr lang="en-US" dirty="0"/>
        </a:p>
      </dgm:t>
    </dgm:pt>
    <dgm:pt modelId="{F9E557AC-E997-4B88-933E-665AD47E2B8B}" type="parTrans" cxnId="{3377EF64-CDB6-4B94-9557-FBAD2F4B87E2}">
      <dgm:prSet/>
      <dgm:spPr/>
      <dgm:t>
        <a:bodyPr/>
        <a:lstStyle/>
        <a:p>
          <a:endParaRPr lang="en-US"/>
        </a:p>
      </dgm:t>
    </dgm:pt>
    <dgm:pt modelId="{0EF4BA8A-DB8B-4695-9BD5-C2ED63F6AE52}" type="sibTrans" cxnId="{3377EF64-CDB6-4B94-9557-FBAD2F4B87E2}">
      <dgm:prSet/>
      <dgm:spPr/>
      <dgm:t>
        <a:bodyPr/>
        <a:lstStyle/>
        <a:p>
          <a:endParaRPr lang="en-US"/>
        </a:p>
      </dgm:t>
    </dgm:pt>
    <dgm:pt modelId="{67953E54-E0E4-4BF2-AA35-1BF3E52BD302}">
      <dgm:prSet phldrT="[Text]" custT="1"/>
      <dgm:spPr/>
      <dgm:t>
        <a:bodyPr/>
        <a:lstStyle/>
        <a:p>
          <a:r>
            <a:rPr lang="en-US" sz="900" b="1" dirty="0" smtClean="0"/>
            <a:t>Constraint Management Plan (CMP) Studies</a:t>
          </a:r>
          <a:endParaRPr lang="en-US" sz="900" b="1" dirty="0"/>
        </a:p>
      </dgm:t>
    </dgm:pt>
    <dgm:pt modelId="{EBA0CB9C-997A-4A07-BA2C-47CBD8C8FC78}" type="parTrans" cxnId="{DF4D0811-BE8D-4B92-88E7-E82C843FB14B}">
      <dgm:prSet/>
      <dgm:spPr/>
      <dgm:t>
        <a:bodyPr/>
        <a:lstStyle/>
        <a:p>
          <a:endParaRPr lang="en-US"/>
        </a:p>
      </dgm:t>
    </dgm:pt>
    <dgm:pt modelId="{26144DC0-0D10-4F03-B90D-DBD54DFB6AD8}" type="sibTrans" cxnId="{DF4D0811-BE8D-4B92-88E7-E82C843FB14B}">
      <dgm:prSet/>
      <dgm:spPr/>
      <dgm:t>
        <a:bodyPr/>
        <a:lstStyle/>
        <a:p>
          <a:endParaRPr lang="en-US"/>
        </a:p>
      </dgm:t>
    </dgm:pt>
    <dgm:pt modelId="{16EA4E7A-D471-4366-9216-C777576BD72D}">
      <dgm:prSet phldrT="[Text]" custT="1"/>
      <dgm:spPr/>
      <dgm:t>
        <a:bodyPr/>
        <a:lstStyle/>
        <a:p>
          <a:r>
            <a:rPr lang="en-US" sz="900" b="1" dirty="0" smtClean="0"/>
            <a:t>Voltage Profile Studies</a:t>
          </a:r>
          <a:endParaRPr lang="en-US" sz="900" b="1" dirty="0"/>
        </a:p>
      </dgm:t>
    </dgm:pt>
    <dgm:pt modelId="{D31F648C-9ABC-49BA-8DFB-80B80BD04609}" type="parTrans" cxnId="{A55FA517-3C7B-4BE8-8988-0D58ECDCB34B}">
      <dgm:prSet/>
      <dgm:spPr/>
      <dgm:t>
        <a:bodyPr/>
        <a:lstStyle/>
        <a:p>
          <a:endParaRPr lang="en-US"/>
        </a:p>
      </dgm:t>
    </dgm:pt>
    <dgm:pt modelId="{D5BD1819-6C16-447B-9EC9-43C1D149869D}" type="sibTrans" cxnId="{A55FA517-3C7B-4BE8-8988-0D58ECDCB34B}">
      <dgm:prSet/>
      <dgm:spPr/>
      <dgm:t>
        <a:bodyPr/>
        <a:lstStyle/>
        <a:p>
          <a:endParaRPr lang="en-US"/>
        </a:p>
      </dgm:t>
    </dgm:pt>
    <dgm:pt modelId="{1A2AC10F-7395-4CFC-BC75-F85C9F38A69B}">
      <dgm:prSet phldrT="[Text]"/>
      <dgm:spPr/>
      <dgm:t>
        <a:bodyPr/>
        <a:lstStyle/>
        <a:p>
          <a:r>
            <a:rPr lang="en-US" dirty="0" smtClean="0"/>
            <a:t>ERCOT</a:t>
          </a:r>
          <a:endParaRPr lang="en-US" dirty="0"/>
        </a:p>
      </dgm:t>
    </dgm:pt>
    <dgm:pt modelId="{A3ACCAD6-311B-4EB9-8A86-CFBC4CF1DC19}" type="parTrans" cxnId="{91FCD225-2DBF-488F-9509-E6F40AB6E325}">
      <dgm:prSet/>
      <dgm:spPr/>
      <dgm:t>
        <a:bodyPr/>
        <a:lstStyle/>
        <a:p>
          <a:endParaRPr lang="en-US"/>
        </a:p>
      </dgm:t>
    </dgm:pt>
    <dgm:pt modelId="{7CA3210F-FA72-40D6-A874-91CD905C7B3A}" type="sibTrans" cxnId="{91FCD225-2DBF-488F-9509-E6F40AB6E325}">
      <dgm:prSet/>
      <dgm:spPr/>
      <dgm:t>
        <a:bodyPr/>
        <a:lstStyle/>
        <a:p>
          <a:endParaRPr lang="en-US"/>
        </a:p>
      </dgm:t>
    </dgm:pt>
    <dgm:pt modelId="{5BACEB4C-3DB7-4314-A0CE-665222275BC3}">
      <dgm:prSet phldrT="[Text]" custT="1"/>
      <dgm:spPr/>
      <dgm:t>
        <a:bodyPr/>
        <a:lstStyle/>
        <a:p>
          <a:r>
            <a:rPr lang="en-US" sz="700" dirty="0" smtClean="0"/>
            <a:t>ERCOT conducts and coordinates with TSPs to develop CMPs</a:t>
          </a:r>
          <a:endParaRPr lang="en-US" sz="700" dirty="0"/>
        </a:p>
      </dgm:t>
    </dgm:pt>
    <dgm:pt modelId="{D37DB635-EFC7-484D-B565-8A44CBF899CE}" type="parTrans" cxnId="{A13A4E01-9DA1-4E92-815F-35D4ABFA8CA2}">
      <dgm:prSet/>
      <dgm:spPr/>
      <dgm:t>
        <a:bodyPr/>
        <a:lstStyle/>
        <a:p>
          <a:endParaRPr lang="en-US"/>
        </a:p>
      </dgm:t>
    </dgm:pt>
    <dgm:pt modelId="{D31AD0FA-E25B-4266-953F-524A3BF85C04}" type="sibTrans" cxnId="{A13A4E01-9DA1-4E92-815F-35D4ABFA8CA2}">
      <dgm:prSet/>
      <dgm:spPr/>
      <dgm:t>
        <a:bodyPr/>
        <a:lstStyle/>
        <a:p>
          <a:endParaRPr lang="en-US"/>
        </a:p>
      </dgm:t>
    </dgm:pt>
    <dgm:pt modelId="{4016ECFA-8DE9-4926-812C-12909DE07BD3}">
      <dgm:prSet phldrT="[Text]" custT="1"/>
      <dgm:spPr/>
      <dgm:t>
        <a:bodyPr/>
        <a:lstStyle/>
        <a:p>
          <a:r>
            <a:rPr lang="en-US" sz="700" dirty="0" smtClean="0"/>
            <a:t>ERCOT conducts and coordinates with TSP for Voltage Profile</a:t>
          </a:r>
          <a:endParaRPr lang="en-US" sz="700" dirty="0"/>
        </a:p>
      </dgm:t>
    </dgm:pt>
    <dgm:pt modelId="{58567344-092C-41F0-9417-BB88C749F0CD}" type="parTrans" cxnId="{8E806275-63BD-4FC1-962E-CD82B74465C6}">
      <dgm:prSet/>
      <dgm:spPr/>
      <dgm:t>
        <a:bodyPr/>
        <a:lstStyle/>
        <a:p>
          <a:endParaRPr lang="en-US"/>
        </a:p>
      </dgm:t>
    </dgm:pt>
    <dgm:pt modelId="{324C05ED-AA45-4010-8303-E74483E74E0A}" type="sibTrans" cxnId="{8E806275-63BD-4FC1-962E-CD82B74465C6}">
      <dgm:prSet/>
      <dgm:spPr/>
      <dgm:t>
        <a:bodyPr/>
        <a:lstStyle/>
        <a:p>
          <a:endParaRPr lang="en-US"/>
        </a:p>
      </dgm:t>
    </dgm:pt>
    <dgm:pt modelId="{EFC0FC2C-3058-4661-A832-5CF53A7C42F6}">
      <dgm:prSet phldrT="[Text]"/>
      <dgm:spPr/>
      <dgm:t>
        <a:bodyPr/>
        <a:lstStyle/>
        <a:p>
          <a:r>
            <a:rPr lang="en-US" dirty="0" smtClean="0"/>
            <a:t>TSP</a:t>
          </a:r>
          <a:endParaRPr lang="en-US" dirty="0"/>
        </a:p>
      </dgm:t>
    </dgm:pt>
    <dgm:pt modelId="{B03A8F40-1395-456A-B190-FBF4257B7237}" type="parTrans" cxnId="{D358A3E6-8FC6-4821-8EEF-CF99DE465D29}">
      <dgm:prSet/>
      <dgm:spPr/>
      <dgm:t>
        <a:bodyPr/>
        <a:lstStyle/>
        <a:p>
          <a:endParaRPr lang="en-US"/>
        </a:p>
      </dgm:t>
    </dgm:pt>
    <dgm:pt modelId="{1B32D44A-3ECB-4DCC-BE49-E0C662BE2EF9}" type="sibTrans" cxnId="{D358A3E6-8FC6-4821-8EEF-CF99DE465D29}">
      <dgm:prSet/>
      <dgm:spPr/>
      <dgm:t>
        <a:bodyPr/>
        <a:lstStyle/>
        <a:p>
          <a:endParaRPr lang="en-US"/>
        </a:p>
      </dgm:t>
    </dgm:pt>
    <dgm:pt modelId="{C5D4DF62-1A36-4C66-AE16-283CB8996B2A}">
      <dgm:prSet phldrT="[Text]"/>
      <dgm:spPr/>
      <dgm:t>
        <a:bodyPr/>
        <a:lstStyle/>
        <a:p>
          <a:r>
            <a:rPr lang="en-US" dirty="0" smtClean="0"/>
            <a:t>TSPs provide some initial plans and reviews ERCOT results</a:t>
          </a:r>
          <a:endParaRPr lang="en-US" dirty="0"/>
        </a:p>
      </dgm:t>
    </dgm:pt>
    <dgm:pt modelId="{1862742E-89FA-4DC4-A971-D3FAF2AED7E5}" type="parTrans" cxnId="{7DC00B85-07C4-40A9-8B9D-67321F0B69FF}">
      <dgm:prSet/>
      <dgm:spPr/>
      <dgm:t>
        <a:bodyPr/>
        <a:lstStyle/>
        <a:p>
          <a:endParaRPr lang="en-US"/>
        </a:p>
      </dgm:t>
    </dgm:pt>
    <dgm:pt modelId="{A48E7A1B-D0C3-45E9-A49B-779932CB4FF0}" type="sibTrans" cxnId="{7DC00B85-07C4-40A9-8B9D-67321F0B69FF}">
      <dgm:prSet/>
      <dgm:spPr/>
      <dgm:t>
        <a:bodyPr/>
        <a:lstStyle/>
        <a:p>
          <a:endParaRPr lang="en-US"/>
        </a:p>
      </dgm:t>
    </dgm:pt>
    <dgm:pt modelId="{3C40A621-57DE-452B-8D4F-1866ACF8E521}">
      <dgm:prSet phldrT="[Text]" custT="1"/>
      <dgm:spPr/>
      <dgm:t>
        <a:bodyPr/>
        <a:lstStyle/>
        <a:p>
          <a:r>
            <a:rPr lang="en-US" sz="700" dirty="0" smtClean="0"/>
            <a:t>TSPs provide initial set points and solutions to ERCOT identified issues</a:t>
          </a:r>
          <a:endParaRPr lang="en-US" sz="700" dirty="0"/>
        </a:p>
      </dgm:t>
    </dgm:pt>
    <dgm:pt modelId="{78820C99-EA2C-4B38-A61A-57F1DAB92A02}" type="parTrans" cxnId="{6911ABE0-D1AA-45E8-806E-D7934C59D097}">
      <dgm:prSet/>
      <dgm:spPr/>
      <dgm:t>
        <a:bodyPr/>
        <a:lstStyle/>
        <a:p>
          <a:endParaRPr lang="en-US"/>
        </a:p>
      </dgm:t>
    </dgm:pt>
    <dgm:pt modelId="{76F65E39-EF64-4360-B5BA-76AA8B3E95D9}" type="sibTrans" cxnId="{6911ABE0-D1AA-45E8-806E-D7934C59D097}">
      <dgm:prSet/>
      <dgm:spPr/>
      <dgm:t>
        <a:bodyPr/>
        <a:lstStyle/>
        <a:p>
          <a:endParaRPr lang="en-US"/>
        </a:p>
      </dgm:t>
    </dgm:pt>
    <dgm:pt modelId="{ADD5BE94-E739-4A9F-9258-4682DE59004F}">
      <dgm:prSet phldrT="[Text]" custT="1"/>
      <dgm:spPr/>
      <dgm:t>
        <a:bodyPr/>
        <a:lstStyle/>
        <a:p>
          <a:r>
            <a:rPr lang="en-US" sz="700" dirty="0" smtClean="0"/>
            <a:t>TSPs submit outages, switching plans, </a:t>
          </a:r>
          <a:r>
            <a:rPr lang="en-US" sz="700" dirty="0" err="1" smtClean="0"/>
            <a:t>etc</a:t>
          </a:r>
          <a:endParaRPr lang="en-US" sz="700" dirty="0"/>
        </a:p>
      </dgm:t>
    </dgm:pt>
    <dgm:pt modelId="{DBA871B3-6386-4BD9-9DA7-877871E09443}" type="parTrans" cxnId="{8D4BA562-082F-4D10-9D9C-B448269D4A3F}">
      <dgm:prSet/>
      <dgm:spPr/>
      <dgm:t>
        <a:bodyPr/>
        <a:lstStyle/>
        <a:p>
          <a:endParaRPr lang="en-US"/>
        </a:p>
      </dgm:t>
    </dgm:pt>
    <dgm:pt modelId="{C53622F8-E574-4C12-AFF0-82E13A0CA6A8}" type="sibTrans" cxnId="{8D4BA562-082F-4D10-9D9C-B448269D4A3F}">
      <dgm:prSet/>
      <dgm:spPr/>
      <dgm:t>
        <a:bodyPr/>
        <a:lstStyle/>
        <a:p>
          <a:endParaRPr lang="en-US"/>
        </a:p>
      </dgm:t>
    </dgm:pt>
    <dgm:pt modelId="{CD59A9F4-7DCF-46F6-A009-2D5DCA8E775F}">
      <dgm:prSet phldrT="[Text]" custT="1"/>
      <dgm:spPr/>
      <dgm:t>
        <a:bodyPr/>
        <a:lstStyle/>
        <a:p>
          <a:r>
            <a:rPr lang="en-US" sz="850" b="1" dirty="0" smtClean="0"/>
            <a:t>Outage Coordination studies</a:t>
          </a:r>
          <a:endParaRPr lang="en-US" sz="850" b="1" dirty="0"/>
        </a:p>
      </dgm:t>
    </dgm:pt>
    <dgm:pt modelId="{EBFB88B4-3B75-405A-8FF1-6BEFBE9C631E}" type="parTrans" cxnId="{B21CAFBD-7098-4CCF-B225-2C047C28EEC4}">
      <dgm:prSet/>
      <dgm:spPr/>
      <dgm:t>
        <a:bodyPr/>
        <a:lstStyle/>
        <a:p>
          <a:endParaRPr lang="en-US"/>
        </a:p>
      </dgm:t>
    </dgm:pt>
    <dgm:pt modelId="{DF68DED9-A093-4B09-A712-FBE367C95AAF}" type="sibTrans" cxnId="{B21CAFBD-7098-4CCF-B225-2C047C28EEC4}">
      <dgm:prSet/>
      <dgm:spPr/>
      <dgm:t>
        <a:bodyPr/>
        <a:lstStyle/>
        <a:p>
          <a:endParaRPr lang="en-US"/>
        </a:p>
      </dgm:t>
    </dgm:pt>
    <dgm:pt modelId="{D07E08E2-3796-476D-B63A-E85C76D965AF}">
      <dgm:prSet phldrT="[Text]" custT="1"/>
      <dgm:spPr/>
      <dgm:t>
        <a:bodyPr/>
        <a:lstStyle/>
        <a:p>
          <a:r>
            <a:rPr lang="en-US" sz="700" dirty="0" smtClean="0"/>
            <a:t>ERCOT conducts and coordinates with TSPs to approve Outages</a:t>
          </a:r>
          <a:endParaRPr lang="en-US" sz="700" dirty="0"/>
        </a:p>
      </dgm:t>
    </dgm:pt>
    <dgm:pt modelId="{C243D12D-E997-4EE0-8A22-609477AD9C1F}" type="sibTrans" cxnId="{254997B8-1C91-4272-8744-C57004590956}">
      <dgm:prSet/>
      <dgm:spPr/>
      <dgm:t>
        <a:bodyPr/>
        <a:lstStyle/>
        <a:p>
          <a:endParaRPr lang="en-US"/>
        </a:p>
      </dgm:t>
    </dgm:pt>
    <dgm:pt modelId="{74CA3E00-C154-403B-A291-68E652692B08}" type="parTrans" cxnId="{254997B8-1C91-4272-8744-C57004590956}">
      <dgm:prSet/>
      <dgm:spPr/>
      <dgm:t>
        <a:bodyPr/>
        <a:lstStyle/>
        <a:p>
          <a:endParaRPr lang="en-US"/>
        </a:p>
      </dgm:t>
    </dgm:pt>
    <dgm:pt modelId="{D18AE7DE-E4B3-45AB-86D8-40065BD94737}">
      <dgm:prSet phldrT="[Text]"/>
      <dgm:spPr/>
      <dgm:t>
        <a:bodyPr/>
        <a:lstStyle/>
        <a:p>
          <a:r>
            <a:rPr lang="en-US" dirty="0" smtClean="0"/>
            <a:t>Time Horizon</a:t>
          </a:r>
          <a:endParaRPr lang="en-US" dirty="0"/>
        </a:p>
      </dgm:t>
    </dgm:pt>
    <dgm:pt modelId="{4FF8F87B-EC6F-48C3-9C14-2230C3D56C66}" type="parTrans" cxnId="{48B5BDAB-3CD7-42A0-9E7D-BFC6F8DC1F1C}">
      <dgm:prSet/>
      <dgm:spPr/>
      <dgm:t>
        <a:bodyPr/>
        <a:lstStyle/>
        <a:p>
          <a:endParaRPr lang="en-US"/>
        </a:p>
      </dgm:t>
    </dgm:pt>
    <dgm:pt modelId="{4B9966C0-A956-4E53-A05E-978B632EC11D}" type="sibTrans" cxnId="{48B5BDAB-3CD7-42A0-9E7D-BFC6F8DC1F1C}">
      <dgm:prSet/>
      <dgm:spPr/>
      <dgm:t>
        <a:bodyPr/>
        <a:lstStyle/>
        <a:p>
          <a:endParaRPr lang="en-US"/>
        </a:p>
      </dgm:t>
    </dgm:pt>
    <dgm:pt modelId="{6442E7E1-00EA-40C3-B091-507CB7B03482}">
      <dgm:prSet phldrT="[Text]" custT="1"/>
      <dgm:spPr/>
      <dgm:t>
        <a:bodyPr/>
        <a:lstStyle/>
        <a:p>
          <a:r>
            <a:rPr lang="en-US" sz="900" b="1" dirty="0" smtClean="0"/>
            <a:t>Annual</a:t>
          </a:r>
          <a:endParaRPr lang="en-US" sz="900" b="1" dirty="0"/>
        </a:p>
      </dgm:t>
    </dgm:pt>
    <dgm:pt modelId="{8D21AEAC-D435-4E8B-B19C-FEAF38CED0B3}" type="parTrans" cxnId="{9029ACF7-9397-40C3-9889-6FC865693FB1}">
      <dgm:prSet/>
      <dgm:spPr/>
      <dgm:t>
        <a:bodyPr/>
        <a:lstStyle/>
        <a:p>
          <a:endParaRPr lang="en-US"/>
        </a:p>
      </dgm:t>
    </dgm:pt>
    <dgm:pt modelId="{435CE372-B07D-4038-A54D-409A0A784717}" type="sibTrans" cxnId="{9029ACF7-9397-40C3-9889-6FC865693FB1}">
      <dgm:prSet/>
      <dgm:spPr/>
      <dgm:t>
        <a:bodyPr/>
        <a:lstStyle/>
        <a:p>
          <a:endParaRPr lang="en-US"/>
        </a:p>
      </dgm:t>
    </dgm:pt>
    <dgm:pt modelId="{FE10B4AE-78D4-46B6-9D2B-1F10EB750895}">
      <dgm:prSet phldrT="[Text]" custT="1"/>
      <dgm:spPr/>
      <dgm:t>
        <a:bodyPr/>
        <a:lstStyle/>
        <a:p>
          <a:r>
            <a:rPr lang="en-US" sz="900" b="1" dirty="0" smtClean="0"/>
            <a:t>Seasonal</a:t>
          </a:r>
          <a:endParaRPr lang="en-US" sz="900" b="1" dirty="0"/>
        </a:p>
      </dgm:t>
    </dgm:pt>
    <dgm:pt modelId="{FA2DC860-B2CB-4BC3-A4DB-A878030D2D64}" type="parTrans" cxnId="{CB10E3D8-1299-479C-803A-B92EB9E5FB31}">
      <dgm:prSet/>
      <dgm:spPr/>
      <dgm:t>
        <a:bodyPr/>
        <a:lstStyle/>
        <a:p>
          <a:endParaRPr lang="en-US"/>
        </a:p>
      </dgm:t>
    </dgm:pt>
    <dgm:pt modelId="{D3E5A35D-50EB-4AC2-A0BB-DE5974DBFF2F}" type="sibTrans" cxnId="{CB10E3D8-1299-479C-803A-B92EB9E5FB31}">
      <dgm:prSet/>
      <dgm:spPr/>
      <dgm:t>
        <a:bodyPr/>
        <a:lstStyle/>
        <a:p>
          <a:endParaRPr lang="en-US"/>
        </a:p>
      </dgm:t>
    </dgm:pt>
    <dgm:pt modelId="{4B434E8E-CE4E-451F-A018-4D094BACB53E}">
      <dgm:prSet phldrT="[Text]" custT="1"/>
      <dgm:spPr/>
      <dgm:t>
        <a:bodyPr/>
        <a:lstStyle/>
        <a:p>
          <a:r>
            <a:rPr lang="en-US" sz="900" b="1" dirty="0" smtClean="0"/>
            <a:t>90 days to 3 days ahead of Real Time</a:t>
          </a:r>
          <a:endParaRPr lang="en-US" sz="900" b="1" dirty="0"/>
        </a:p>
      </dgm:t>
    </dgm:pt>
    <dgm:pt modelId="{CF0A4D2E-D29F-4D81-AA02-FF48DB41DDF1}" type="parTrans" cxnId="{D3C2EF49-4996-4C19-A982-6B7E3C13106B}">
      <dgm:prSet/>
      <dgm:spPr/>
      <dgm:t>
        <a:bodyPr/>
        <a:lstStyle/>
        <a:p>
          <a:endParaRPr lang="en-US"/>
        </a:p>
      </dgm:t>
    </dgm:pt>
    <dgm:pt modelId="{4FA8112F-8D29-431C-B817-D1485E3A4810}" type="sibTrans" cxnId="{D3C2EF49-4996-4C19-A982-6B7E3C13106B}">
      <dgm:prSet/>
      <dgm:spPr/>
      <dgm:t>
        <a:bodyPr/>
        <a:lstStyle/>
        <a:p>
          <a:endParaRPr lang="en-US"/>
        </a:p>
      </dgm:t>
    </dgm:pt>
    <dgm:pt modelId="{103622E3-A4C6-4CE2-ABD5-3764E4F65309}">
      <dgm:prSet phldrT="[Text]" custT="1"/>
      <dgm:spPr/>
      <dgm:t>
        <a:bodyPr/>
        <a:lstStyle/>
        <a:p>
          <a:r>
            <a:rPr lang="en-US" sz="900" b="1" dirty="0" smtClean="0">
              <a:solidFill>
                <a:schemeClr val="accent4">
                  <a:lumMod val="50000"/>
                  <a:lumOff val="50000"/>
                </a:schemeClr>
              </a:solidFill>
            </a:rPr>
            <a:t>Next Day</a:t>
          </a:r>
          <a:endParaRPr lang="en-US" sz="900" b="1" dirty="0">
            <a:solidFill>
              <a:schemeClr val="accent4">
                <a:lumMod val="50000"/>
                <a:lumOff val="50000"/>
              </a:schemeClr>
            </a:solidFill>
          </a:endParaRPr>
        </a:p>
      </dgm:t>
    </dgm:pt>
    <dgm:pt modelId="{692082AA-21A6-4F29-B1F4-D0733034F869}" type="parTrans" cxnId="{C41ADE0C-6CA4-4332-9790-0A309301F881}">
      <dgm:prSet/>
      <dgm:spPr/>
      <dgm:t>
        <a:bodyPr/>
        <a:lstStyle/>
        <a:p>
          <a:endParaRPr lang="en-US"/>
        </a:p>
      </dgm:t>
    </dgm:pt>
    <dgm:pt modelId="{F9041E16-0611-4D82-8B20-3C1A02C1E792}" type="sibTrans" cxnId="{C41ADE0C-6CA4-4332-9790-0A309301F881}">
      <dgm:prSet/>
      <dgm:spPr/>
      <dgm:t>
        <a:bodyPr/>
        <a:lstStyle/>
        <a:p>
          <a:endParaRPr lang="en-US"/>
        </a:p>
      </dgm:t>
    </dgm:pt>
    <dgm:pt modelId="{197F0A6E-A671-494C-A617-38687C3A6DD9}">
      <dgm:prSet phldrT="[Text]" custT="1"/>
      <dgm:spPr/>
      <dgm:t>
        <a:bodyPr/>
        <a:lstStyle/>
        <a:p>
          <a:r>
            <a:rPr lang="en-US" sz="900" b="1" dirty="0" smtClean="0">
              <a:solidFill>
                <a:schemeClr val="accent4">
                  <a:lumMod val="50000"/>
                  <a:lumOff val="50000"/>
                </a:schemeClr>
              </a:solidFill>
            </a:rPr>
            <a:t>Current Day</a:t>
          </a:r>
          <a:endParaRPr lang="en-US" sz="900" b="1" dirty="0">
            <a:solidFill>
              <a:schemeClr val="accent4">
                <a:lumMod val="50000"/>
                <a:lumOff val="50000"/>
              </a:schemeClr>
            </a:solidFill>
          </a:endParaRPr>
        </a:p>
      </dgm:t>
    </dgm:pt>
    <dgm:pt modelId="{1B3E6B74-2602-4505-B150-78E39D06751A}" type="parTrans" cxnId="{E61A5355-4229-4290-A83A-A35F24A61B76}">
      <dgm:prSet/>
      <dgm:spPr/>
      <dgm:t>
        <a:bodyPr/>
        <a:lstStyle/>
        <a:p>
          <a:endParaRPr lang="en-US"/>
        </a:p>
      </dgm:t>
    </dgm:pt>
    <dgm:pt modelId="{CF1084FA-FAB2-465A-8826-DC7082E50105}" type="sibTrans" cxnId="{E61A5355-4229-4290-A83A-A35F24A61B76}">
      <dgm:prSet/>
      <dgm:spPr/>
      <dgm:t>
        <a:bodyPr/>
        <a:lstStyle/>
        <a:p>
          <a:endParaRPr lang="en-US"/>
        </a:p>
      </dgm:t>
    </dgm:pt>
    <dgm:pt modelId="{1C2F6A1A-7EBB-47B6-90AD-F9A4B1695118}">
      <dgm:prSet phldrT="[Text]" custT="1"/>
      <dgm:spPr/>
      <dgm:t>
        <a:bodyPr/>
        <a:lstStyle/>
        <a:p>
          <a:r>
            <a:rPr lang="en-US" sz="900" b="1" dirty="0" smtClean="0">
              <a:solidFill>
                <a:schemeClr val="tx1"/>
              </a:solidFill>
            </a:rPr>
            <a:t>Real Time</a:t>
          </a:r>
          <a:endParaRPr lang="en-US" sz="900" b="1" dirty="0">
            <a:solidFill>
              <a:schemeClr val="tx1"/>
            </a:solidFill>
          </a:endParaRPr>
        </a:p>
      </dgm:t>
    </dgm:pt>
    <dgm:pt modelId="{03DC3948-414A-49FD-847D-651F7C6ED7F7}" type="parTrans" cxnId="{0EE66AD9-0EED-41FB-A248-849E8347592F}">
      <dgm:prSet/>
      <dgm:spPr/>
      <dgm:t>
        <a:bodyPr/>
        <a:lstStyle/>
        <a:p>
          <a:endParaRPr lang="en-US"/>
        </a:p>
      </dgm:t>
    </dgm:pt>
    <dgm:pt modelId="{54BEEA5A-61BB-41F0-8820-6070B55F8488}" type="sibTrans" cxnId="{0EE66AD9-0EED-41FB-A248-849E8347592F}">
      <dgm:prSet/>
      <dgm:spPr/>
      <dgm:t>
        <a:bodyPr/>
        <a:lstStyle/>
        <a:p>
          <a:endParaRPr lang="en-US"/>
        </a:p>
      </dgm:t>
    </dgm:pt>
    <dgm:pt modelId="{E945CABD-A8D4-487E-858B-3B7396470362}">
      <dgm:prSet phldrT="[Text]" custT="1"/>
      <dgm:spPr/>
      <dgm:t>
        <a:bodyPr/>
        <a:lstStyle/>
        <a:p>
          <a:r>
            <a:rPr lang="en-US" sz="900" b="1" dirty="0" smtClean="0"/>
            <a:t>Next Day Study (NDS)</a:t>
          </a:r>
          <a:endParaRPr lang="en-US" sz="900" b="1" dirty="0"/>
        </a:p>
      </dgm:t>
    </dgm:pt>
    <dgm:pt modelId="{7207DD0B-5798-4FC8-8882-F51BD733B146}" type="parTrans" cxnId="{51868609-BA59-408C-9DD0-CA2290F14C23}">
      <dgm:prSet/>
      <dgm:spPr/>
      <dgm:t>
        <a:bodyPr/>
        <a:lstStyle/>
        <a:p>
          <a:endParaRPr lang="en-US"/>
        </a:p>
      </dgm:t>
    </dgm:pt>
    <dgm:pt modelId="{050785C2-9470-45C9-88E1-E841D7B99BA3}" type="sibTrans" cxnId="{51868609-BA59-408C-9DD0-CA2290F14C23}">
      <dgm:prSet/>
      <dgm:spPr/>
      <dgm:t>
        <a:bodyPr/>
        <a:lstStyle/>
        <a:p>
          <a:endParaRPr lang="en-US"/>
        </a:p>
      </dgm:t>
    </dgm:pt>
    <dgm:pt modelId="{3D66607F-01E0-43A8-AB7A-9AE53D8234A3}">
      <dgm:prSet phldrT="[Text]" custT="1"/>
      <dgm:spPr/>
      <dgm:t>
        <a:bodyPr/>
        <a:lstStyle/>
        <a:p>
          <a:r>
            <a:rPr lang="en-US" sz="900" b="1" dirty="0" smtClean="0"/>
            <a:t>Gap/4 </a:t>
          </a:r>
          <a:r>
            <a:rPr lang="en-US" sz="900" b="1" dirty="0" smtClean="0"/>
            <a:t>hour ahead voltage study</a:t>
          </a:r>
          <a:endParaRPr lang="en-US" sz="900" b="1" dirty="0"/>
        </a:p>
      </dgm:t>
    </dgm:pt>
    <dgm:pt modelId="{B64681D4-3B37-4D99-8301-6F67D44384FB}" type="parTrans" cxnId="{C0D00958-4D13-40C1-B460-E7468D3E662C}">
      <dgm:prSet/>
      <dgm:spPr/>
      <dgm:t>
        <a:bodyPr/>
        <a:lstStyle/>
        <a:p>
          <a:endParaRPr lang="en-US"/>
        </a:p>
      </dgm:t>
    </dgm:pt>
    <dgm:pt modelId="{5057D0CD-F56A-4FC8-90B6-517E1DCD263A}" type="sibTrans" cxnId="{C0D00958-4D13-40C1-B460-E7468D3E662C}">
      <dgm:prSet/>
      <dgm:spPr/>
      <dgm:t>
        <a:bodyPr/>
        <a:lstStyle/>
        <a:p>
          <a:endParaRPr lang="en-US"/>
        </a:p>
      </dgm:t>
    </dgm:pt>
    <dgm:pt modelId="{897E2B7E-F64D-4366-8DAA-3C738BBE2208}">
      <dgm:prSet phldrT="[Text]" custT="1"/>
      <dgm:spPr/>
      <dgm:t>
        <a:bodyPr/>
        <a:lstStyle/>
        <a:p>
          <a:r>
            <a:rPr lang="en-US" sz="900" b="1" dirty="0" smtClean="0"/>
            <a:t>VSAT, RTCA, Real Time Monitoring</a:t>
          </a:r>
          <a:endParaRPr lang="en-US" sz="900" b="1" dirty="0"/>
        </a:p>
      </dgm:t>
    </dgm:pt>
    <dgm:pt modelId="{9FC67F68-32FC-416C-80DE-0FABB1C77CD2}" type="parTrans" cxnId="{B9958C8B-FACD-4315-8839-F1E359F5A3C8}">
      <dgm:prSet/>
      <dgm:spPr/>
      <dgm:t>
        <a:bodyPr/>
        <a:lstStyle/>
        <a:p>
          <a:endParaRPr lang="en-US"/>
        </a:p>
      </dgm:t>
    </dgm:pt>
    <dgm:pt modelId="{4219FC6F-9E0B-4F5A-B9AF-40E0EDE0699B}" type="sibTrans" cxnId="{B9958C8B-FACD-4315-8839-F1E359F5A3C8}">
      <dgm:prSet/>
      <dgm:spPr/>
      <dgm:t>
        <a:bodyPr/>
        <a:lstStyle/>
        <a:p>
          <a:endParaRPr lang="en-US"/>
        </a:p>
      </dgm:t>
    </dgm:pt>
    <dgm:pt modelId="{7D987B1D-3210-4031-A61D-1CDD7E402EE5}">
      <dgm:prSet phldrT="[Text]" custT="1"/>
      <dgm:spPr/>
      <dgm:t>
        <a:bodyPr/>
        <a:lstStyle/>
        <a:p>
          <a:r>
            <a:rPr lang="en-US" sz="900" b="1" dirty="0" smtClean="0"/>
            <a:t>Annual</a:t>
          </a:r>
          <a:endParaRPr lang="en-US" sz="900" b="1" dirty="0"/>
        </a:p>
      </dgm:t>
    </dgm:pt>
    <dgm:pt modelId="{B9DF634C-7B80-4701-A880-157CBB3DDCB5}" type="parTrans" cxnId="{5A8B266C-654B-49DA-B283-83820711003B}">
      <dgm:prSet/>
      <dgm:spPr/>
      <dgm:t>
        <a:bodyPr/>
        <a:lstStyle/>
        <a:p>
          <a:endParaRPr lang="en-US"/>
        </a:p>
      </dgm:t>
    </dgm:pt>
    <dgm:pt modelId="{A5B8EB6F-EB9B-4105-8C5F-53F2A6E06F10}" type="sibTrans" cxnId="{5A8B266C-654B-49DA-B283-83820711003B}">
      <dgm:prSet/>
      <dgm:spPr/>
      <dgm:t>
        <a:bodyPr/>
        <a:lstStyle/>
        <a:p>
          <a:endParaRPr lang="en-US"/>
        </a:p>
      </dgm:t>
    </dgm:pt>
    <dgm:pt modelId="{39C22C33-607F-4056-B36C-89C6A2278443}">
      <dgm:prSet phldrT="[Text]" custT="1"/>
      <dgm:spPr/>
      <dgm:t>
        <a:bodyPr/>
        <a:lstStyle/>
        <a:p>
          <a:r>
            <a:rPr lang="en-US" sz="900" b="1" dirty="0" smtClean="0"/>
            <a:t>Stability Screening Studies</a:t>
          </a:r>
          <a:endParaRPr lang="en-US" sz="900" b="1" dirty="0"/>
        </a:p>
      </dgm:t>
    </dgm:pt>
    <dgm:pt modelId="{F8CEBEBE-57AE-4C56-A596-2F04758DB530}" type="parTrans" cxnId="{677EEA95-730C-4F6D-B527-BE5E114A2694}">
      <dgm:prSet/>
      <dgm:spPr/>
      <dgm:t>
        <a:bodyPr/>
        <a:lstStyle/>
        <a:p>
          <a:endParaRPr lang="en-US"/>
        </a:p>
      </dgm:t>
    </dgm:pt>
    <dgm:pt modelId="{873504A1-800E-4319-A194-319C70B2FEA7}" type="sibTrans" cxnId="{677EEA95-730C-4F6D-B527-BE5E114A2694}">
      <dgm:prSet/>
      <dgm:spPr/>
      <dgm:t>
        <a:bodyPr/>
        <a:lstStyle/>
        <a:p>
          <a:endParaRPr lang="en-US"/>
        </a:p>
      </dgm:t>
    </dgm:pt>
    <dgm:pt modelId="{D868FF58-51CF-4B96-BC78-9ED08C544D05}">
      <dgm:prSet phldrT="[Text]" custT="1"/>
      <dgm:spPr/>
      <dgm:t>
        <a:bodyPr/>
        <a:lstStyle/>
        <a:p>
          <a:r>
            <a:rPr lang="en-US" sz="700" dirty="0" smtClean="0"/>
            <a:t>ERCOT conducts and develops GTCs as necessary</a:t>
          </a:r>
          <a:endParaRPr lang="en-US" sz="700" dirty="0"/>
        </a:p>
      </dgm:t>
    </dgm:pt>
    <dgm:pt modelId="{B522CB15-917A-48DA-8FCA-BDED6E4863B8}" type="parTrans" cxnId="{6552B675-65A1-4A5B-BE2D-1D9311F4AB1A}">
      <dgm:prSet/>
      <dgm:spPr/>
      <dgm:t>
        <a:bodyPr/>
        <a:lstStyle/>
        <a:p>
          <a:endParaRPr lang="en-US"/>
        </a:p>
      </dgm:t>
    </dgm:pt>
    <dgm:pt modelId="{5565049B-2231-43A3-8887-2901F60B755B}" type="sibTrans" cxnId="{6552B675-65A1-4A5B-BE2D-1D9311F4AB1A}">
      <dgm:prSet/>
      <dgm:spPr/>
      <dgm:t>
        <a:bodyPr/>
        <a:lstStyle/>
        <a:p>
          <a:endParaRPr lang="en-US"/>
        </a:p>
      </dgm:t>
    </dgm:pt>
    <dgm:pt modelId="{82630C0F-52E4-431A-900F-D2DEC0594EEE}">
      <dgm:prSet phldrT="[Text]"/>
      <dgm:spPr/>
      <dgm:t>
        <a:bodyPr/>
        <a:lstStyle/>
        <a:p>
          <a:r>
            <a:rPr lang="en-US" dirty="0" smtClean="0"/>
            <a:t>Provide inputs to SSWG and DWG cases</a:t>
          </a:r>
          <a:endParaRPr lang="en-US" dirty="0"/>
        </a:p>
      </dgm:t>
    </dgm:pt>
    <dgm:pt modelId="{CBAF496B-D0D0-40D6-B543-ACACD3AB73DA}" type="parTrans" cxnId="{9949CA74-DB3A-4B7C-A957-EF440D2E6CB7}">
      <dgm:prSet/>
      <dgm:spPr/>
      <dgm:t>
        <a:bodyPr/>
        <a:lstStyle/>
        <a:p>
          <a:endParaRPr lang="en-US"/>
        </a:p>
      </dgm:t>
    </dgm:pt>
    <dgm:pt modelId="{DC3B47D5-3857-45B6-A689-C8CBFD00582E}" type="sibTrans" cxnId="{9949CA74-DB3A-4B7C-A957-EF440D2E6CB7}">
      <dgm:prSet/>
      <dgm:spPr/>
      <dgm:t>
        <a:bodyPr/>
        <a:lstStyle/>
        <a:p>
          <a:endParaRPr lang="en-US"/>
        </a:p>
      </dgm:t>
    </dgm:pt>
    <dgm:pt modelId="{9F9BA09D-2570-4796-9AE5-6A9EEA4B466F}">
      <dgm:prSet phldrT="[Text]" custT="1"/>
      <dgm:spPr/>
      <dgm:t>
        <a:bodyPr/>
        <a:lstStyle/>
        <a:p>
          <a:r>
            <a:rPr lang="en-US" sz="700" dirty="0" smtClean="0"/>
            <a:t>ERCOT conducts and develops plans to address any violations</a:t>
          </a:r>
          <a:endParaRPr lang="en-US" sz="700" dirty="0"/>
        </a:p>
      </dgm:t>
    </dgm:pt>
    <dgm:pt modelId="{FFCB78AF-3FFB-405B-A53F-F3236E9D28D9}" type="parTrans" cxnId="{14B45294-87A6-4F65-A18B-914BE6D19A26}">
      <dgm:prSet/>
      <dgm:spPr/>
      <dgm:t>
        <a:bodyPr/>
        <a:lstStyle/>
        <a:p>
          <a:endParaRPr lang="en-US"/>
        </a:p>
      </dgm:t>
    </dgm:pt>
    <dgm:pt modelId="{C945F439-68D3-4931-ACE5-8CABA85D46B3}" type="sibTrans" cxnId="{14B45294-87A6-4F65-A18B-914BE6D19A26}">
      <dgm:prSet/>
      <dgm:spPr/>
      <dgm:t>
        <a:bodyPr/>
        <a:lstStyle/>
        <a:p>
          <a:endParaRPr lang="en-US"/>
        </a:p>
      </dgm:t>
    </dgm:pt>
    <dgm:pt modelId="{259B09BD-8D35-4E2F-8B26-E1B8D03D4952}">
      <dgm:prSet phldrT="[Text]" custT="1"/>
      <dgm:spPr/>
      <dgm:t>
        <a:bodyPr/>
        <a:lstStyle/>
        <a:p>
          <a:r>
            <a:rPr lang="en-US" sz="700" dirty="0" smtClean="0"/>
            <a:t>ERCOT conducts  and develops plans to address any  violations</a:t>
          </a:r>
          <a:endParaRPr lang="en-US" sz="700" dirty="0"/>
        </a:p>
      </dgm:t>
    </dgm:pt>
    <dgm:pt modelId="{DFD5E4FB-C38A-462C-9F51-0839E6FDED2E}" type="parTrans" cxnId="{406E9577-8BC3-4A52-A7FB-16CEEB4DA4E7}">
      <dgm:prSet/>
      <dgm:spPr/>
      <dgm:t>
        <a:bodyPr/>
        <a:lstStyle/>
        <a:p>
          <a:endParaRPr lang="en-US"/>
        </a:p>
      </dgm:t>
    </dgm:pt>
    <dgm:pt modelId="{726A1D24-E202-47A0-99C4-63ED9C40EF02}" type="sibTrans" cxnId="{406E9577-8BC3-4A52-A7FB-16CEEB4DA4E7}">
      <dgm:prSet/>
      <dgm:spPr/>
      <dgm:t>
        <a:bodyPr/>
        <a:lstStyle/>
        <a:p>
          <a:endParaRPr lang="en-US"/>
        </a:p>
      </dgm:t>
    </dgm:pt>
    <dgm:pt modelId="{3E480B89-B4ED-4338-98D7-CD69D5E9B5B4}">
      <dgm:prSet phldrT="[Text]" custT="1"/>
      <dgm:spPr/>
      <dgm:t>
        <a:bodyPr/>
        <a:lstStyle/>
        <a:p>
          <a:r>
            <a:rPr lang="en-US" sz="700" dirty="0" smtClean="0"/>
            <a:t>ERCOT conducts and implements plans to address any violations</a:t>
          </a:r>
          <a:endParaRPr lang="en-US" sz="700" dirty="0"/>
        </a:p>
      </dgm:t>
    </dgm:pt>
    <dgm:pt modelId="{7EB8E77B-FDD1-4FF8-A7B2-90526FE4C703}" type="parTrans" cxnId="{22C5F17F-FF8A-483A-B033-2957A7162BC1}">
      <dgm:prSet/>
      <dgm:spPr/>
      <dgm:t>
        <a:bodyPr/>
        <a:lstStyle/>
        <a:p>
          <a:endParaRPr lang="en-US"/>
        </a:p>
      </dgm:t>
    </dgm:pt>
    <dgm:pt modelId="{9FFCB40C-D1FA-4767-A22F-4A6755DA9369}" type="sibTrans" cxnId="{22C5F17F-FF8A-483A-B033-2957A7162BC1}">
      <dgm:prSet/>
      <dgm:spPr/>
      <dgm:t>
        <a:bodyPr/>
        <a:lstStyle/>
        <a:p>
          <a:endParaRPr lang="en-US"/>
        </a:p>
      </dgm:t>
    </dgm:pt>
    <dgm:pt modelId="{2BFEB9DA-6CDD-41B3-8013-631B37B5EF60}">
      <dgm:prSet phldrT="[Text]" custT="1"/>
      <dgm:spPr/>
      <dgm:t>
        <a:bodyPr/>
        <a:lstStyle/>
        <a:p>
          <a:r>
            <a:rPr lang="en-US" sz="700" dirty="0" smtClean="0"/>
            <a:t>TSPs coordinate CMPs and receive NDS results</a:t>
          </a:r>
          <a:endParaRPr lang="en-US" sz="700" dirty="0"/>
        </a:p>
      </dgm:t>
    </dgm:pt>
    <dgm:pt modelId="{609C47B2-5CA4-4A2C-9669-D84A242CDFDA}" type="parTrans" cxnId="{5E158073-6AB1-4855-8ACD-6D8278243064}">
      <dgm:prSet/>
      <dgm:spPr/>
      <dgm:t>
        <a:bodyPr/>
        <a:lstStyle/>
        <a:p>
          <a:endParaRPr lang="en-US"/>
        </a:p>
      </dgm:t>
    </dgm:pt>
    <dgm:pt modelId="{F5BE7444-0E93-44BD-947D-8A147275EBB7}" type="sibTrans" cxnId="{5E158073-6AB1-4855-8ACD-6D8278243064}">
      <dgm:prSet/>
      <dgm:spPr/>
      <dgm:t>
        <a:bodyPr/>
        <a:lstStyle/>
        <a:p>
          <a:endParaRPr lang="en-US"/>
        </a:p>
      </dgm:t>
    </dgm:pt>
    <dgm:pt modelId="{965A7CE3-FDBD-4D4B-A1CD-2CCB0899C365}">
      <dgm:prSet phldrT="[Text]" custT="1"/>
      <dgm:spPr/>
      <dgm:t>
        <a:bodyPr/>
        <a:lstStyle/>
        <a:p>
          <a:r>
            <a:rPr lang="en-US" sz="700" dirty="0" smtClean="0"/>
            <a:t>TSPs coordinate CMPs as necessary </a:t>
          </a:r>
          <a:endParaRPr lang="en-US" sz="700" dirty="0"/>
        </a:p>
      </dgm:t>
    </dgm:pt>
    <dgm:pt modelId="{46521043-0AA6-4351-901F-0F24B63694EA}" type="parTrans" cxnId="{4C0A88A0-7713-4896-9506-E2DE7981DCA3}">
      <dgm:prSet/>
      <dgm:spPr/>
      <dgm:t>
        <a:bodyPr/>
        <a:lstStyle/>
        <a:p>
          <a:endParaRPr lang="en-US"/>
        </a:p>
      </dgm:t>
    </dgm:pt>
    <dgm:pt modelId="{E841A742-7417-4855-9744-B1A2A83F894F}" type="sibTrans" cxnId="{4C0A88A0-7713-4896-9506-E2DE7981DCA3}">
      <dgm:prSet/>
      <dgm:spPr/>
      <dgm:t>
        <a:bodyPr/>
        <a:lstStyle/>
        <a:p>
          <a:endParaRPr lang="en-US"/>
        </a:p>
      </dgm:t>
    </dgm:pt>
    <dgm:pt modelId="{445C8F71-1BB8-4290-8D57-CCB0E154F4E6}">
      <dgm:prSet phldrT="[Text]" custT="1"/>
      <dgm:spPr/>
      <dgm:t>
        <a:bodyPr/>
        <a:lstStyle/>
        <a:p>
          <a:r>
            <a:rPr lang="en-US" sz="700" dirty="0" smtClean="0"/>
            <a:t>TSPs monitor for base case voltage violations and implement plans </a:t>
          </a:r>
          <a:endParaRPr lang="en-US" sz="700" dirty="0"/>
        </a:p>
      </dgm:t>
    </dgm:pt>
    <dgm:pt modelId="{E9603E56-7065-4F3E-88CD-C8D80D50FC80}" type="parTrans" cxnId="{8B180A3D-3E0F-43B9-90D7-B8EC7B994E3F}">
      <dgm:prSet/>
      <dgm:spPr/>
      <dgm:t>
        <a:bodyPr/>
        <a:lstStyle/>
        <a:p>
          <a:endParaRPr lang="en-US"/>
        </a:p>
      </dgm:t>
    </dgm:pt>
    <dgm:pt modelId="{B79FF918-B95C-465A-A804-ABFE900C68DD}" type="sibTrans" cxnId="{8B180A3D-3E0F-43B9-90D7-B8EC7B994E3F}">
      <dgm:prSet/>
      <dgm:spPr/>
      <dgm:t>
        <a:bodyPr/>
        <a:lstStyle/>
        <a:p>
          <a:endParaRPr lang="en-US"/>
        </a:p>
      </dgm:t>
    </dgm:pt>
    <dgm:pt modelId="{EA89861D-3A8A-4573-B22B-C6B97856E0C8}" type="pres">
      <dgm:prSet presAssocID="{3691F216-E0D7-47CD-B144-386051148FA4}" presName="Name0" presStyleCnt="0">
        <dgm:presLayoutVars>
          <dgm:chPref val="3"/>
          <dgm:dir/>
          <dgm:animLvl val="lvl"/>
          <dgm:resizeHandles/>
        </dgm:presLayoutVars>
      </dgm:prSet>
      <dgm:spPr/>
      <dgm:t>
        <a:bodyPr/>
        <a:lstStyle/>
        <a:p>
          <a:endParaRPr lang="en-US"/>
        </a:p>
      </dgm:t>
    </dgm:pt>
    <dgm:pt modelId="{97365A15-8226-4000-A49C-A6200A9900AF}" type="pres">
      <dgm:prSet presAssocID="{D18AE7DE-E4B3-45AB-86D8-40065BD94737}" presName="horFlow" presStyleCnt="0"/>
      <dgm:spPr/>
    </dgm:pt>
    <dgm:pt modelId="{80D13F25-4C0E-4AC1-B7BB-1D3875927477}" type="pres">
      <dgm:prSet presAssocID="{D18AE7DE-E4B3-45AB-86D8-40065BD94737}" presName="bigChev" presStyleLbl="node1" presStyleIdx="0" presStyleCnt="4"/>
      <dgm:spPr/>
      <dgm:t>
        <a:bodyPr/>
        <a:lstStyle/>
        <a:p>
          <a:endParaRPr lang="en-US"/>
        </a:p>
      </dgm:t>
    </dgm:pt>
    <dgm:pt modelId="{3EED9222-C927-4099-B010-610649EA3A82}" type="pres">
      <dgm:prSet presAssocID="{8D21AEAC-D435-4E8B-B19C-FEAF38CED0B3}" presName="parTrans" presStyleCnt="0"/>
      <dgm:spPr/>
    </dgm:pt>
    <dgm:pt modelId="{BE7EF074-0A4D-4F55-A0F4-34BF2253A648}" type="pres">
      <dgm:prSet presAssocID="{6442E7E1-00EA-40C3-B091-507CB7B03482}" presName="node" presStyleLbl="alignAccFollowNode1" presStyleIdx="0" presStyleCnt="28">
        <dgm:presLayoutVars>
          <dgm:bulletEnabled val="1"/>
        </dgm:presLayoutVars>
      </dgm:prSet>
      <dgm:spPr/>
      <dgm:t>
        <a:bodyPr/>
        <a:lstStyle/>
        <a:p>
          <a:endParaRPr lang="en-US"/>
        </a:p>
      </dgm:t>
    </dgm:pt>
    <dgm:pt modelId="{0E4FD347-6E64-4C99-98CC-EFCFF7F1E9A1}" type="pres">
      <dgm:prSet presAssocID="{435CE372-B07D-4038-A54D-409A0A784717}" presName="sibTrans" presStyleCnt="0"/>
      <dgm:spPr/>
    </dgm:pt>
    <dgm:pt modelId="{111F4DC3-EC36-4797-A651-224A1E051F64}" type="pres">
      <dgm:prSet presAssocID="{7D987B1D-3210-4031-A61D-1CDD7E402EE5}" presName="node" presStyleLbl="alignAccFollowNode1" presStyleIdx="1" presStyleCnt="28">
        <dgm:presLayoutVars>
          <dgm:bulletEnabled val="1"/>
        </dgm:presLayoutVars>
      </dgm:prSet>
      <dgm:spPr/>
      <dgm:t>
        <a:bodyPr/>
        <a:lstStyle/>
        <a:p>
          <a:endParaRPr lang="en-US"/>
        </a:p>
      </dgm:t>
    </dgm:pt>
    <dgm:pt modelId="{A107B067-AC60-4691-9005-C13CA17538C2}" type="pres">
      <dgm:prSet presAssocID="{A5B8EB6F-EB9B-4105-8C5F-53F2A6E06F10}" presName="sibTrans" presStyleCnt="0"/>
      <dgm:spPr/>
    </dgm:pt>
    <dgm:pt modelId="{82DB7BBA-A648-4DE2-92BE-29832D13B459}" type="pres">
      <dgm:prSet presAssocID="{FE10B4AE-78D4-46B6-9D2B-1F10EB750895}" presName="node" presStyleLbl="alignAccFollowNode1" presStyleIdx="2" presStyleCnt="28">
        <dgm:presLayoutVars>
          <dgm:bulletEnabled val="1"/>
        </dgm:presLayoutVars>
      </dgm:prSet>
      <dgm:spPr/>
      <dgm:t>
        <a:bodyPr/>
        <a:lstStyle/>
        <a:p>
          <a:endParaRPr lang="en-US"/>
        </a:p>
      </dgm:t>
    </dgm:pt>
    <dgm:pt modelId="{1E830859-16D6-4448-9698-3F4E22D81DDE}" type="pres">
      <dgm:prSet presAssocID="{D3E5A35D-50EB-4AC2-A0BB-DE5974DBFF2F}" presName="sibTrans" presStyleCnt="0"/>
      <dgm:spPr/>
    </dgm:pt>
    <dgm:pt modelId="{8A3CC4DC-AD47-4950-ADB6-BFF71368F92B}" type="pres">
      <dgm:prSet presAssocID="{4B434E8E-CE4E-451F-A018-4D094BACB53E}" presName="node" presStyleLbl="alignAccFollowNode1" presStyleIdx="3" presStyleCnt="28">
        <dgm:presLayoutVars>
          <dgm:bulletEnabled val="1"/>
        </dgm:presLayoutVars>
      </dgm:prSet>
      <dgm:spPr/>
      <dgm:t>
        <a:bodyPr/>
        <a:lstStyle/>
        <a:p>
          <a:endParaRPr lang="en-US"/>
        </a:p>
      </dgm:t>
    </dgm:pt>
    <dgm:pt modelId="{93E786D4-B04A-42A2-9945-96DA8C5D4E00}" type="pres">
      <dgm:prSet presAssocID="{4FA8112F-8D29-431C-B817-D1485E3A4810}" presName="sibTrans" presStyleCnt="0"/>
      <dgm:spPr/>
    </dgm:pt>
    <dgm:pt modelId="{07BFFF8E-BBEE-416F-B8C9-2B5AC3AE7D90}" type="pres">
      <dgm:prSet presAssocID="{103622E3-A4C6-4CE2-ABD5-3764E4F65309}" presName="node" presStyleLbl="alignAccFollowNode1" presStyleIdx="4" presStyleCnt="28">
        <dgm:presLayoutVars>
          <dgm:bulletEnabled val="1"/>
        </dgm:presLayoutVars>
      </dgm:prSet>
      <dgm:spPr/>
      <dgm:t>
        <a:bodyPr/>
        <a:lstStyle/>
        <a:p>
          <a:endParaRPr lang="en-US"/>
        </a:p>
      </dgm:t>
    </dgm:pt>
    <dgm:pt modelId="{1378C6BA-EDDC-4553-BA93-AF4A0C830F0D}" type="pres">
      <dgm:prSet presAssocID="{F9041E16-0611-4D82-8B20-3C1A02C1E792}" presName="sibTrans" presStyleCnt="0"/>
      <dgm:spPr/>
    </dgm:pt>
    <dgm:pt modelId="{10D957AB-5A93-40F3-A7CB-47801F0E0F6A}" type="pres">
      <dgm:prSet presAssocID="{197F0A6E-A671-494C-A617-38687C3A6DD9}" presName="node" presStyleLbl="alignAccFollowNode1" presStyleIdx="5" presStyleCnt="28">
        <dgm:presLayoutVars>
          <dgm:bulletEnabled val="1"/>
        </dgm:presLayoutVars>
      </dgm:prSet>
      <dgm:spPr/>
      <dgm:t>
        <a:bodyPr/>
        <a:lstStyle/>
        <a:p>
          <a:endParaRPr lang="en-US"/>
        </a:p>
      </dgm:t>
    </dgm:pt>
    <dgm:pt modelId="{6EE586DF-6978-451A-9469-B020D301692D}" type="pres">
      <dgm:prSet presAssocID="{CF1084FA-FAB2-465A-8826-DC7082E50105}" presName="sibTrans" presStyleCnt="0"/>
      <dgm:spPr/>
    </dgm:pt>
    <dgm:pt modelId="{AE720CFA-B8F7-4462-A4ED-8D5EAF8918A9}" type="pres">
      <dgm:prSet presAssocID="{1C2F6A1A-7EBB-47B6-90AD-F9A4B1695118}" presName="node" presStyleLbl="alignAccFollowNode1" presStyleIdx="6" presStyleCnt="28">
        <dgm:presLayoutVars>
          <dgm:bulletEnabled val="1"/>
        </dgm:presLayoutVars>
      </dgm:prSet>
      <dgm:spPr/>
      <dgm:t>
        <a:bodyPr/>
        <a:lstStyle/>
        <a:p>
          <a:endParaRPr lang="en-US"/>
        </a:p>
      </dgm:t>
    </dgm:pt>
    <dgm:pt modelId="{7B3362BB-5961-4886-8E95-7610007B1A2A}" type="pres">
      <dgm:prSet presAssocID="{D18AE7DE-E4B3-45AB-86D8-40065BD94737}" presName="vSp" presStyleCnt="0"/>
      <dgm:spPr/>
    </dgm:pt>
    <dgm:pt modelId="{6514AA93-3656-4B6C-BB25-2E631613C91C}" type="pres">
      <dgm:prSet presAssocID="{AEF00309-16A3-4218-9AB1-28F5EBC456D6}" presName="horFlow" presStyleCnt="0"/>
      <dgm:spPr/>
    </dgm:pt>
    <dgm:pt modelId="{56BAB634-EB8D-41B1-BE6A-02CB4F2A3E88}" type="pres">
      <dgm:prSet presAssocID="{AEF00309-16A3-4218-9AB1-28F5EBC456D6}" presName="bigChev" presStyleLbl="node1" presStyleIdx="1" presStyleCnt="4"/>
      <dgm:spPr/>
      <dgm:t>
        <a:bodyPr/>
        <a:lstStyle/>
        <a:p>
          <a:endParaRPr lang="en-US"/>
        </a:p>
      </dgm:t>
    </dgm:pt>
    <dgm:pt modelId="{290E33D0-482E-4B32-9719-96A8F2E55B54}" type="pres">
      <dgm:prSet presAssocID="{F8CEBEBE-57AE-4C56-A596-2F04758DB530}" presName="parTrans" presStyleCnt="0"/>
      <dgm:spPr/>
    </dgm:pt>
    <dgm:pt modelId="{D1703D50-820F-4377-9A82-A827BB11D749}" type="pres">
      <dgm:prSet presAssocID="{39C22C33-607F-4056-B36C-89C6A2278443}" presName="node" presStyleLbl="alignAccFollowNode1" presStyleIdx="7" presStyleCnt="28">
        <dgm:presLayoutVars>
          <dgm:bulletEnabled val="1"/>
        </dgm:presLayoutVars>
      </dgm:prSet>
      <dgm:spPr/>
      <dgm:t>
        <a:bodyPr/>
        <a:lstStyle/>
        <a:p>
          <a:endParaRPr lang="en-US"/>
        </a:p>
      </dgm:t>
    </dgm:pt>
    <dgm:pt modelId="{EAEEF6DF-12F4-4CC9-BB16-8ABE0CD96E93}" type="pres">
      <dgm:prSet presAssocID="{873504A1-800E-4319-A194-319C70B2FEA7}" presName="sibTrans" presStyleCnt="0"/>
      <dgm:spPr/>
    </dgm:pt>
    <dgm:pt modelId="{303864DE-2B24-4A60-B63D-1FE1283A6BD0}" type="pres">
      <dgm:prSet presAssocID="{67953E54-E0E4-4BF2-AA35-1BF3E52BD302}" presName="node" presStyleLbl="alignAccFollowNode1" presStyleIdx="8" presStyleCnt="28" custScaleX="110345">
        <dgm:presLayoutVars>
          <dgm:bulletEnabled val="1"/>
        </dgm:presLayoutVars>
      </dgm:prSet>
      <dgm:spPr/>
      <dgm:t>
        <a:bodyPr/>
        <a:lstStyle/>
        <a:p>
          <a:endParaRPr lang="en-US"/>
        </a:p>
      </dgm:t>
    </dgm:pt>
    <dgm:pt modelId="{3A94E3D5-F0B1-4DA2-9C5D-A87541D63F95}" type="pres">
      <dgm:prSet presAssocID="{26144DC0-0D10-4F03-B90D-DBD54DFB6AD8}" presName="sibTrans" presStyleCnt="0"/>
      <dgm:spPr/>
    </dgm:pt>
    <dgm:pt modelId="{675A44B9-CFDB-4FCC-9D72-4CFAE84C24ED}" type="pres">
      <dgm:prSet presAssocID="{16EA4E7A-D471-4366-9216-C777576BD72D}" presName="node" presStyleLbl="alignAccFollowNode1" presStyleIdx="9" presStyleCnt="28">
        <dgm:presLayoutVars>
          <dgm:bulletEnabled val="1"/>
        </dgm:presLayoutVars>
      </dgm:prSet>
      <dgm:spPr/>
      <dgm:t>
        <a:bodyPr/>
        <a:lstStyle/>
        <a:p>
          <a:endParaRPr lang="en-US"/>
        </a:p>
      </dgm:t>
    </dgm:pt>
    <dgm:pt modelId="{82CDD5E3-E167-4A8E-923C-960AF4477E71}" type="pres">
      <dgm:prSet presAssocID="{D5BD1819-6C16-447B-9EC9-43C1D149869D}" presName="sibTrans" presStyleCnt="0"/>
      <dgm:spPr/>
    </dgm:pt>
    <dgm:pt modelId="{47689A98-8C47-49E5-8AB8-2797A2D690DA}" type="pres">
      <dgm:prSet presAssocID="{CD59A9F4-7DCF-46F6-A009-2D5DCA8E775F}" presName="node" presStyleLbl="alignAccFollowNode1" presStyleIdx="10" presStyleCnt="28">
        <dgm:presLayoutVars>
          <dgm:bulletEnabled val="1"/>
        </dgm:presLayoutVars>
      </dgm:prSet>
      <dgm:spPr/>
      <dgm:t>
        <a:bodyPr/>
        <a:lstStyle/>
        <a:p>
          <a:endParaRPr lang="en-US"/>
        </a:p>
      </dgm:t>
    </dgm:pt>
    <dgm:pt modelId="{E830696A-D0EA-4789-B5F6-F2948ED791CA}" type="pres">
      <dgm:prSet presAssocID="{DF68DED9-A093-4B09-A712-FBE367C95AAF}" presName="sibTrans" presStyleCnt="0"/>
      <dgm:spPr/>
    </dgm:pt>
    <dgm:pt modelId="{653A14DE-3418-4032-895C-A78CD11C21C5}" type="pres">
      <dgm:prSet presAssocID="{E945CABD-A8D4-487E-858B-3B7396470362}" presName="node" presStyleLbl="alignAccFollowNode1" presStyleIdx="11" presStyleCnt="28">
        <dgm:presLayoutVars>
          <dgm:bulletEnabled val="1"/>
        </dgm:presLayoutVars>
      </dgm:prSet>
      <dgm:spPr/>
      <dgm:t>
        <a:bodyPr/>
        <a:lstStyle/>
        <a:p>
          <a:endParaRPr lang="en-US"/>
        </a:p>
      </dgm:t>
    </dgm:pt>
    <dgm:pt modelId="{3518332D-9F4C-4EA2-99B2-98AFEE0F3DB2}" type="pres">
      <dgm:prSet presAssocID="{050785C2-9470-45C9-88E1-E841D7B99BA3}" presName="sibTrans" presStyleCnt="0"/>
      <dgm:spPr/>
    </dgm:pt>
    <dgm:pt modelId="{3F6B0051-0B64-43F1-927D-D244BFECB9D4}" type="pres">
      <dgm:prSet presAssocID="{3D66607F-01E0-43A8-AB7A-9AE53D8234A3}" presName="node" presStyleLbl="alignAccFollowNode1" presStyleIdx="12" presStyleCnt="28">
        <dgm:presLayoutVars>
          <dgm:bulletEnabled val="1"/>
        </dgm:presLayoutVars>
      </dgm:prSet>
      <dgm:spPr/>
      <dgm:t>
        <a:bodyPr/>
        <a:lstStyle/>
        <a:p>
          <a:endParaRPr lang="en-US"/>
        </a:p>
      </dgm:t>
    </dgm:pt>
    <dgm:pt modelId="{CD2B60EE-085E-40C4-ABE8-7C698F691BEB}" type="pres">
      <dgm:prSet presAssocID="{5057D0CD-F56A-4FC8-90B6-517E1DCD263A}" presName="sibTrans" presStyleCnt="0"/>
      <dgm:spPr/>
    </dgm:pt>
    <dgm:pt modelId="{8A481E0F-D690-4C64-87BF-4E4F24852DF4}" type="pres">
      <dgm:prSet presAssocID="{897E2B7E-F64D-4366-8DAA-3C738BBE2208}" presName="node" presStyleLbl="alignAccFollowNode1" presStyleIdx="13" presStyleCnt="28">
        <dgm:presLayoutVars>
          <dgm:bulletEnabled val="1"/>
        </dgm:presLayoutVars>
      </dgm:prSet>
      <dgm:spPr/>
      <dgm:t>
        <a:bodyPr/>
        <a:lstStyle/>
        <a:p>
          <a:endParaRPr lang="en-US"/>
        </a:p>
      </dgm:t>
    </dgm:pt>
    <dgm:pt modelId="{C089655D-9B21-4000-87E7-A62A8494577C}" type="pres">
      <dgm:prSet presAssocID="{AEF00309-16A3-4218-9AB1-28F5EBC456D6}" presName="vSp" presStyleCnt="0"/>
      <dgm:spPr/>
    </dgm:pt>
    <dgm:pt modelId="{257EF58A-9F77-43C8-BB7A-24A7E40B2A93}" type="pres">
      <dgm:prSet presAssocID="{1A2AC10F-7395-4CFC-BC75-F85C9F38A69B}" presName="horFlow" presStyleCnt="0"/>
      <dgm:spPr/>
    </dgm:pt>
    <dgm:pt modelId="{EC72F3BC-66FF-4D68-AEE8-25E5DA24B1D1}" type="pres">
      <dgm:prSet presAssocID="{1A2AC10F-7395-4CFC-BC75-F85C9F38A69B}" presName="bigChev" presStyleLbl="node1" presStyleIdx="2" presStyleCnt="4"/>
      <dgm:spPr/>
      <dgm:t>
        <a:bodyPr/>
        <a:lstStyle/>
        <a:p>
          <a:endParaRPr lang="en-US"/>
        </a:p>
      </dgm:t>
    </dgm:pt>
    <dgm:pt modelId="{60F51FD6-7E66-4D64-A176-E4557FF89C4D}" type="pres">
      <dgm:prSet presAssocID="{B522CB15-917A-48DA-8FCA-BDED6E4863B8}" presName="parTrans" presStyleCnt="0"/>
      <dgm:spPr/>
    </dgm:pt>
    <dgm:pt modelId="{E2511A53-480A-4E21-A40B-73634A38F943}" type="pres">
      <dgm:prSet presAssocID="{D868FF58-51CF-4B96-BC78-9ED08C544D05}" presName="node" presStyleLbl="alignAccFollowNode1" presStyleIdx="14" presStyleCnt="28">
        <dgm:presLayoutVars>
          <dgm:bulletEnabled val="1"/>
        </dgm:presLayoutVars>
      </dgm:prSet>
      <dgm:spPr/>
      <dgm:t>
        <a:bodyPr/>
        <a:lstStyle/>
        <a:p>
          <a:endParaRPr lang="en-US"/>
        </a:p>
      </dgm:t>
    </dgm:pt>
    <dgm:pt modelId="{D60157BF-BE71-4973-B808-1889CC4A8DE9}" type="pres">
      <dgm:prSet presAssocID="{5565049B-2231-43A3-8887-2901F60B755B}" presName="sibTrans" presStyleCnt="0"/>
      <dgm:spPr/>
    </dgm:pt>
    <dgm:pt modelId="{9AA8345D-7681-4319-8221-DCA8C4A354FE}" type="pres">
      <dgm:prSet presAssocID="{5BACEB4C-3DB7-4314-A0CE-665222275BC3}" presName="node" presStyleLbl="alignAccFollowNode1" presStyleIdx="15" presStyleCnt="28">
        <dgm:presLayoutVars>
          <dgm:bulletEnabled val="1"/>
        </dgm:presLayoutVars>
      </dgm:prSet>
      <dgm:spPr/>
      <dgm:t>
        <a:bodyPr/>
        <a:lstStyle/>
        <a:p>
          <a:endParaRPr lang="en-US"/>
        </a:p>
      </dgm:t>
    </dgm:pt>
    <dgm:pt modelId="{7FA1C023-228D-4042-9B26-E5CD3A25952A}" type="pres">
      <dgm:prSet presAssocID="{D31AD0FA-E25B-4266-953F-524A3BF85C04}" presName="sibTrans" presStyleCnt="0"/>
      <dgm:spPr/>
    </dgm:pt>
    <dgm:pt modelId="{9175C903-893A-4CEF-9BF8-4DF13BC53C55}" type="pres">
      <dgm:prSet presAssocID="{4016ECFA-8DE9-4926-812C-12909DE07BD3}" presName="node" presStyleLbl="alignAccFollowNode1" presStyleIdx="16" presStyleCnt="28">
        <dgm:presLayoutVars>
          <dgm:bulletEnabled val="1"/>
        </dgm:presLayoutVars>
      </dgm:prSet>
      <dgm:spPr/>
      <dgm:t>
        <a:bodyPr/>
        <a:lstStyle/>
        <a:p>
          <a:endParaRPr lang="en-US"/>
        </a:p>
      </dgm:t>
    </dgm:pt>
    <dgm:pt modelId="{FCF63E88-09A3-4602-BFEF-EC31282050CB}" type="pres">
      <dgm:prSet presAssocID="{324C05ED-AA45-4010-8303-E74483E74E0A}" presName="sibTrans" presStyleCnt="0"/>
      <dgm:spPr/>
    </dgm:pt>
    <dgm:pt modelId="{90E82A6E-E56E-4BA7-84D9-C4E535BB1D7D}" type="pres">
      <dgm:prSet presAssocID="{D07E08E2-3796-476D-B63A-E85C76D965AF}" presName="node" presStyleLbl="alignAccFollowNode1" presStyleIdx="17" presStyleCnt="28">
        <dgm:presLayoutVars>
          <dgm:bulletEnabled val="1"/>
        </dgm:presLayoutVars>
      </dgm:prSet>
      <dgm:spPr/>
      <dgm:t>
        <a:bodyPr/>
        <a:lstStyle/>
        <a:p>
          <a:endParaRPr lang="en-US"/>
        </a:p>
      </dgm:t>
    </dgm:pt>
    <dgm:pt modelId="{94C80653-A954-4F30-8791-A3408A2A5B5D}" type="pres">
      <dgm:prSet presAssocID="{C243D12D-E997-4EE0-8A22-609477AD9C1F}" presName="sibTrans" presStyleCnt="0"/>
      <dgm:spPr/>
    </dgm:pt>
    <dgm:pt modelId="{2342302D-5670-4B88-8E1B-BF3DBBAE3B46}" type="pres">
      <dgm:prSet presAssocID="{9F9BA09D-2570-4796-9AE5-6A9EEA4B466F}" presName="node" presStyleLbl="alignAccFollowNode1" presStyleIdx="18" presStyleCnt="28">
        <dgm:presLayoutVars>
          <dgm:bulletEnabled val="1"/>
        </dgm:presLayoutVars>
      </dgm:prSet>
      <dgm:spPr/>
      <dgm:t>
        <a:bodyPr/>
        <a:lstStyle/>
        <a:p>
          <a:endParaRPr lang="en-US"/>
        </a:p>
      </dgm:t>
    </dgm:pt>
    <dgm:pt modelId="{16AF1803-11BD-4AA7-8F24-4285755525A5}" type="pres">
      <dgm:prSet presAssocID="{C945F439-68D3-4931-ACE5-8CABA85D46B3}" presName="sibTrans" presStyleCnt="0"/>
      <dgm:spPr/>
    </dgm:pt>
    <dgm:pt modelId="{987427F5-AE0E-429C-8EA6-3A67C21AE946}" type="pres">
      <dgm:prSet presAssocID="{259B09BD-8D35-4E2F-8B26-E1B8D03D4952}" presName="node" presStyleLbl="alignAccFollowNode1" presStyleIdx="19" presStyleCnt="28">
        <dgm:presLayoutVars>
          <dgm:bulletEnabled val="1"/>
        </dgm:presLayoutVars>
      </dgm:prSet>
      <dgm:spPr/>
      <dgm:t>
        <a:bodyPr/>
        <a:lstStyle/>
        <a:p>
          <a:endParaRPr lang="en-US"/>
        </a:p>
      </dgm:t>
    </dgm:pt>
    <dgm:pt modelId="{65B17FB5-478D-4DD3-AB89-A17C73355E87}" type="pres">
      <dgm:prSet presAssocID="{726A1D24-E202-47A0-99C4-63ED9C40EF02}" presName="sibTrans" presStyleCnt="0"/>
      <dgm:spPr/>
    </dgm:pt>
    <dgm:pt modelId="{D52574E3-F6FB-4964-AE75-B6765F2B194C}" type="pres">
      <dgm:prSet presAssocID="{3E480B89-B4ED-4338-98D7-CD69D5E9B5B4}" presName="node" presStyleLbl="alignAccFollowNode1" presStyleIdx="20" presStyleCnt="28">
        <dgm:presLayoutVars>
          <dgm:bulletEnabled val="1"/>
        </dgm:presLayoutVars>
      </dgm:prSet>
      <dgm:spPr/>
      <dgm:t>
        <a:bodyPr/>
        <a:lstStyle/>
        <a:p>
          <a:endParaRPr lang="en-US"/>
        </a:p>
      </dgm:t>
    </dgm:pt>
    <dgm:pt modelId="{C2DE1B52-B17B-4E1F-8CDA-1E883B00A6A5}" type="pres">
      <dgm:prSet presAssocID="{1A2AC10F-7395-4CFC-BC75-F85C9F38A69B}" presName="vSp" presStyleCnt="0"/>
      <dgm:spPr/>
    </dgm:pt>
    <dgm:pt modelId="{F91D192B-DF38-4A11-B0D5-6B360E2D3186}" type="pres">
      <dgm:prSet presAssocID="{EFC0FC2C-3058-4661-A832-5CF53A7C42F6}" presName="horFlow" presStyleCnt="0"/>
      <dgm:spPr/>
    </dgm:pt>
    <dgm:pt modelId="{D8E67A5B-341D-48B7-8FB3-0A7CE5462EE2}" type="pres">
      <dgm:prSet presAssocID="{EFC0FC2C-3058-4661-A832-5CF53A7C42F6}" presName="bigChev" presStyleLbl="node1" presStyleIdx="3" presStyleCnt="4"/>
      <dgm:spPr/>
      <dgm:t>
        <a:bodyPr/>
        <a:lstStyle/>
        <a:p>
          <a:endParaRPr lang="en-US"/>
        </a:p>
      </dgm:t>
    </dgm:pt>
    <dgm:pt modelId="{9592D642-470B-4ADB-999B-3A11445D802C}" type="pres">
      <dgm:prSet presAssocID="{CBAF496B-D0D0-40D6-B543-ACACD3AB73DA}" presName="parTrans" presStyleCnt="0"/>
      <dgm:spPr/>
    </dgm:pt>
    <dgm:pt modelId="{6D82C3A7-D82D-4BEB-8824-857546AF92AA}" type="pres">
      <dgm:prSet presAssocID="{82630C0F-52E4-431A-900F-D2DEC0594EEE}" presName="node" presStyleLbl="alignAccFollowNode1" presStyleIdx="21" presStyleCnt="28">
        <dgm:presLayoutVars>
          <dgm:bulletEnabled val="1"/>
        </dgm:presLayoutVars>
      </dgm:prSet>
      <dgm:spPr/>
      <dgm:t>
        <a:bodyPr/>
        <a:lstStyle/>
        <a:p>
          <a:endParaRPr lang="en-US"/>
        </a:p>
      </dgm:t>
    </dgm:pt>
    <dgm:pt modelId="{A4602560-8B7A-43BF-B961-F8CB7A898180}" type="pres">
      <dgm:prSet presAssocID="{DC3B47D5-3857-45B6-A689-C8CBFD00582E}" presName="sibTrans" presStyleCnt="0"/>
      <dgm:spPr/>
    </dgm:pt>
    <dgm:pt modelId="{53FB367B-B271-4A08-ABEE-AE8791C7B38D}" type="pres">
      <dgm:prSet presAssocID="{C5D4DF62-1A36-4C66-AE16-283CB8996B2A}" presName="node" presStyleLbl="alignAccFollowNode1" presStyleIdx="22" presStyleCnt="28">
        <dgm:presLayoutVars>
          <dgm:bulletEnabled val="1"/>
        </dgm:presLayoutVars>
      </dgm:prSet>
      <dgm:spPr/>
      <dgm:t>
        <a:bodyPr/>
        <a:lstStyle/>
        <a:p>
          <a:endParaRPr lang="en-US"/>
        </a:p>
      </dgm:t>
    </dgm:pt>
    <dgm:pt modelId="{00DF57A8-5D4A-4133-85EB-4631EA7B41F3}" type="pres">
      <dgm:prSet presAssocID="{A48E7A1B-D0C3-45E9-A49B-779932CB4FF0}" presName="sibTrans" presStyleCnt="0"/>
      <dgm:spPr/>
    </dgm:pt>
    <dgm:pt modelId="{03E1E78C-7ABA-43E9-B0DB-0C7CA081A4AC}" type="pres">
      <dgm:prSet presAssocID="{3C40A621-57DE-452B-8D4F-1866ACF8E521}" presName="node" presStyleLbl="alignAccFollowNode1" presStyleIdx="23" presStyleCnt="28">
        <dgm:presLayoutVars>
          <dgm:bulletEnabled val="1"/>
        </dgm:presLayoutVars>
      </dgm:prSet>
      <dgm:spPr/>
      <dgm:t>
        <a:bodyPr/>
        <a:lstStyle/>
        <a:p>
          <a:endParaRPr lang="en-US"/>
        </a:p>
      </dgm:t>
    </dgm:pt>
    <dgm:pt modelId="{ED4FE718-56C9-4891-B921-F47E44BBADF7}" type="pres">
      <dgm:prSet presAssocID="{76F65E39-EF64-4360-B5BA-76AA8B3E95D9}" presName="sibTrans" presStyleCnt="0"/>
      <dgm:spPr/>
    </dgm:pt>
    <dgm:pt modelId="{C4A27297-5A9C-4B48-BD56-494551D2E0AB}" type="pres">
      <dgm:prSet presAssocID="{ADD5BE94-E739-4A9F-9258-4682DE59004F}" presName="node" presStyleLbl="alignAccFollowNode1" presStyleIdx="24" presStyleCnt="28">
        <dgm:presLayoutVars>
          <dgm:bulletEnabled val="1"/>
        </dgm:presLayoutVars>
      </dgm:prSet>
      <dgm:spPr/>
      <dgm:t>
        <a:bodyPr/>
        <a:lstStyle/>
        <a:p>
          <a:endParaRPr lang="en-US"/>
        </a:p>
      </dgm:t>
    </dgm:pt>
    <dgm:pt modelId="{C58381CC-93AB-47C2-ADB6-A8978304B89F}" type="pres">
      <dgm:prSet presAssocID="{C53622F8-E574-4C12-AFF0-82E13A0CA6A8}" presName="sibTrans" presStyleCnt="0"/>
      <dgm:spPr/>
    </dgm:pt>
    <dgm:pt modelId="{D55495A7-DB91-4C3C-A8C8-E6DA096ACC80}" type="pres">
      <dgm:prSet presAssocID="{2BFEB9DA-6CDD-41B3-8013-631B37B5EF60}" presName="node" presStyleLbl="alignAccFollowNode1" presStyleIdx="25" presStyleCnt="28">
        <dgm:presLayoutVars>
          <dgm:bulletEnabled val="1"/>
        </dgm:presLayoutVars>
      </dgm:prSet>
      <dgm:spPr/>
      <dgm:t>
        <a:bodyPr/>
        <a:lstStyle/>
        <a:p>
          <a:endParaRPr lang="en-US"/>
        </a:p>
      </dgm:t>
    </dgm:pt>
    <dgm:pt modelId="{D01AF37A-D644-401A-860C-7A30FF5594C8}" type="pres">
      <dgm:prSet presAssocID="{F5BE7444-0E93-44BD-947D-8A147275EBB7}" presName="sibTrans" presStyleCnt="0"/>
      <dgm:spPr/>
    </dgm:pt>
    <dgm:pt modelId="{C35D7C5E-EF22-4B01-943D-20FBD27D70A9}" type="pres">
      <dgm:prSet presAssocID="{965A7CE3-FDBD-4D4B-A1CD-2CCB0899C365}" presName="node" presStyleLbl="alignAccFollowNode1" presStyleIdx="26" presStyleCnt="28">
        <dgm:presLayoutVars>
          <dgm:bulletEnabled val="1"/>
        </dgm:presLayoutVars>
      </dgm:prSet>
      <dgm:spPr/>
      <dgm:t>
        <a:bodyPr/>
        <a:lstStyle/>
        <a:p>
          <a:endParaRPr lang="en-US"/>
        </a:p>
      </dgm:t>
    </dgm:pt>
    <dgm:pt modelId="{93757FF0-B50B-41FD-9702-C222BB9FF54F}" type="pres">
      <dgm:prSet presAssocID="{E841A742-7417-4855-9744-B1A2A83F894F}" presName="sibTrans" presStyleCnt="0"/>
      <dgm:spPr/>
    </dgm:pt>
    <dgm:pt modelId="{7EA23B4E-C51A-49AD-8A1C-1FC65FA8FE7E}" type="pres">
      <dgm:prSet presAssocID="{445C8F71-1BB8-4290-8D57-CCB0E154F4E6}" presName="node" presStyleLbl="alignAccFollowNode1" presStyleIdx="27" presStyleCnt="28">
        <dgm:presLayoutVars>
          <dgm:bulletEnabled val="1"/>
        </dgm:presLayoutVars>
      </dgm:prSet>
      <dgm:spPr/>
      <dgm:t>
        <a:bodyPr/>
        <a:lstStyle/>
        <a:p>
          <a:endParaRPr lang="en-US"/>
        </a:p>
      </dgm:t>
    </dgm:pt>
  </dgm:ptLst>
  <dgm:cxnLst>
    <dgm:cxn modelId="{0B2D0852-60C1-4E65-A1F0-C121CFF01D34}" type="presOf" srcId="{197F0A6E-A671-494C-A617-38687C3A6DD9}" destId="{10D957AB-5A93-40F3-A7CB-47801F0E0F6A}" srcOrd="0" destOrd="0" presId="urn:microsoft.com/office/officeart/2005/8/layout/lProcess3"/>
    <dgm:cxn modelId="{2B90E765-89E9-4F1E-AA2F-D0511C1B5D3E}" type="presOf" srcId="{897E2B7E-F64D-4366-8DAA-3C738BBE2208}" destId="{8A481E0F-D690-4C64-87BF-4E4F24852DF4}" srcOrd="0" destOrd="0" presId="urn:microsoft.com/office/officeart/2005/8/layout/lProcess3"/>
    <dgm:cxn modelId="{9029ACF7-9397-40C3-9889-6FC865693FB1}" srcId="{D18AE7DE-E4B3-45AB-86D8-40065BD94737}" destId="{6442E7E1-00EA-40C3-B091-507CB7B03482}" srcOrd="0" destOrd="0" parTransId="{8D21AEAC-D435-4E8B-B19C-FEAF38CED0B3}" sibTransId="{435CE372-B07D-4038-A54D-409A0A784717}"/>
    <dgm:cxn modelId="{4A5E44F4-37B5-4B77-B146-89F98C992960}" type="presOf" srcId="{D07E08E2-3796-476D-B63A-E85C76D965AF}" destId="{90E82A6E-E56E-4BA7-84D9-C4E535BB1D7D}" srcOrd="0" destOrd="0" presId="urn:microsoft.com/office/officeart/2005/8/layout/lProcess3"/>
    <dgm:cxn modelId="{48B5BDAB-3CD7-42A0-9E7D-BFC6F8DC1F1C}" srcId="{3691F216-E0D7-47CD-B144-386051148FA4}" destId="{D18AE7DE-E4B3-45AB-86D8-40065BD94737}" srcOrd="0" destOrd="0" parTransId="{4FF8F87B-EC6F-48C3-9C14-2230C3D56C66}" sibTransId="{4B9966C0-A956-4E53-A05E-978B632EC11D}"/>
    <dgm:cxn modelId="{8E806275-63BD-4FC1-962E-CD82B74465C6}" srcId="{1A2AC10F-7395-4CFC-BC75-F85C9F38A69B}" destId="{4016ECFA-8DE9-4926-812C-12909DE07BD3}" srcOrd="2" destOrd="0" parTransId="{58567344-092C-41F0-9417-BB88C749F0CD}" sibTransId="{324C05ED-AA45-4010-8303-E74483E74E0A}"/>
    <dgm:cxn modelId="{5A8B266C-654B-49DA-B283-83820711003B}" srcId="{D18AE7DE-E4B3-45AB-86D8-40065BD94737}" destId="{7D987B1D-3210-4031-A61D-1CDD7E402EE5}" srcOrd="1" destOrd="0" parTransId="{B9DF634C-7B80-4701-A880-157CBB3DDCB5}" sibTransId="{A5B8EB6F-EB9B-4105-8C5F-53F2A6E06F10}"/>
    <dgm:cxn modelId="{41BE6E71-86EE-4D02-8EC4-9FA0DAB9A4AA}" type="presOf" srcId="{CD59A9F4-7DCF-46F6-A009-2D5DCA8E775F}" destId="{47689A98-8C47-49E5-8AB8-2797A2D690DA}" srcOrd="0" destOrd="0" presId="urn:microsoft.com/office/officeart/2005/8/layout/lProcess3"/>
    <dgm:cxn modelId="{14B45294-87A6-4F65-A18B-914BE6D19A26}" srcId="{1A2AC10F-7395-4CFC-BC75-F85C9F38A69B}" destId="{9F9BA09D-2570-4796-9AE5-6A9EEA4B466F}" srcOrd="4" destOrd="0" parTransId="{FFCB78AF-3FFB-405B-A53F-F3236E9D28D9}" sibTransId="{C945F439-68D3-4931-ACE5-8CABA85D46B3}"/>
    <dgm:cxn modelId="{3C3F44F8-6749-49DB-A333-76FAE2817F71}" type="presOf" srcId="{C5D4DF62-1A36-4C66-AE16-283CB8996B2A}" destId="{53FB367B-B271-4A08-ABEE-AE8791C7B38D}" srcOrd="0" destOrd="0" presId="urn:microsoft.com/office/officeart/2005/8/layout/lProcess3"/>
    <dgm:cxn modelId="{C4024430-B8A5-4C40-97D7-04629E5905DB}" type="presOf" srcId="{AEF00309-16A3-4218-9AB1-28F5EBC456D6}" destId="{56BAB634-EB8D-41B1-BE6A-02CB4F2A3E88}" srcOrd="0" destOrd="0" presId="urn:microsoft.com/office/officeart/2005/8/layout/lProcess3"/>
    <dgm:cxn modelId="{F64D3BA0-745C-4E49-B45E-33F67D68B1E3}" type="presOf" srcId="{E945CABD-A8D4-487E-858B-3B7396470362}" destId="{653A14DE-3418-4032-895C-A78CD11C21C5}" srcOrd="0" destOrd="0" presId="urn:microsoft.com/office/officeart/2005/8/layout/lProcess3"/>
    <dgm:cxn modelId="{3EA73332-66A4-4A09-8E87-76F18D6DA14E}" type="presOf" srcId="{FE10B4AE-78D4-46B6-9D2B-1F10EB750895}" destId="{82DB7BBA-A648-4DE2-92BE-29832D13B459}" srcOrd="0" destOrd="0" presId="urn:microsoft.com/office/officeart/2005/8/layout/lProcess3"/>
    <dgm:cxn modelId="{68F4B54C-B8ED-4FD4-931D-FA6A227AC81E}" type="presOf" srcId="{3C40A621-57DE-452B-8D4F-1866ACF8E521}" destId="{03E1E78C-7ABA-43E9-B0DB-0C7CA081A4AC}" srcOrd="0" destOrd="0" presId="urn:microsoft.com/office/officeart/2005/8/layout/lProcess3"/>
    <dgm:cxn modelId="{91FCD225-2DBF-488F-9509-E6F40AB6E325}" srcId="{3691F216-E0D7-47CD-B144-386051148FA4}" destId="{1A2AC10F-7395-4CFC-BC75-F85C9F38A69B}" srcOrd="2" destOrd="0" parTransId="{A3ACCAD6-311B-4EB9-8A86-CFBC4CF1DC19}" sibTransId="{7CA3210F-FA72-40D6-A874-91CD905C7B3A}"/>
    <dgm:cxn modelId="{752B47F5-896B-4862-AA0D-A8D1DAD45B59}" type="presOf" srcId="{EFC0FC2C-3058-4661-A832-5CF53A7C42F6}" destId="{D8E67A5B-341D-48B7-8FB3-0A7CE5462EE2}" srcOrd="0" destOrd="0" presId="urn:microsoft.com/office/officeart/2005/8/layout/lProcess3"/>
    <dgm:cxn modelId="{22C5F17F-FF8A-483A-B033-2957A7162BC1}" srcId="{1A2AC10F-7395-4CFC-BC75-F85C9F38A69B}" destId="{3E480B89-B4ED-4338-98D7-CD69D5E9B5B4}" srcOrd="6" destOrd="0" parTransId="{7EB8E77B-FDD1-4FF8-A7B2-90526FE4C703}" sibTransId="{9FFCB40C-D1FA-4767-A22F-4A6755DA9369}"/>
    <dgm:cxn modelId="{995C370D-39B3-4A5E-914C-A60A7531C94D}" type="presOf" srcId="{3E480B89-B4ED-4338-98D7-CD69D5E9B5B4}" destId="{D52574E3-F6FB-4964-AE75-B6765F2B194C}" srcOrd="0" destOrd="0" presId="urn:microsoft.com/office/officeart/2005/8/layout/lProcess3"/>
    <dgm:cxn modelId="{ACDC8992-3323-496E-A0DE-8687D5A32785}" type="presOf" srcId="{3691F216-E0D7-47CD-B144-386051148FA4}" destId="{EA89861D-3A8A-4573-B22B-C6B97856E0C8}" srcOrd="0" destOrd="0" presId="urn:microsoft.com/office/officeart/2005/8/layout/lProcess3"/>
    <dgm:cxn modelId="{3377EF64-CDB6-4B94-9557-FBAD2F4B87E2}" srcId="{3691F216-E0D7-47CD-B144-386051148FA4}" destId="{AEF00309-16A3-4218-9AB1-28F5EBC456D6}" srcOrd="1" destOrd="0" parTransId="{F9E557AC-E997-4B88-933E-665AD47E2B8B}" sibTransId="{0EF4BA8A-DB8B-4695-9BD5-C2ED63F6AE52}"/>
    <dgm:cxn modelId="{1EFE0578-DB36-4773-B18E-2F1856739C78}" type="presOf" srcId="{D18AE7DE-E4B3-45AB-86D8-40065BD94737}" destId="{80D13F25-4C0E-4AC1-B7BB-1D3875927477}" srcOrd="0" destOrd="0" presId="urn:microsoft.com/office/officeart/2005/8/layout/lProcess3"/>
    <dgm:cxn modelId="{C41ADE0C-6CA4-4332-9790-0A309301F881}" srcId="{D18AE7DE-E4B3-45AB-86D8-40065BD94737}" destId="{103622E3-A4C6-4CE2-ABD5-3764E4F65309}" srcOrd="4" destOrd="0" parTransId="{692082AA-21A6-4F29-B1F4-D0733034F869}" sibTransId="{F9041E16-0611-4D82-8B20-3C1A02C1E792}"/>
    <dgm:cxn modelId="{19440F30-EAFC-4FB0-AF48-0F49829CEE0A}" type="presOf" srcId="{82630C0F-52E4-431A-900F-D2DEC0594EEE}" destId="{6D82C3A7-D82D-4BEB-8824-857546AF92AA}" srcOrd="0" destOrd="0" presId="urn:microsoft.com/office/officeart/2005/8/layout/lProcess3"/>
    <dgm:cxn modelId="{7938C66E-B71E-4137-A280-CC6606F54EEA}" type="presOf" srcId="{D868FF58-51CF-4B96-BC78-9ED08C544D05}" destId="{E2511A53-480A-4E21-A40B-73634A38F943}" srcOrd="0" destOrd="0" presId="urn:microsoft.com/office/officeart/2005/8/layout/lProcess3"/>
    <dgm:cxn modelId="{FFA6CE38-8D83-4179-AFC9-A90BC186091C}" type="presOf" srcId="{39C22C33-607F-4056-B36C-89C6A2278443}" destId="{D1703D50-820F-4377-9A82-A827BB11D749}" srcOrd="0" destOrd="0" presId="urn:microsoft.com/office/officeart/2005/8/layout/lProcess3"/>
    <dgm:cxn modelId="{4C0A88A0-7713-4896-9506-E2DE7981DCA3}" srcId="{EFC0FC2C-3058-4661-A832-5CF53A7C42F6}" destId="{965A7CE3-FDBD-4D4B-A1CD-2CCB0899C365}" srcOrd="5" destOrd="0" parTransId="{46521043-0AA6-4351-901F-0F24B63694EA}" sibTransId="{E841A742-7417-4855-9744-B1A2A83F894F}"/>
    <dgm:cxn modelId="{8D4BA562-082F-4D10-9D9C-B448269D4A3F}" srcId="{EFC0FC2C-3058-4661-A832-5CF53A7C42F6}" destId="{ADD5BE94-E739-4A9F-9258-4682DE59004F}" srcOrd="3" destOrd="0" parTransId="{DBA871B3-6386-4BD9-9DA7-877871E09443}" sibTransId="{C53622F8-E574-4C12-AFF0-82E13A0CA6A8}"/>
    <dgm:cxn modelId="{D358A3E6-8FC6-4821-8EEF-CF99DE465D29}" srcId="{3691F216-E0D7-47CD-B144-386051148FA4}" destId="{EFC0FC2C-3058-4661-A832-5CF53A7C42F6}" srcOrd="3" destOrd="0" parTransId="{B03A8F40-1395-456A-B190-FBF4257B7237}" sibTransId="{1B32D44A-3ECB-4DCC-BE49-E0C662BE2EF9}"/>
    <dgm:cxn modelId="{E61A5355-4229-4290-A83A-A35F24A61B76}" srcId="{D18AE7DE-E4B3-45AB-86D8-40065BD94737}" destId="{197F0A6E-A671-494C-A617-38687C3A6DD9}" srcOrd="5" destOrd="0" parTransId="{1B3E6B74-2602-4505-B150-78E39D06751A}" sibTransId="{CF1084FA-FAB2-465A-8826-DC7082E50105}"/>
    <dgm:cxn modelId="{0355DFAE-DCF7-4061-A4AA-32813193F76A}" type="presOf" srcId="{103622E3-A4C6-4CE2-ABD5-3764E4F65309}" destId="{07BFFF8E-BBEE-416F-B8C9-2B5AC3AE7D90}" srcOrd="0" destOrd="0" presId="urn:microsoft.com/office/officeart/2005/8/layout/lProcess3"/>
    <dgm:cxn modelId="{B9958C8B-FACD-4315-8839-F1E359F5A3C8}" srcId="{AEF00309-16A3-4218-9AB1-28F5EBC456D6}" destId="{897E2B7E-F64D-4366-8DAA-3C738BBE2208}" srcOrd="6" destOrd="0" parTransId="{9FC67F68-32FC-416C-80DE-0FABB1C77CD2}" sibTransId="{4219FC6F-9E0B-4F5A-B9AF-40E0EDE0699B}"/>
    <dgm:cxn modelId="{E5B3291E-486D-4187-B02D-55F2D467CBEE}" type="presOf" srcId="{6442E7E1-00EA-40C3-B091-507CB7B03482}" destId="{BE7EF074-0A4D-4F55-A0F4-34BF2253A648}" srcOrd="0" destOrd="0" presId="urn:microsoft.com/office/officeart/2005/8/layout/lProcess3"/>
    <dgm:cxn modelId="{72844368-4048-45CD-867E-E662349D7EEF}" type="presOf" srcId="{4B434E8E-CE4E-451F-A018-4D094BACB53E}" destId="{8A3CC4DC-AD47-4950-ADB6-BFF71368F92B}" srcOrd="0" destOrd="0" presId="urn:microsoft.com/office/officeart/2005/8/layout/lProcess3"/>
    <dgm:cxn modelId="{94458662-D047-4231-A83D-AF2EF05923AB}" type="presOf" srcId="{67953E54-E0E4-4BF2-AA35-1BF3E52BD302}" destId="{303864DE-2B24-4A60-B63D-1FE1283A6BD0}" srcOrd="0" destOrd="0" presId="urn:microsoft.com/office/officeart/2005/8/layout/lProcess3"/>
    <dgm:cxn modelId="{D3670BA9-3498-489A-B527-9E2009C6D915}" type="presOf" srcId="{965A7CE3-FDBD-4D4B-A1CD-2CCB0899C365}" destId="{C35D7C5E-EF22-4B01-943D-20FBD27D70A9}" srcOrd="0" destOrd="0" presId="urn:microsoft.com/office/officeart/2005/8/layout/lProcess3"/>
    <dgm:cxn modelId="{7B20A371-C779-4EFD-841D-815E3440F8A6}" type="presOf" srcId="{445C8F71-1BB8-4290-8D57-CCB0E154F4E6}" destId="{7EA23B4E-C51A-49AD-8A1C-1FC65FA8FE7E}" srcOrd="0" destOrd="0" presId="urn:microsoft.com/office/officeart/2005/8/layout/lProcess3"/>
    <dgm:cxn modelId="{A55FA517-3C7B-4BE8-8988-0D58ECDCB34B}" srcId="{AEF00309-16A3-4218-9AB1-28F5EBC456D6}" destId="{16EA4E7A-D471-4366-9216-C777576BD72D}" srcOrd="2" destOrd="0" parTransId="{D31F648C-9ABC-49BA-8DFB-80B80BD04609}" sibTransId="{D5BD1819-6C16-447B-9EC9-43C1D149869D}"/>
    <dgm:cxn modelId="{677EEA95-730C-4F6D-B527-BE5E114A2694}" srcId="{AEF00309-16A3-4218-9AB1-28F5EBC456D6}" destId="{39C22C33-607F-4056-B36C-89C6A2278443}" srcOrd="0" destOrd="0" parTransId="{F8CEBEBE-57AE-4C56-A596-2F04758DB530}" sibTransId="{873504A1-800E-4319-A194-319C70B2FEA7}"/>
    <dgm:cxn modelId="{C0D00958-4D13-40C1-B460-E7468D3E662C}" srcId="{AEF00309-16A3-4218-9AB1-28F5EBC456D6}" destId="{3D66607F-01E0-43A8-AB7A-9AE53D8234A3}" srcOrd="5" destOrd="0" parTransId="{B64681D4-3B37-4D99-8301-6F67D44384FB}" sibTransId="{5057D0CD-F56A-4FC8-90B6-517E1DCD263A}"/>
    <dgm:cxn modelId="{6911ABE0-D1AA-45E8-806E-D7934C59D097}" srcId="{EFC0FC2C-3058-4661-A832-5CF53A7C42F6}" destId="{3C40A621-57DE-452B-8D4F-1866ACF8E521}" srcOrd="2" destOrd="0" parTransId="{78820C99-EA2C-4B38-A61A-57F1DAB92A02}" sibTransId="{76F65E39-EF64-4360-B5BA-76AA8B3E95D9}"/>
    <dgm:cxn modelId="{254997B8-1C91-4272-8744-C57004590956}" srcId="{1A2AC10F-7395-4CFC-BC75-F85C9F38A69B}" destId="{D07E08E2-3796-476D-B63A-E85C76D965AF}" srcOrd="3" destOrd="0" parTransId="{74CA3E00-C154-403B-A291-68E652692B08}" sibTransId="{C243D12D-E997-4EE0-8A22-609477AD9C1F}"/>
    <dgm:cxn modelId="{51868609-BA59-408C-9DD0-CA2290F14C23}" srcId="{AEF00309-16A3-4218-9AB1-28F5EBC456D6}" destId="{E945CABD-A8D4-487E-858B-3B7396470362}" srcOrd="4" destOrd="0" parTransId="{7207DD0B-5798-4FC8-8882-F51BD733B146}" sibTransId="{050785C2-9470-45C9-88E1-E841D7B99BA3}"/>
    <dgm:cxn modelId="{0EE66AD9-0EED-41FB-A248-849E8347592F}" srcId="{D18AE7DE-E4B3-45AB-86D8-40065BD94737}" destId="{1C2F6A1A-7EBB-47B6-90AD-F9A4B1695118}" srcOrd="6" destOrd="0" parTransId="{03DC3948-414A-49FD-847D-651F7C6ED7F7}" sibTransId="{54BEEA5A-61BB-41F0-8820-6070B55F8488}"/>
    <dgm:cxn modelId="{F6CBE39A-D190-4085-BFBF-7ABEAA0C4661}" type="presOf" srcId="{5BACEB4C-3DB7-4314-A0CE-665222275BC3}" destId="{9AA8345D-7681-4319-8221-DCA8C4A354FE}" srcOrd="0" destOrd="0" presId="urn:microsoft.com/office/officeart/2005/8/layout/lProcess3"/>
    <dgm:cxn modelId="{D3C2EF49-4996-4C19-A982-6B7E3C13106B}" srcId="{D18AE7DE-E4B3-45AB-86D8-40065BD94737}" destId="{4B434E8E-CE4E-451F-A018-4D094BACB53E}" srcOrd="3" destOrd="0" parTransId="{CF0A4D2E-D29F-4D81-AA02-FF48DB41DDF1}" sibTransId="{4FA8112F-8D29-431C-B817-D1485E3A4810}"/>
    <dgm:cxn modelId="{1735E86A-0643-4FFE-B986-FBA36448FFE9}" type="presOf" srcId="{ADD5BE94-E739-4A9F-9258-4682DE59004F}" destId="{C4A27297-5A9C-4B48-BD56-494551D2E0AB}" srcOrd="0" destOrd="0" presId="urn:microsoft.com/office/officeart/2005/8/layout/lProcess3"/>
    <dgm:cxn modelId="{5E158073-6AB1-4855-8ACD-6D8278243064}" srcId="{EFC0FC2C-3058-4661-A832-5CF53A7C42F6}" destId="{2BFEB9DA-6CDD-41B3-8013-631B37B5EF60}" srcOrd="4" destOrd="0" parTransId="{609C47B2-5CA4-4A2C-9669-D84A242CDFDA}" sibTransId="{F5BE7444-0E93-44BD-947D-8A147275EBB7}"/>
    <dgm:cxn modelId="{2014F5F9-2700-4ACA-B46C-21CE472AE736}" type="presOf" srcId="{1A2AC10F-7395-4CFC-BC75-F85C9F38A69B}" destId="{EC72F3BC-66FF-4D68-AEE8-25E5DA24B1D1}" srcOrd="0" destOrd="0" presId="urn:microsoft.com/office/officeart/2005/8/layout/lProcess3"/>
    <dgm:cxn modelId="{018AF100-9E87-484D-B073-6AEFEB4DF213}" type="presOf" srcId="{9F9BA09D-2570-4796-9AE5-6A9EEA4B466F}" destId="{2342302D-5670-4B88-8E1B-BF3DBBAE3B46}" srcOrd="0" destOrd="0" presId="urn:microsoft.com/office/officeart/2005/8/layout/lProcess3"/>
    <dgm:cxn modelId="{CB10E3D8-1299-479C-803A-B92EB9E5FB31}" srcId="{D18AE7DE-E4B3-45AB-86D8-40065BD94737}" destId="{FE10B4AE-78D4-46B6-9D2B-1F10EB750895}" srcOrd="2" destOrd="0" parTransId="{FA2DC860-B2CB-4BC3-A4DB-A878030D2D64}" sibTransId="{D3E5A35D-50EB-4AC2-A0BB-DE5974DBFF2F}"/>
    <dgm:cxn modelId="{2F66A8C2-97CA-45AE-B714-813C3A31C08B}" type="presOf" srcId="{16EA4E7A-D471-4366-9216-C777576BD72D}" destId="{675A44B9-CFDB-4FCC-9D72-4CFAE84C24ED}" srcOrd="0" destOrd="0" presId="urn:microsoft.com/office/officeart/2005/8/layout/lProcess3"/>
    <dgm:cxn modelId="{DF4D0811-BE8D-4B92-88E7-E82C843FB14B}" srcId="{AEF00309-16A3-4218-9AB1-28F5EBC456D6}" destId="{67953E54-E0E4-4BF2-AA35-1BF3E52BD302}" srcOrd="1" destOrd="0" parTransId="{EBA0CB9C-997A-4A07-BA2C-47CBD8C8FC78}" sibTransId="{26144DC0-0D10-4F03-B90D-DBD54DFB6AD8}"/>
    <dgm:cxn modelId="{803F7A16-3B71-4EC7-8F1F-650169898552}" type="presOf" srcId="{2BFEB9DA-6CDD-41B3-8013-631B37B5EF60}" destId="{D55495A7-DB91-4C3C-A8C8-E6DA096ACC80}" srcOrd="0" destOrd="0" presId="urn:microsoft.com/office/officeart/2005/8/layout/lProcess3"/>
    <dgm:cxn modelId="{C2AAF834-A197-4E79-A032-154579C8F303}" type="presOf" srcId="{7D987B1D-3210-4031-A61D-1CDD7E402EE5}" destId="{111F4DC3-EC36-4797-A651-224A1E051F64}" srcOrd="0" destOrd="0" presId="urn:microsoft.com/office/officeart/2005/8/layout/lProcess3"/>
    <dgm:cxn modelId="{B21CAFBD-7098-4CCF-B225-2C047C28EEC4}" srcId="{AEF00309-16A3-4218-9AB1-28F5EBC456D6}" destId="{CD59A9F4-7DCF-46F6-A009-2D5DCA8E775F}" srcOrd="3" destOrd="0" parTransId="{EBFB88B4-3B75-405A-8FF1-6BEFBE9C631E}" sibTransId="{DF68DED9-A093-4B09-A712-FBE367C95AAF}"/>
    <dgm:cxn modelId="{406E9577-8BC3-4A52-A7FB-16CEEB4DA4E7}" srcId="{1A2AC10F-7395-4CFC-BC75-F85C9F38A69B}" destId="{259B09BD-8D35-4E2F-8B26-E1B8D03D4952}" srcOrd="5" destOrd="0" parTransId="{DFD5E4FB-C38A-462C-9F51-0839E6FDED2E}" sibTransId="{726A1D24-E202-47A0-99C4-63ED9C40EF02}"/>
    <dgm:cxn modelId="{6552B675-65A1-4A5B-BE2D-1D9311F4AB1A}" srcId="{1A2AC10F-7395-4CFC-BC75-F85C9F38A69B}" destId="{D868FF58-51CF-4B96-BC78-9ED08C544D05}" srcOrd="0" destOrd="0" parTransId="{B522CB15-917A-48DA-8FCA-BDED6E4863B8}" sibTransId="{5565049B-2231-43A3-8887-2901F60B755B}"/>
    <dgm:cxn modelId="{3E347430-323C-453F-B5B7-E51C9A4DF1D2}" type="presOf" srcId="{259B09BD-8D35-4E2F-8B26-E1B8D03D4952}" destId="{987427F5-AE0E-429C-8EA6-3A67C21AE946}" srcOrd="0" destOrd="0" presId="urn:microsoft.com/office/officeart/2005/8/layout/lProcess3"/>
    <dgm:cxn modelId="{F4E4C1C9-3AA0-4C06-9543-EDC655D26FF2}" type="presOf" srcId="{1C2F6A1A-7EBB-47B6-90AD-F9A4B1695118}" destId="{AE720CFA-B8F7-4462-A4ED-8D5EAF8918A9}" srcOrd="0" destOrd="0" presId="urn:microsoft.com/office/officeart/2005/8/layout/lProcess3"/>
    <dgm:cxn modelId="{7DC00B85-07C4-40A9-8B9D-67321F0B69FF}" srcId="{EFC0FC2C-3058-4661-A832-5CF53A7C42F6}" destId="{C5D4DF62-1A36-4C66-AE16-283CB8996B2A}" srcOrd="1" destOrd="0" parTransId="{1862742E-89FA-4DC4-A971-D3FAF2AED7E5}" sibTransId="{A48E7A1B-D0C3-45E9-A49B-779932CB4FF0}"/>
    <dgm:cxn modelId="{A13A4E01-9DA1-4E92-815F-35D4ABFA8CA2}" srcId="{1A2AC10F-7395-4CFC-BC75-F85C9F38A69B}" destId="{5BACEB4C-3DB7-4314-A0CE-665222275BC3}" srcOrd="1" destOrd="0" parTransId="{D37DB635-EFC7-484D-B565-8A44CBF899CE}" sibTransId="{D31AD0FA-E25B-4266-953F-524A3BF85C04}"/>
    <dgm:cxn modelId="{9949CA74-DB3A-4B7C-A957-EF440D2E6CB7}" srcId="{EFC0FC2C-3058-4661-A832-5CF53A7C42F6}" destId="{82630C0F-52E4-431A-900F-D2DEC0594EEE}" srcOrd="0" destOrd="0" parTransId="{CBAF496B-D0D0-40D6-B543-ACACD3AB73DA}" sibTransId="{DC3B47D5-3857-45B6-A689-C8CBFD00582E}"/>
    <dgm:cxn modelId="{07D05668-C924-4B0E-96A5-963A5E67AB3D}" type="presOf" srcId="{4016ECFA-8DE9-4926-812C-12909DE07BD3}" destId="{9175C903-893A-4CEF-9BF8-4DF13BC53C55}" srcOrd="0" destOrd="0" presId="urn:microsoft.com/office/officeart/2005/8/layout/lProcess3"/>
    <dgm:cxn modelId="{8B180A3D-3E0F-43B9-90D7-B8EC7B994E3F}" srcId="{EFC0FC2C-3058-4661-A832-5CF53A7C42F6}" destId="{445C8F71-1BB8-4290-8D57-CCB0E154F4E6}" srcOrd="6" destOrd="0" parTransId="{E9603E56-7065-4F3E-88CD-C8D80D50FC80}" sibTransId="{B79FF918-B95C-465A-A804-ABFE900C68DD}"/>
    <dgm:cxn modelId="{F7D26FE4-0D2D-4420-98B0-81CF60F91C1B}" type="presOf" srcId="{3D66607F-01E0-43A8-AB7A-9AE53D8234A3}" destId="{3F6B0051-0B64-43F1-927D-D244BFECB9D4}" srcOrd="0" destOrd="0" presId="urn:microsoft.com/office/officeart/2005/8/layout/lProcess3"/>
    <dgm:cxn modelId="{F10E4B43-EBDD-4914-9599-FA0B424BBD04}" type="presParOf" srcId="{EA89861D-3A8A-4573-B22B-C6B97856E0C8}" destId="{97365A15-8226-4000-A49C-A6200A9900AF}" srcOrd="0" destOrd="0" presId="urn:microsoft.com/office/officeart/2005/8/layout/lProcess3"/>
    <dgm:cxn modelId="{27EEEE98-E199-408D-A722-CA84C25492CD}" type="presParOf" srcId="{97365A15-8226-4000-A49C-A6200A9900AF}" destId="{80D13F25-4C0E-4AC1-B7BB-1D3875927477}" srcOrd="0" destOrd="0" presId="urn:microsoft.com/office/officeart/2005/8/layout/lProcess3"/>
    <dgm:cxn modelId="{B2613B4A-4E3A-45A0-9643-85EFEC60B08C}" type="presParOf" srcId="{97365A15-8226-4000-A49C-A6200A9900AF}" destId="{3EED9222-C927-4099-B010-610649EA3A82}" srcOrd="1" destOrd="0" presId="urn:microsoft.com/office/officeart/2005/8/layout/lProcess3"/>
    <dgm:cxn modelId="{FE97C1B6-BD7B-48EC-AD28-0BA33B3AC1D5}" type="presParOf" srcId="{97365A15-8226-4000-A49C-A6200A9900AF}" destId="{BE7EF074-0A4D-4F55-A0F4-34BF2253A648}" srcOrd="2" destOrd="0" presId="urn:microsoft.com/office/officeart/2005/8/layout/lProcess3"/>
    <dgm:cxn modelId="{6DC5B897-E898-45F5-A929-C5F165FA4696}" type="presParOf" srcId="{97365A15-8226-4000-A49C-A6200A9900AF}" destId="{0E4FD347-6E64-4C99-98CC-EFCFF7F1E9A1}" srcOrd="3" destOrd="0" presId="urn:microsoft.com/office/officeart/2005/8/layout/lProcess3"/>
    <dgm:cxn modelId="{C46FF699-7432-484E-8E4B-3CFDF7FCF5B8}" type="presParOf" srcId="{97365A15-8226-4000-A49C-A6200A9900AF}" destId="{111F4DC3-EC36-4797-A651-224A1E051F64}" srcOrd="4" destOrd="0" presId="urn:microsoft.com/office/officeart/2005/8/layout/lProcess3"/>
    <dgm:cxn modelId="{F7892760-7742-4C2E-BAC9-7EBAEFD024F0}" type="presParOf" srcId="{97365A15-8226-4000-A49C-A6200A9900AF}" destId="{A107B067-AC60-4691-9005-C13CA17538C2}" srcOrd="5" destOrd="0" presId="urn:microsoft.com/office/officeart/2005/8/layout/lProcess3"/>
    <dgm:cxn modelId="{782CD145-E75E-4FC2-82D8-AE327145FC1F}" type="presParOf" srcId="{97365A15-8226-4000-A49C-A6200A9900AF}" destId="{82DB7BBA-A648-4DE2-92BE-29832D13B459}" srcOrd="6" destOrd="0" presId="urn:microsoft.com/office/officeart/2005/8/layout/lProcess3"/>
    <dgm:cxn modelId="{64D81D5F-EF05-4957-AB2F-F434D2F25872}" type="presParOf" srcId="{97365A15-8226-4000-A49C-A6200A9900AF}" destId="{1E830859-16D6-4448-9698-3F4E22D81DDE}" srcOrd="7" destOrd="0" presId="urn:microsoft.com/office/officeart/2005/8/layout/lProcess3"/>
    <dgm:cxn modelId="{2EE8EF7B-0596-4E02-B980-4153433A9234}" type="presParOf" srcId="{97365A15-8226-4000-A49C-A6200A9900AF}" destId="{8A3CC4DC-AD47-4950-ADB6-BFF71368F92B}" srcOrd="8" destOrd="0" presId="urn:microsoft.com/office/officeart/2005/8/layout/lProcess3"/>
    <dgm:cxn modelId="{FCC066FE-D15C-4662-8725-2FE909E35BE8}" type="presParOf" srcId="{97365A15-8226-4000-A49C-A6200A9900AF}" destId="{93E786D4-B04A-42A2-9945-96DA8C5D4E00}" srcOrd="9" destOrd="0" presId="urn:microsoft.com/office/officeart/2005/8/layout/lProcess3"/>
    <dgm:cxn modelId="{E843A7E2-AC38-4DED-9C49-F4840DDEC6AD}" type="presParOf" srcId="{97365A15-8226-4000-A49C-A6200A9900AF}" destId="{07BFFF8E-BBEE-416F-B8C9-2B5AC3AE7D90}" srcOrd="10" destOrd="0" presId="urn:microsoft.com/office/officeart/2005/8/layout/lProcess3"/>
    <dgm:cxn modelId="{C6A26182-9125-4CBA-9258-741999278F88}" type="presParOf" srcId="{97365A15-8226-4000-A49C-A6200A9900AF}" destId="{1378C6BA-EDDC-4553-BA93-AF4A0C830F0D}" srcOrd="11" destOrd="0" presId="urn:microsoft.com/office/officeart/2005/8/layout/lProcess3"/>
    <dgm:cxn modelId="{619210A7-78D3-4C57-B5F3-FC5C492557F1}" type="presParOf" srcId="{97365A15-8226-4000-A49C-A6200A9900AF}" destId="{10D957AB-5A93-40F3-A7CB-47801F0E0F6A}" srcOrd="12" destOrd="0" presId="urn:microsoft.com/office/officeart/2005/8/layout/lProcess3"/>
    <dgm:cxn modelId="{026B258F-0337-4B75-B10D-B89C39D98C5A}" type="presParOf" srcId="{97365A15-8226-4000-A49C-A6200A9900AF}" destId="{6EE586DF-6978-451A-9469-B020D301692D}" srcOrd="13" destOrd="0" presId="urn:microsoft.com/office/officeart/2005/8/layout/lProcess3"/>
    <dgm:cxn modelId="{8F2F1ABC-FAF5-45BB-936E-23478DD02F3C}" type="presParOf" srcId="{97365A15-8226-4000-A49C-A6200A9900AF}" destId="{AE720CFA-B8F7-4462-A4ED-8D5EAF8918A9}" srcOrd="14" destOrd="0" presId="urn:microsoft.com/office/officeart/2005/8/layout/lProcess3"/>
    <dgm:cxn modelId="{0B24FE3F-6FAC-4FB4-B10E-EF59D024330A}" type="presParOf" srcId="{EA89861D-3A8A-4573-B22B-C6B97856E0C8}" destId="{7B3362BB-5961-4886-8E95-7610007B1A2A}" srcOrd="1" destOrd="0" presId="urn:microsoft.com/office/officeart/2005/8/layout/lProcess3"/>
    <dgm:cxn modelId="{C84AB5E2-040C-4F82-8C68-5AE480230698}" type="presParOf" srcId="{EA89861D-3A8A-4573-B22B-C6B97856E0C8}" destId="{6514AA93-3656-4B6C-BB25-2E631613C91C}" srcOrd="2" destOrd="0" presId="urn:microsoft.com/office/officeart/2005/8/layout/lProcess3"/>
    <dgm:cxn modelId="{6FF88145-8D40-4CEC-BFBA-B77A469F387D}" type="presParOf" srcId="{6514AA93-3656-4B6C-BB25-2E631613C91C}" destId="{56BAB634-EB8D-41B1-BE6A-02CB4F2A3E88}" srcOrd="0" destOrd="0" presId="urn:microsoft.com/office/officeart/2005/8/layout/lProcess3"/>
    <dgm:cxn modelId="{5A1F717C-7274-4D30-8996-566D3F5D47F6}" type="presParOf" srcId="{6514AA93-3656-4B6C-BB25-2E631613C91C}" destId="{290E33D0-482E-4B32-9719-96A8F2E55B54}" srcOrd="1" destOrd="0" presId="urn:microsoft.com/office/officeart/2005/8/layout/lProcess3"/>
    <dgm:cxn modelId="{E40F264B-4D64-49D3-B457-E2A52A361780}" type="presParOf" srcId="{6514AA93-3656-4B6C-BB25-2E631613C91C}" destId="{D1703D50-820F-4377-9A82-A827BB11D749}" srcOrd="2" destOrd="0" presId="urn:microsoft.com/office/officeart/2005/8/layout/lProcess3"/>
    <dgm:cxn modelId="{59610FFF-C270-4346-A920-9A6CCD8CCCC0}" type="presParOf" srcId="{6514AA93-3656-4B6C-BB25-2E631613C91C}" destId="{EAEEF6DF-12F4-4CC9-BB16-8ABE0CD96E93}" srcOrd="3" destOrd="0" presId="urn:microsoft.com/office/officeart/2005/8/layout/lProcess3"/>
    <dgm:cxn modelId="{24E3603F-A4FA-4305-BCB4-0B989D191BBB}" type="presParOf" srcId="{6514AA93-3656-4B6C-BB25-2E631613C91C}" destId="{303864DE-2B24-4A60-B63D-1FE1283A6BD0}" srcOrd="4" destOrd="0" presId="urn:microsoft.com/office/officeart/2005/8/layout/lProcess3"/>
    <dgm:cxn modelId="{DBA60B46-91BE-4802-8A45-C4EAF316DCFA}" type="presParOf" srcId="{6514AA93-3656-4B6C-BB25-2E631613C91C}" destId="{3A94E3D5-F0B1-4DA2-9C5D-A87541D63F95}" srcOrd="5" destOrd="0" presId="urn:microsoft.com/office/officeart/2005/8/layout/lProcess3"/>
    <dgm:cxn modelId="{A2AA9D3C-916B-40E3-A3C4-FB0B74E17673}" type="presParOf" srcId="{6514AA93-3656-4B6C-BB25-2E631613C91C}" destId="{675A44B9-CFDB-4FCC-9D72-4CFAE84C24ED}" srcOrd="6" destOrd="0" presId="urn:microsoft.com/office/officeart/2005/8/layout/lProcess3"/>
    <dgm:cxn modelId="{3FE0EC02-D12F-4AC4-916E-48FD9E4CD709}" type="presParOf" srcId="{6514AA93-3656-4B6C-BB25-2E631613C91C}" destId="{82CDD5E3-E167-4A8E-923C-960AF4477E71}" srcOrd="7" destOrd="0" presId="urn:microsoft.com/office/officeart/2005/8/layout/lProcess3"/>
    <dgm:cxn modelId="{FC0CBF6D-DAF6-4C4E-A0EE-30B5208E80D5}" type="presParOf" srcId="{6514AA93-3656-4B6C-BB25-2E631613C91C}" destId="{47689A98-8C47-49E5-8AB8-2797A2D690DA}" srcOrd="8" destOrd="0" presId="urn:microsoft.com/office/officeart/2005/8/layout/lProcess3"/>
    <dgm:cxn modelId="{A1FB2269-9380-40D3-B7F7-C2D5437364B6}" type="presParOf" srcId="{6514AA93-3656-4B6C-BB25-2E631613C91C}" destId="{E830696A-D0EA-4789-B5F6-F2948ED791CA}" srcOrd="9" destOrd="0" presId="urn:microsoft.com/office/officeart/2005/8/layout/lProcess3"/>
    <dgm:cxn modelId="{76E7966B-A68D-4E7D-8D29-611763BC517C}" type="presParOf" srcId="{6514AA93-3656-4B6C-BB25-2E631613C91C}" destId="{653A14DE-3418-4032-895C-A78CD11C21C5}" srcOrd="10" destOrd="0" presId="urn:microsoft.com/office/officeart/2005/8/layout/lProcess3"/>
    <dgm:cxn modelId="{E1ED970B-D66B-4152-B7AC-6BA1E54C039E}" type="presParOf" srcId="{6514AA93-3656-4B6C-BB25-2E631613C91C}" destId="{3518332D-9F4C-4EA2-99B2-98AFEE0F3DB2}" srcOrd="11" destOrd="0" presId="urn:microsoft.com/office/officeart/2005/8/layout/lProcess3"/>
    <dgm:cxn modelId="{503C75D9-3766-4344-9A71-4467DF97B494}" type="presParOf" srcId="{6514AA93-3656-4B6C-BB25-2E631613C91C}" destId="{3F6B0051-0B64-43F1-927D-D244BFECB9D4}" srcOrd="12" destOrd="0" presId="urn:microsoft.com/office/officeart/2005/8/layout/lProcess3"/>
    <dgm:cxn modelId="{0EF0E4FA-5E66-46A5-8EAD-6755791A25F4}" type="presParOf" srcId="{6514AA93-3656-4B6C-BB25-2E631613C91C}" destId="{CD2B60EE-085E-40C4-ABE8-7C698F691BEB}" srcOrd="13" destOrd="0" presId="urn:microsoft.com/office/officeart/2005/8/layout/lProcess3"/>
    <dgm:cxn modelId="{EB1409B9-23D9-4E5F-8960-561A57303FBD}" type="presParOf" srcId="{6514AA93-3656-4B6C-BB25-2E631613C91C}" destId="{8A481E0F-D690-4C64-87BF-4E4F24852DF4}" srcOrd="14" destOrd="0" presId="urn:microsoft.com/office/officeart/2005/8/layout/lProcess3"/>
    <dgm:cxn modelId="{9431D812-CF64-4845-A9A6-8E4B9CD991B2}" type="presParOf" srcId="{EA89861D-3A8A-4573-B22B-C6B97856E0C8}" destId="{C089655D-9B21-4000-87E7-A62A8494577C}" srcOrd="3" destOrd="0" presId="urn:microsoft.com/office/officeart/2005/8/layout/lProcess3"/>
    <dgm:cxn modelId="{DEF391FD-6C91-4F2D-8349-AD8708BD49AC}" type="presParOf" srcId="{EA89861D-3A8A-4573-B22B-C6B97856E0C8}" destId="{257EF58A-9F77-43C8-BB7A-24A7E40B2A93}" srcOrd="4" destOrd="0" presId="urn:microsoft.com/office/officeart/2005/8/layout/lProcess3"/>
    <dgm:cxn modelId="{100B3659-0FAA-4EC3-98B0-D673D3E0DAB8}" type="presParOf" srcId="{257EF58A-9F77-43C8-BB7A-24A7E40B2A93}" destId="{EC72F3BC-66FF-4D68-AEE8-25E5DA24B1D1}" srcOrd="0" destOrd="0" presId="urn:microsoft.com/office/officeart/2005/8/layout/lProcess3"/>
    <dgm:cxn modelId="{FE1E81F5-A00E-4256-8C98-B71A0A18F9A3}" type="presParOf" srcId="{257EF58A-9F77-43C8-BB7A-24A7E40B2A93}" destId="{60F51FD6-7E66-4D64-A176-E4557FF89C4D}" srcOrd="1" destOrd="0" presId="urn:microsoft.com/office/officeart/2005/8/layout/lProcess3"/>
    <dgm:cxn modelId="{66BF4B00-DC3B-4D20-8B95-69664AEB0529}" type="presParOf" srcId="{257EF58A-9F77-43C8-BB7A-24A7E40B2A93}" destId="{E2511A53-480A-4E21-A40B-73634A38F943}" srcOrd="2" destOrd="0" presId="urn:microsoft.com/office/officeart/2005/8/layout/lProcess3"/>
    <dgm:cxn modelId="{B707AEF1-FE5C-45E4-8AD5-D96996B600F6}" type="presParOf" srcId="{257EF58A-9F77-43C8-BB7A-24A7E40B2A93}" destId="{D60157BF-BE71-4973-B808-1889CC4A8DE9}" srcOrd="3" destOrd="0" presId="urn:microsoft.com/office/officeart/2005/8/layout/lProcess3"/>
    <dgm:cxn modelId="{3BAFBFE4-28A7-4C69-B4A6-0E539EBA83E0}" type="presParOf" srcId="{257EF58A-9F77-43C8-BB7A-24A7E40B2A93}" destId="{9AA8345D-7681-4319-8221-DCA8C4A354FE}" srcOrd="4" destOrd="0" presId="urn:microsoft.com/office/officeart/2005/8/layout/lProcess3"/>
    <dgm:cxn modelId="{D6CF9103-1AE9-4BB1-8071-AB9D07DA72E9}" type="presParOf" srcId="{257EF58A-9F77-43C8-BB7A-24A7E40B2A93}" destId="{7FA1C023-228D-4042-9B26-E5CD3A25952A}" srcOrd="5" destOrd="0" presId="urn:microsoft.com/office/officeart/2005/8/layout/lProcess3"/>
    <dgm:cxn modelId="{1212A530-4FEA-446C-840A-295984CBFB96}" type="presParOf" srcId="{257EF58A-9F77-43C8-BB7A-24A7E40B2A93}" destId="{9175C903-893A-4CEF-9BF8-4DF13BC53C55}" srcOrd="6" destOrd="0" presId="urn:microsoft.com/office/officeart/2005/8/layout/lProcess3"/>
    <dgm:cxn modelId="{6FC20D74-F122-4221-9461-02DCC88BDE3B}" type="presParOf" srcId="{257EF58A-9F77-43C8-BB7A-24A7E40B2A93}" destId="{FCF63E88-09A3-4602-BFEF-EC31282050CB}" srcOrd="7" destOrd="0" presId="urn:microsoft.com/office/officeart/2005/8/layout/lProcess3"/>
    <dgm:cxn modelId="{5ED30A0B-5FE9-4CF3-93F3-16133524A9CA}" type="presParOf" srcId="{257EF58A-9F77-43C8-BB7A-24A7E40B2A93}" destId="{90E82A6E-E56E-4BA7-84D9-C4E535BB1D7D}" srcOrd="8" destOrd="0" presId="urn:microsoft.com/office/officeart/2005/8/layout/lProcess3"/>
    <dgm:cxn modelId="{6EED0EC9-CBE0-44F3-9EB9-4E35FF4A90A7}" type="presParOf" srcId="{257EF58A-9F77-43C8-BB7A-24A7E40B2A93}" destId="{94C80653-A954-4F30-8791-A3408A2A5B5D}" srcOrd="9" destOrd="0" presId="urn:microsoft.com/office/officeart/2005/8/layout/lProcess3"/>
    <dgm:cxn modelId="{5A214349-C7B0-44F4-B60C-C9CDB41BEEBA}" type="presParOf" srcId="{257EF58A-9F77-43C8-BB7A-24A7E40B2A93}" destId="{2342302D-5670-4B88-8E1B-BF3DBBAE3B46}" srcOrd="10" destOrd="0" presId="urn:microsoft.com/office/officeart/2005/8/layout/lProcess3"/>
    <dgm:cxn modelId="{5FCB6445-DAFB-44CB-AF6F-7D0C01CF7F18}" type="presParOf" srcId="{257EF58A-9F77-43C8-BB7A-24A7E40B2A93}" destId="{16AF1803-11BD-4AA7-8F24-4285755525A5}" srcOrd="11" destOrd="0" presId="urn:microsoft.com/office/officeart/2005/8/layout/lProcess3"/>
    <dgm:cxn modelId="{A75352C0-F350-423B-9E9A-15E35D266A1E}" type="presParOf" srcId="{257EF58A-9F77-43C8-BB7A-24A7E40B2A93}" destId="{987427F5-AE0E-429C-8EA6-3A67C21AE946}" srcOrd="12" destOrd="0" presId="urn:microsoft.com/office/officeart/2005/8/layout/lProcess3"/>
    <dgm:cxn modelId="{17D03327-6B58-4F6A-8088-3FC65703F98D}" type="presParOf" srcId="{257EF58A-9F77-43C8-BB7A-24A7E40B2A93}" destId="{65B17FB5-478D-4DD3-AB89-A17C73355E87}" srcOrd="13" destOrd="0" presId="urn:microsoft.com/office/officeart/2005/8/layout/lProcess3"/>
    <dgm:cxn modelId="{7CF3A8F5-EC08-417E-B86B-79E6450B4C04}" type="presParOf" srcId="{257EF58A-9F77-43C8-BB7A-24A7E40B2A93}" destId="{D52574E3-F6FB-4964-AE75-B6765F2B194C}" srcOrd="14" destOrd="0" presId="urn:microsoft.com/office/officeart/2005/8/layout/lProcess3"/>
    <dgm:cxn modelId="{562E251C-32DD-48B4-93B6-B7071336A879}" type="presParOf" srcId="{EA89861D-3A8A-4573-B22B-C6B97856E0C8}" destId="{C2DE1B52-B17B-4E1F-8CDA-1E883B00A6A5}" srcOrd="5" destOrd="0" presId="urn:microsoft.com/office/officeart/2005/8/layout/lProcess3"/>
    <dgm:cxn modelId="{FED1D6CA-E979-4002-BACA-6A741262A485}" type="presParOf" srcId="{EA89861D-3A8A-4573-B22B-C6B97856E0C8}" destId="{F91D192B-DF38-4A11-B0D5-6B360E2D3186}" srcOrd="6" destOrd="0" presId="urn:microsoft.com/office/officeart/2005/8/layout/lProcess3"/>
    <dgm:cxn modelId="{195E977E-DEE4-4E2E-BED1-0C1CDE59CC45}" type="presParOf" srcId="{F91D192B-DF38-4A11-B0D5-6B360E2D3186}" destId="{D8E67A5B-341D-48B7-8FB3-0A7CE5462EE2}" srcOrd="0" destOrd="0" presId="urn:microsoft.com/office/officeart/2005/8/layout/lProcess3"/>
    <dgm:cxn modelId="{931E45A1-8518-4181-A1FE-6EA617249ED0}" type="presParOf" srcId="{F91D192B-DF38-4A11-B0D5-6B360E2D3186}" destId="{9592D642-470B-4ADB-999B-3A11445D802C}" srcOrd="1" destOrd="0" presId="urn:microsoft.com/office/officeart/2005/8/layout/lProcess3"/>
    <dgm:cxn modelId="{51D8DAB8-EA7E-4A2D-8E83-021080973387}" type="presParOf" srcId="{F91D192B-DF38-4A11-B0D5-6B360E2D3186}" destId="{6D82C3A7-D82D-4BEB-8824-857546AF92AA}" srcOrd="2" destOrd="0" presId="urn:microsoft.com/office/officeart/2005/8/layout/lProcess3"/>
    <dgm:cxn modelId="{AF43C39A-73A8-4640-A1DA-14F490006B10}" type="presParOf" srcId="{F91D192B-DF38-4A11-B0D5-6B360E2D3186}" destId="{A4602560-8B7A-43BF-B961-F8CB7A898180}" srcOrd="3" destOrd="0" presId="urn:microsoft.com/office/officeart/2005/8/layout/lProcess3"/>
    <dgm:cxn modelId="{42BF275E-A449-4A66-B45D-7107080907E0}" type="presParOf" srcId="{F91D192B-DF38-4A11-B0D5-6B360E2D3186}" destId="{53FB367B-B271-4A08-ABEE-AE8791C7B38D}" srcOrd="4" destOrd="0" presId="urn:microsoft.com/office/officeart/2005/8/layout/lProcess3"/>
    <dgm:cxn modelId="{948CC3E3-ABF0-4D56-9EEB-426B10F48E38}" type="presParOf" srcId="{F91D192B-DF38-4A11-B0D5-6B360E2D3186}" destId="{00DF57A8-5D4A-4133-85EB-4631EA7B41F3}" srcOrd="5" destOrd="0" presId="urn:microsoft.com/office/officeart/2005/8/layout/lProcess3"/>
    <dgm:cxn modelId="{5FC13819-0C97-4490-AB26-7C22E17FE125}" type="presParOf" srcId="{F91D192B-DF38-4A11-B0D5-6B360E2D3186}" destId="{03E1E78C-7ABA-43E9-B0DB-0C7CA081A4AC}" srcOrd="6" destOrd="0" presId="urn:microsoft.com/office/officeart/2005/8/layout/lProcess3"/>
    <dgm:cxn modelId="{6DD49B79-6B34-42AA-A356-1B7111A4B001}" type="presParOf" srcId="{F91D192B-DF38-4A11-B0D5-6B360E2D3186}" destId="{ED4FE718-56C9-4891-B921-F47E44BBADF7}" srcOrd="7" destOrd="0" presId="urn:microsoft.com/office/officeart/2005/8/layout/lProcess3"/>
    <dgm:cxn modelId="{540BFEF0-F38B-4DB6-9F57-4AA2BF064A0F}" type="presParOf" srcId="{F91D192B-DF38-4A11-B0D5-6B360E2D3186}" destId="{C4A27297-5A9C-4B48-BD56-494551D2E0AB}" srcOrd="8" destOrd="0" presId="urn:microsoft.com/office/officeart/2005/8/layout/lProcess3"/>
    <dgm:cxn modelId="{761CD4B7-5327-4819-B7F8-78C98B8B7E37}" type="presParOf" srcId="{F91D192B-DF38-4A11-B0D5-6B360E2D3186}" destId="{C58381CC-93AB-47C2-ADB6-A8978304B89F}" srcOrd="9" destOrd="0" presId="urn:microsoft.com/office/officeart/2005/8/layout/lProcess3"/>
    <dgm:cxn modelId="{A98120D4-ACFB-4DF2-84D2-8A31579F7656}" type="presParOf" srcId="{F91D192B-DF38-4A11-B0D5-6B360E2D3186}" destId="{D55495A7-DB91-4C3C-A8C8-E6DA096ACC80}" srcOrd="10" destOrd="0" presId="urn:microsoft.com/office/officeart/2005/8/layout/lProcess3"/>
    <dgm:cxn modelId="{DE013F30-C82F-41B0-AC9E-2149477465C9}" type="presParOf" srcId="{F91D192B-DF38-4A11-B0D5-6B360E2D3186}" destId="{D01AF37A-D644-401A-860C-7A30FF5594C8}" srcOrd="11" destOrd="0" presId="urn:microsoft.com/office/officeart/2005/8/layout/lProcess3"/>
    <dgm:cxn modelId="{033494F6-9A8D-4405-9A92-65BF6C363DCE}" type="presParOf" srcId="{F91D192B-DF38-4A11-B0D5-6B360E2D3186}" destId="{C35D7C5E-EF22-4B01-943D-20FBD27D70A9}" srcOrd="12" destOrd="0" presId="urn:microsoft.com/office/officeart/2005/8/layout/lProcess3"/>
    <dgm:cxn modelId="{63AAD031-C257-41C0-AA26-DDB6505772A7}" type="presParOf" srcId="{F91D192B-DF38-4A11-B0D5-6B360E2D3186}" destId="{93757FF0-B50B-41FD-9702-C222BB9FF54F}" srcOrd="13" destOrd="0" presId="urn:microsoft.com/office/officeart/2005/8/layout/lProcess3"/>
    <dgm:cxn modelId="{56A3785D-A8A7-432D-8FC2-374D4E2C5657}" type="presParOf" srcId="{F91D192B-DF38-4A11-B0D5-6B360E2D3186}" destId="{7EA23B4E-C51A-49AD-8A1C-1FC65FA8FE7E}" srcOrd="14" destOrd="0" presId="urn:microsoft.com/office/officeart/2005/8/layout/lProcess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0D13F25-4C0E-4AC1-B7BB-1D3875927477}">
      <dsp:nvSpPr>
        <dsp:cNvPr id="0" name=""/>
        <dsp:cNvSpPr/>
      </dsp:nvSpPr>
      <dsp:spPr>
        <a:xfrm>
          <a:off x="5959" y="1185055"/>
          <a:ext cx="1404342" cy="561736"/>
        </a:xfrm>
        <a:prstGeom prst="chevron">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6510" tIns="8255" rIns="0" bIns="8255" numCol="1" spcCol="1270" anchor="ctr" anchorCtr="0">
          <a:noAutofit/>
        </a:bodyPr>
        <a:lstStyle/>
        <a:p>
          <a:pPr lvl="0" algn="ctr" defTabSz="577850">
            <a:lnSpc>
              <a:spcPct val="90000"/>
            </a:lnSpc>
            <a:spcBef>
              <a:spcPct val="0"/>
            </a:spcBef>
            <a:spcAft>
              <a:spcPct val="35000"/>
            </a:spcAft>
          </a:pPr>
          <a:r>
            <a:rPr lang="en-US" sz="1300" kern="1200" dirty="0" smtClean="0"/>
            <a:t>Time Horizon</a:t>
          </a:r>
          <a:endParaRPr lang="en-US" sz="1300" kern="1200" dirty="0"/>
        </a:p>
      </dsp:txBody>
      <dsp:txXfrm>
        <a:off x="286827" y="1185055"/>
        <a:ext cx="842606" cy="561736"/>
      </dsp:txXfrm>
    </dsp:sp>
    <dsp:sp modelId="{BE7EF074-0A4D-4F55-A0F4-34BF2253A648}">
      <dsp:nvSpPr>
        <dsp:cNvPr id="0" name=""/>
        <dsp:cNvSpPr/>
      </dsp:nvSpPr>
      <dsp:spPr>
        <a:xfrm>
          <a:off x="1227737" y="1232803"/>
          <a:ext cx="1165604" cy="466241"/>
        </a:xfrm>
        <a:prstGeom prst="chevron">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1430" tIns="5715" rIns="0" bIns="5715" numCol="1" spcCol="1270" anchor="ctr" anchorCtr="0">
          <a:noAutofit/>
        </a:bodyPr>
        <a:lstStyle/>
        <a:p>
          <a:pPr lvl="0" algn="ctr" defTabSz="400050">
            <a:lnSpc>
              <a:spcPct val="90000"/>
            </a:lnSpc>
            <a:spcBef>
              <a:spcPct val="0"/>
            </a:spcBef>
            <a:spcAft>
              <a:spcPct val="35000"/>
            </a:spcAft>
          </a:pPr>
          <a:r>
            <a:rPr lang="en-US" sz="900" b="1" kern="1200" dirty="0" smtClean="0"/>
            <a:t>Annual</a:t>
          </a:r>
          <a:endParaRPr lang="en-US" sz="900" b="1" kern="1200" dirty="0"/>
        </a:p>
      </dsp:txBody>
      <dsp:txXfrm>
        <a:off x="1460858" y="1232803"/>
        <a:ext cx="699363" cy="466241"/>
      </dsp:txXfrm>
    </dsp:sp>
    <dsp:sp modelId="{111F4DC3-EC36-4797-A651-224A1E051F64}">
      <dsp:nvSpPr>
        <dsp:cNvPr id="0" name=""/>
        <dsp:cNvSpPr/>
      </dsp:nvSpPr>
      <dsp:spPr>
        <a:xfrm>
          <a:off x="2230157" y="1232803"/>
          <a:ext cx="1165604" cy="466241"/>
        </a:xfrm>
        <a:prstGeom prst="chevron">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1430" tIns="5715" rIns="0" bIns="5715" numCol="1" spcCol="1270" anchor="ctr" anchorCtr="0">
          <a:noAutofit/>
        </a:bodyPr>
        <a:lstStyle/>
        <a:p>
          <a:pPr lvl="0" algn="ctr" defTabSz="400050">
            <a:lnSpc>
              <a:spcPct val="90000"/>
            </a:lnSpc>
            <a:spcBef>
              <a:spcPct val="0"/>
            </a:spcBef>
            <a:spcAft>
              <a:spcPct val="35000"/>
            </a:spcAft>
          </a:pPr>
          <a:r>
            <a:rPr lang="en-US" sz="900" b="1" kern="1200" dirty="0" smtClean="0"/>
            <a:t>Annual</a:t>
          </a:r>
          <a:endParaRPr lang="en-US" sz="900" b="1" kern="1200" dirty="0"/>
        </a:p>
      </dsp:txBody>
      <dsp:txXfrm>
        <a:off x="2463278" y="1232803"/>
        <a:ext cx="699363" cy="466241"/>
      </dsp:txXfrm>
    </dsp:sp>
    <dsp:sp modelId="{82DB7BBA-A648-4DE2-92BE-29832D13B459}">
      <dsp:nvSpPr>
        <dsp:cNvPr id="0" name=""/>
        <dsp:cNvSpPr/>
      </dsp:nvSpPr>
      <dsp:spPr>
        <a:xfrm>
          <a:off x="3232576" y="1232803"/>
          <a:ext cx="1165604" cy="466241"/>
        </a:xfrm>
        <a:prstGeom prst="chevron">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1430" tIns="5715" rIns="0" bIns="5715" numCol="1" spcCol="1270" anchor="ctr" anchorCtr="0">
          <a:noAutofit/>
        </a:bodyPr>
        <a:lstStyle/>
        <a:p>
          <a:pPr lvl="0" algn="ctr" defTabSz="400050">
            <a:lnSpc>
              <a:spcPct val="90000"/>
            </a:lnSpc>
            <a:spcBef>
              <a:spcPct val="0"/>
            </a:spcBef>
            <a:spcAft>
              <a:spcPct val="35000"/>
            </a:spcAft>
          </a:pPr>
          <a:r>
            <a:rPr lang="en-US" sz="900" b="1" kern="1200" dirty="0" smtClean="0"/>
            <a:t>Seasonal</a:t>
          </a:r>
          <a:endParaRPr lang="en-US" sz="900" b="1" kern="1200" dirty="0"/>
        </a:p>
      </dsp:txBody>
      <dsp:txXfrm>
        <a:off x="3465697" y="1232803"/>
        <a:ext cx="699363" cy="466241"/>
      </dsp:txXfrm>
    </dsp:sp>
    <dsp:sp modelId="{8A3CC4DC-AD47-4950-ADB6-BFF71368F92B}">
      <dsp:nvSpPr>
        <dsp:cNvPr id="0" name=""/>
        <dsp:cNvSpPr/>
      </dsp:nvSpPr>
      <dsp:spPr>
        <a:xfrm>
          <a:off x="4234995" y="1232803"/>
          <a:ext cx="1165604" cy="466241"/>
        </a:xfrm>
        <a:prstGeom prst="chevron">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1430" tIns="5715" rIns="0" bIns="5715" numCol="1" spcCol="1270" anchor="ctr" anchorCtr="0">
          <a:noAutofit/>
        </a:bodyPr>
        <a:lstStyle/>
        <a:p>
          <a:pPr lvl="0" algn="ctr" defTabSz="400050">
            <a:lnSpc>
              <a:spcPct val="90000"/>
            </a:lnSpc>
            <a:spcBef>
              <a:spcPct val="0"/>
            </a:spcBef>
            <a:spcAft>
              <a:spcPct val="35000"/>
            </a:spcAft>
          </a:pPr>
          <a:r>
            <a:rPr lang="en-US" sz="900" b="1" kern="1200" dirty="0" smtClean="0"/>
            <a:t>90 days to 3 days ahead of Real Time</a:t>
          </a:r>
          <a:endParaRPr lang="en-US" sz="900" b="1" kern="1200" dirty="0"/>
        </a:p>
      </dsp:txBody>
      <dsp:txXfrm>
        <a:off x="4468116" y="1232803"/>
        <a:ext cx="699363" cy="466241"/>
      </dsp:txXfrm>
    </dsp:sp>
    <dsp:sp modelId="{07BFFF8E-BBEE-416F-B8C9-2B5AC3AE7D90}">
      <dsp:nvSpPr>
        <dsp:cNvPr id="0" name=""/>
        <dsp:cNvSpPr/>
      </dsp:nvSpPr>
      <dsp:spPr>
        <a:xfrm>
          <a:off x="5237415" y="1232803"/>
          <a:ext cx="1165604" cy="466241"/>
        </a:xfrm>
        <a:prstGeom prst="chevron">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1430" tIns="5715" rIns="0" bIns="5715" numCol="1" spcCol="1270" anchor="ctr" anchorCtr="0">
          <a:noAutofit/>
        </a:bodyPr>
        <a:lstStyle/>
        <a:p>
          <a:pPr lvl="0" algn="ctr" defTabSz="400050">
            <a:lnSpc>
              <a:spcPct val="90000"/>
            </a:lnSpc>
            <a:spcBef>
              <a:spcPct val="0"/>
            </a:spcBef>
            <a:spcAft>
              <a:spcPct val="35000"/>
            </a:spcAft>
          </a:pPr>
          <a:r>
            <a:rPr lang="en-US" sz="900" b="1" kern="1200" dirty="0" smtClean="0">
              <a:solidFill>
                <a:schemeClr val="accent4">
                  <a:lumMod val="50000"/>
                  <a:lumOff val="50000"/>
                </a:schemeClr>
              </a:solidFill>
            </a:rPr>
            <a:t>Next Day</a:t>
          </a:r>
          <a:endParaRPr lang="en-US" sz="900" b="1" kern="1200" dirty="0">
            <a:solidFill>
              <a:schemeClr val="accent4">
                <a:lumMod val="50000"/>
                <a:lumOff val="50000"/>
              </a:schemeClr>
            </a:solidFill>
          </a:endParaRPr>
        </a:p>
      </dsp:txBody>
      <dsp:txXfrm>
        <a:off x="5470536" y="1232803"/>
        <a:ext cx="699363" cy="466241"/>
      </dsp:txXfrm>
    </dsp:sp>
    <dsp:sp modelId="{10D957AB-5A93-40F3-A7CB-47801F0E0F6A}">
      <dsp:nvSpPr>
        <dsp:cNvPr id="0" name=""/>
        <dsp:cNvSpPr/>
      </dsp:nvSpPr>
      <dsp:spPr>
        <a:xfrm>
          <a:off x="6239834" y="1232803"/>
          <a:ext cx="1165604" cy="466241"/>
        </a:xfrm>
        <a:prstGeom prst="chevron">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1430" tIns="5715" rIns="0" bIns="5715" numCol="1" spcCol="1270" anchor="ctr" anchorCtr="0">
          <a:noAutofit/>
        </a:bodyPr>
        <a:lstStyle/>
        <a:p>
          <a:pPr lvl="0" algn="ctr" defTabSz="400050">
            <a:lnSpc>
              <a:spcPct val="90000"/>
            </a:lnSpc>
            <a:spcBef>
              <a:spcPct val="0"/>
            </a:spcBef>
            <a:spcAft>
              <a:spcPct val="35000"/>
            </a:spcAft>
          </a:pPr>
          <a:r>
            <a:rPr lang="en-US" sz="900" b="1" kern="1200" dirty="0" smtClean="0">
              <a:solidFill>
                <a:schemeClr val="accent4">
                  <a:lumMod val="50000"/>
                  <a:lumOff val="50000"/>
                </a:schemeClr>
              </a:solidFill>
            </a:rPr>
            <a:t>Current Day</a:t>
          </a:r>
          <a:endParaRPr lang="en-US" sz="900" b="1" kern="1200" dirty="0">
            <a:solidFill>
              <a:schemeClr val="accent4">
                <a:lumMod val="50000"/>
                <a:lumOff val="50000"/>
              </a:schemeClr>
            </a:solidFill>
          </a:endParaRPr>
        </a:p>
      </dsp:txBody>
      <dsp:txXfrm>
        <a:off x="6472955" y="1232803"/>
        <a:ext cx="699363" cy="466241"/>
      </dsp:txXfrm>
    </dsp:sp>
    <dsp:sp modelId="{AE720CFA-B8F7-4462-A4ED-8D5EAF8918A9}">
      <dsp:nvSpPr>
        <dsp:cNvPr id="0" name=""/>
        <dsp:cNvSpPr/>
      </dsp:nvSpPr>
      <dsp:spPr>
        <a:xfrm>
          <a:off x="7242254" y="1232803"/>
          <a:ext cx="1165604" cy="466241"/>
        </a:xfrm>
        <a:prstGeom prst="chevron">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1430" tIns="5715" rIns="0" bIns="5715" numCol="1" spcCol="1270" anchor="ctr" anchorCtr="0">
          <a:noAutofit/>
        </a:bodyPr>
        <a:lstStyle/>
        <a:p>
          <a:pPr lvl="0" algn="ctr" defTabSz="400050">
            <a:lnSpc>
              <a:spcPct val="90000"/>
            </a:lnSpc>
            <a:spcBef>
              <a:spcPct val="0"/>
            </a:spcBef>
            <a:spcAft>
              <a:spcPct val="35000"/>
            </a:spcAft>
          </a:pPr>
          <a:r>
            <a:rPr lang="en-US" sz="900" b="1" kern="1200" dirty="0" smtClean="0">
              <a:solidFill>
                <a:schemeClr val="tx1"/>
              </a:solidFill>
            </a:rPr>
            <a:t>Real Time</a:t>
          </a:r>
          <a:endParaRPr lang="en-US" sz="900" b="1" kern="1200" dirty="0">
            <a:solidFill>
              <a:schemeClr val="tx1"/>
            </a:solidFill>
          </a:endParaRPr>
        </a:p>
      </dsp:txBody>
      <dsp:txXfrm>
        <a:off x="7475375" y="1232803"/>
        <a:ext cx="699363" cy="466241"/>
      </dsp:txXfrm>
    </dsp:sp>
    <dsp:sp modelId="{56BAB634-EB8D-41B1-BE6A-02CB4F2A3E88}">
      <dsp:nvSpPr>
        <dsp:cNvPr id="0" name=""/>
        <dsp:cNvSpPr/>
      </dsp:nvSpPr>
      <dsp:spPr>
        <a:xfrm>
          <a:off x="5959" y="1825435"/>
          <a:ext cx="1404342" cy="561736"/>
        </a:xfrm>
        <a:prstGeom prst="chevron">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6510" tIns="8255" rIns="0" bIns="8255" numCol="1" spcCol="1270" anchor="ctr" anchorCtr="0">
          <a:noAutofit/>
        </a:bodyPr>
        <a:lstStyle/>
        <a:p>
          <a:pPr lvl="0" algn="ctr" defTabSz="577850">
            <a:lnSpc>
              <a:spcPct val="90000"/>
            </a:lnSpc>
            <a:spcBef>
              <a:spcPct val="0"/>
            </a:spcBef>
            <a:spcAft>
              <a:spcPct val="35000"/>
            </a:spcAft>
          </a:pPr>
          <a:r>
            <a:rPr lang="en-US" sz="1300" kern="1200" dirty="0" smtClean="0"/>
            <a:t>Processes</a:t>
          </a:r>
          <a:endParaRPr lang="en-US" sz="1300" kern="1200" dirty="0"/>
        </a:p>
      </dsp:txBody>
      <dsp:txXfrm>
        <a:off x="286827" y="1825435"/>
        <a:ext cx="842606" cy="561736"/>
      </dsp:txXfrm>
    </dsp:sp>
    <dsp:sp modelId="{D1703D50-820F-4377-9A82-A827BB11D749}">
      <dsp:nvSpPr>
        <dsp:cNvPr id="0" name=""/>
        <dsp:cNvSpPr/>
      </dsp:nvSpPr>
      <dsp:spPr>
        <a:xfrm>
          <a:off x="1227737" y="1873183"/>
          <a:ext cx="1165604" cy="466241"/>
        </a:xfrm>
        <a:prstGeom prst="chevron">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1430" tIns="5715" rIns="0" bIns="5715" numCol="1" spcCol="1270" anchor="ctr" anchorCtr="0">
          <a:noAutofit/>
        </a:bodyPr>
        <a:lstStyle/>
        <a:p>
          <a:pPr lvl="0" algn="ctr" defTabSz="400050">
            <a:lnSpc>
              <a:spcPct val="90000"/>
            </a:lnSpc>
            <a:spcBef>
              <a:spcPct val="0"/>
            </a:spcBef>
            <a:spcAft>
              <a:spcPct val="35000"/>
            </a:spcAft>
          </a:pPr>
          <a:r>
            <a:rPr lang="en-US" sz="900" b="1" kern="1200" dirty="0" smtClean="0"/>
            <a:t>Stability Screening Studies</a:t>
          </a:r>
          <a:endParaRPr lang="en-US" sz="900" b="1" kern="1200" dirty="0"/>
        </a:p>
      </dsp:txBody>
      <dsp:txXfrm>
        <a:off x="1460858" y="1873183"/>
        <a:ext cx="699363" cy="466241"/>
      </dsp:txXfrm>
    </dsp:sp>
    <dsp:sp modelId="{303864DE-2B24-4A60-B63D-1FE1283A6BD0}">
      <dsp:nvSpPr>
        <dsp:cNvPr id="0" name=""/>
        <dsp:cNvSpPr/>
      </dsp:nvSpPr>
      <dsp:spPr>
        <a:xfrm>
          <a:off x="2230157" y="1873183"/>
          <a:ext cx="1286185" cy="466241"/>
        </a:xfrm>
        <a:prstGeom prst="chevron">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1430" tIns="5715" rIns="0" bIns="5715" numCol="1" spcCol="1270" anchor="ctr" anchorCtr="0">
          <a:noAutofit/>
        </a:bodyPr>
        <a:lstStyle/>
        <a:p>
          <a:pPr lvl="0" algn="ctr" defTabSz="400050">
            <a:lnSpc>
              <a:spcPct val="90000"/>
            </a:lnSpc>
            <a:spcBef>
              <a:spcPct val="0"/>
            </a:spcBef>
            <a:spcAft>
              <a:spcPct val="35000"/>
            </a:spcAft>
          </a:pPr>
          <a:r>
            <a:rPr lang="en-US" sz="900" b="1" kern="1200" dirty="0" smtClean="0"/>
            <a:t>Constraint Management Plan (CMP) Studies</a:t>
          </a:r>
          <a:endParaRPr lang="en-US" sz="900" b="1" kern="1200" dirty="0"/>
        </a:p>
      </dsp:txBody>
      <dsp:txXfrm>
        <a:off x="2463278" y="1873183"/>
        <a:ext cx="819944" cy="466241"/>
      </dsp:txXfrm>
    </dsp:sp>
    <dsp:sp modelId="{675A44B9-CFDB-4FCC-9D72-4CFAE84C24ED}">
      <dsp:nvSpPr>
        <dsp:cNvPr id="0" name=""/>
        <dsp:cNvSpPr/>
      </dsp:nvSpPr>
      <dsp:spPr>
        <a:xfrm>
          <a:off x="3353158" y="1873183"/>
          <a:ext cx="1165604" cy="466241"/>
        </a:xfrm>
        <a:prstGeom prst="chevron">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1430" tIns="5715" rIns="0" bIns="5715" numCol="1" spcCol="1270" anchor="ctr" anchorCtr="0">
          <a:noAutofit/>
        </a:bodyPr>
        <a:lstStyle/>
        <a:p>
          <a:pPr lvl="0" algn="ctr" defTabSz="400050">
            <a:lnSpc>
              <a:spcPct val="90000"/>
            </a:lnSpc>
            <a:spcBef>
              <a:spcPct val="0"/>
            </a:spcBef>
            <a:spcAft>
              <a:spcPct val="35000"/>
            </a:spcAft>
          </a:pPr>
          <a:r>
            <a:rPr lang="en-US" sz="900" b="1" kern="1200" dirty="0" smtClean="0"/>
            <a:t>Voltage Profile Studies</a:t>
          </a:r>
          <a:endParaRPr lang="en-US" sz="900" b="1" kern="1200" dirty="0"/>
        </a:p>
      </dsp:txBody>
      <dsp:txXfrm>
        <a:off x="3586279" y="1873183"/>
        <a:ext cx="699363" cy="466241"/>
      </dsp:txXfrm>
    </dsp:sp>
    <dsp:sp modelId="{47689A98-8C47-49E5-8AB8-2797A2D690DA}">
      <dsp:nvSpPr>
        <dsp:cNvPr id="0" name=""/>
        <dsp:cNvSpPr/>
      </dsp:nvSpPr>
      <dsp:spPr>
        <a:xfrm>
          <a:off x="4355577" y="1873183"/>
          <a:ext cx="1165604" cy="466241"/>
        </a:xfrm>
        <a:prstGeom prst="chevron">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1430" tIns="5715" rIns="0" bIns="5715" numCol="1" spcCol="1270" anchor="ctr" anchorCtr="0">
          <a:noAutofit/>
        </a:bodyPr>
        <a:lstStyle/>
        <a:p>
          <a:pPr lvl="0" algn="ctr" defTabSz="377825">
            <a:lnSpc>
              <a:spcPct val="90000"/>
            </a:lnSpc>
            <a:spcBef>
              <a:spcPct val="0"/>
            </a:spcBef>
            <a:spcAft>
              <a:spcPct val="35000"/>
            </a:spcAft>
          </a:pPr>
          <a:r>
            <a:rPr lang="en-US" sz="850" b="1" kern="1200" dirty="0" smtClean="0"/>
            <a:t>Outage Coordination studies</a:t>
          </a:r>
          <a:endParaRPr lang="en-US" sz="850" b="1" kern="1200" dirty="0"/>
        </a:p>
      </dsp:txBody>
      <dsp:txXfrm>
        <a:off x="4588698" y="1873183"/>
        <a:ext cx="699363" cy="466241"/>
      </dsp:txXfrm>
    </dsp:sp>
    <dsp:sp modelId="{653A14DE-3418-4032-895C-A78CD11C21C5}">
      <dsp:nvSpPr>
        <dsp:cNvPr id="0" name=""/>
        <dsp:cNvSpPr/>
      </dsp:nvSpPr>
      <dsp:spPr>
        <a:xfrm>
          <a:off x="5357997" y="1873183"/>
          <a:ext cx="1165604" cy="466241"/>
        </a:xfrm>
        <a:prstGeom prst="chevron">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1430" tIns="5715" rIns="0" bIns="5715" numCol="1" spcCol="1270" anchor="ctr" anchorCtr="0">
          <a:noAutofit/>
        </a:bodyPr>
        <a:lstStyle/>
        <a:p>
          <a:pPr lvl="0" algn="ctr" defTabSz="400050">
            <a:lnSpc>
              <a:spcPct val="90000"/>
            </a:lnSpc>
            <a:spcBef>
              <a:spcPct val="0"/>
            </a:spcBef>
            <a:spcAft>
              <a:spcPct val="35000"/>
            </a:spcAft>
          </a:pPr>
          <a:r>
            <a:rPr lang="en-US" sz="900" b="1" kern="1200" dirty="0" smtClean="0"/>
            <a:t>Next Day Study (NDS)</a:t>
          </a:r>
          <a:endParaRPr lang="en-US" sz="900" b="1" kern="1200" dirty="0"/>
        </a:p>
      </dsp:txBody>
      <dsp:txXfrm>
        <a:off x="5591118" y="1873183"/>
        <a:ext cx="699363" cy="466241"/>
      </dsp:txXfrm>
    </dsp:sp>
    <dsp:sp modelId="{3F6B0051-0B64-43F1-927D-D244BFECB9D4}">
      <dsp:nvSpPr>
        <dsp:cNvPr id="0" name=""/>
        <dsp:cNvSpPr/>
      </dsp:nvSpPr>
      <dsp:spPr>
        <a:xfrm>
          <a:off x="6360416" y="1873183"/>
          <a:ext cx="1165604" cy="466241"/>
        </a:xfrm>
        <a:prstGeom prst="chevron">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1430" tIns="5715" rIns="0" bIns="5715" numCol="1" spcCol="1270" anchor="ctr" anchorCtr="0">
          <a:noAutofit/>
        </a:bodyPr>
        <a:lstStyle/>
        <a:p>
          <a:pPr lvl="0" algn="ctr" defTabSz="400050">
            <a:lnSpc>
              <a:spcPct val="90000"/>
            </a:lnSpc>
            <a:spcBef>
              <a:spcPct val="0"/>
            </a:spcBef>
            <a:spcAft>
              <a:spcPct val="35000"/>
            </a:spcAft>
          </a:pPr>
          <a:r>
            <a:rPr lang="en-US" sz="900" b="1" kern="1200" dirty="0" smtClean="0"/>
            <a:t>Gap/4 </a:t>
          </a:r>
          <a:r>
            <a:rPr lang="en-US" sz="900" b="1" kern="1200" dirty="0" smtClean="0"/>
            <a:t>hour ahead voltage study</a:t>
          </a:r>
          <a:endParaRPr lang="en-US" sz="900" b="1" kern="1200" dirty="0"/>
        </a:p>
      </dsp:txBody>
      <dsp:txXfrm>
        <a:off x="6593537" y="1873183"/>
        <a:ext cx="699363" cy="466241"/>
      </dsp:txXfrm>
    </dsp:sp>
    <dsp:sp modelId="{8A481E0F-D690-4C64-87BF-4E4F24852DF4}">
      <dsp:nvSpPr>
        <dsp:cNvPr id="0" name=""/>
        <dsp:cNvSpPr/>
      </dsp:nvSpPr>
      <dsp:spPr>
        <a:xfrm>
          <a:off x="7362836" y="1873183"/>
          <a:ext cx="1165604" cy="466241"/>
        </a:xfrm>
        <a:prstGeom prst="chevron">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1430" tIns="5715" rIns="0" bIns="5715" numCol="1" spcCol="1270" anchor="ctr" anchorCtr="0">
          <a:noAutofit/>
        </a:bodyPr>
        <a:lstStyle/>
        <a:p>
          <a:pPr lvl="0" algn="ctr" defTabSz="400050">
            <a:lnSpc>
              <a:spcPct val="90000"/>
            </a:lnSpc>
            <a:spcBef>
              <a:spcPct val="0"/>
            </a:spcBef>
            <a:spcAft>
              <a:spcPct val="35000"/>
            </a:spcAft>
          </a:pPr>
          <a:r>
            <a:rPr lang="en-US" sz="900" b="1" kern="1200" dirty="0" smtClean="0"/>
            <a:t>VSAT, RTCA, Real Time Monitoring</a:t>
          </a:r>
          <a:endParaRPr lang="en-US" sz="900" b="1" kern="1200" dirty="0"/>
        </a:p>
      </dsp:txBody>
      <dsp:txXfrm>
        <a:off x="7595957" y="1873183"/>
        <a:ext cx="699363" cy="466241"/>
      </dsp:txXfrm>
    </dsp:sp>
    <dsp:sp modelId="{EC72F3BC-66FF-4D68-AEE8-25E5DA24B1D1}">
      <dsp:nvSpPr>
        <dsp:cNvPr id="0" name=""/>
        <dsp:cNvSpPr/>
      </dsp:nvSpPr>
      <dsp:spPr>
        <a:xfrm>
          <a:off x="5959" y="2465815"/>
          <a:ext cx="1404342" cy="561736"/>
        </a:xfrm>
        <a:prstGeom prst="chevron">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6510" tIns="8255" rIns="0" bIns="8255" numCol="1" spcCol="1270" anchor="ctr" anchorCtr="0">
          <a:noAutofit/>
        </a:bodyPr>
        <a:lstStyle/>
        <a:p>
          <a:pPr lvl="0" algn="ctr" defTabSz="577850">
            <a:lnSpc>
              <a:spcPct val="90000"/>
            </a:lnSpc>
            <a:spcBef>
              <a:spcPct val="0"/>
            </a:spcBef>
            <a:spcAft>
              <a:spcPct val="35000"/>
            </a:spcAft>
          </a:pPr>
          <a:r>
            <a:rPr lang="en-US" sz="1300" kern="1200" dirty="0" smtClean="0"/>
            <a:t>ERCOT</a:t>
          </a:r>
          <a:endParaRPr lang="en-US" sz="1300" kern="1200" dirty="0"/>
        </a:p>
      </dsp:txBody>
      <dsp:txXfrm>
        <a:off x="286827" y="2465815"/>
        <a:ext cx="842606" cy="561736"/>
      </dsp:txXfrm>
    </dsp:sp>
    <dsp:sp modelId="{E2511A53-480A-4E21-A40B-73634A38F943}">
      <dsp:nvSpPr>
        <dsp:cNvPr id="0" name=""/>
        <dsp:cNvSpPr/>
      </dsp:nvSpPr>
      <dsp:spPr>
        <a:xfrm>
          <a:off x="1227737" y="2513563"/>
          <a:ext cx="1165604" cy="466241"/>
        </a:xfrm>
        <a:prstGeom prst="chevron">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890" tIns="4445" rIns="0" bIns="4445" numCol="1" spcCol="1270" anchor="ctr" anchorCtr="0">
          <a:noAutofit/>
        </a:bodyPr>
        <a:lstStyle/>
        <a:p>
          <a:pPr lvl="0" algn="ctr" defTabSz="311150">
            <a:lnSpc>
              <a:spcPct val="90000"/>
            </a:lnSpc>
            <a:spcBef>
              <a:spcPct val="0"/>
            </a:spcBef>
            <a:spcAft>
              <a:spcPct val="35000"/>
            </a:spcAft>
          </a:pPr>
          <a:r>
            <a:rPr lang="en-US" sz="700" kern="1200" dirty="0" smtClean="0"/>
            <a:t>ERCOT conducts and develops GTCs as necessary</a:t>
          </a:r>
          <a:endParaRPr lang="en-US" sz="700" kern="1200" dirty="0"/>
        </a:p>
      </dsp:txBody>
      <dsp:txXfrm>
        <a:off x="1460858" y="2513563"/>
        <a:ext cx="699363" cy="466241"/>
      </dsp:txXfrm>
    </dsp:sp>
    <dsp:sp modelId="{9AA8345D-7681-4319-8221-DCA8C4A354FE}">
      <dsp:nvSpPr>
        <dsp:cNvPr id="0" name=""/>
        <dsp:cNvSpPr/>
      </dsp:nvSpPr>
      <dsp:spPr>
        <a:xfrm>
          <a:off x="2230157" y="2513563"/>
          <a:ext cx="1165604" cy="466241"/>
        </a:xfrm>
        <a:prstGeom prst="chevron">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890" tIns="4445" rIns="0" bIns="4445" numCol="1" spcCol="1270" anchor="ctr" anchorCtr="0">
          <a:noAutofit/>
        </a:bodyPr>
        <a:lstStyle/>
        <a:p>
          <a:pPr lvl="0" algn="ctr" defTabSz="311150">
            <a:lnSpc>
              <a:spcPct val="90000"/>
            </a:lnSpc>
            <a:spcBef>
              <a:spcPct val="0"/>
            </a:spcBef>
            <a:spcAft>
              <a:spcPct val="35000"/>
            </a:spcAft>
          </a:pPr>
          <a:r>
            <a:rPr lang="en-US" sz="700" kern="1200" dirty="0" smtClean="0"/>
            <a:t>ERCOT conducts and coordinates with TSPs to develop CMPs</a:t>
          </a:r>
          <a:endParaRPr lang="en-US" sz="700" kern="1200" dirty="0"/>
        </a:p>
      </dsp:txBody>
      <dsp:txXfrm>
        <a:off x="2463278" y="2513563"/>
        <a:ext cx="699363" cy="466241"/>
      </dsp:txXfrm>
    </dsp:sp>
    <dsp:sp modelId="{9175C903-893A-4CEF-9BF8-4DF13BC53C55}">
      <dsp:nvSpPr>
        <dsp:cNvPr id="0" name=""/>
        <dsp:cNvSpPr/>
      </dsp:nvSpPr>
      <dsp:spPr>
        <a:xfrm>
          <a:off x="3232576" y="2513563"/>
          <a:ext cx="1165604" cy="466241"/>
        </a:xfrm>
        <a:prstGeom prst="chevron">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890" tIns="4445" rIns="0" bIns="4445" numCol="1" spcCol="1270" anchor="ctr" anchorCtr="0">
          <a:noAutofit/>
        </a:bodyPr>
        <a:lstStyle/>
        <a:p>
          <a:pPr lvl="0" algn="ctr" defTabSz="311150">
            <a:lnSpc>
              <a:spcPct val="90000"/>
            </a:lnSpc>
            <a:spcBef>
              <a:spcPct val="0"/>
            </a:spcBef>
            <a:spcAft>
              <a:spcPct val="35000"/>
            </a:spcAft>
          </a:pPr>
          <a:r>
            <a:rPr lang="en-US" sz="700" kern="1200" dirty="0" smtClean="0"/>
            <a:t>ERCOT conducts and coordinates with TSP for Voltage Profile</a:t>
          </a:r>
          <a:endParaRPr lang="en-US" sz="700" kern="1200" dirty="0"/>
        </a:p>
      </dsp:txBody>
      <dsp:txXfrm>
        <a:off x="3465697" y="2513563"/>
        <a:ext cx="699363" cy="466241"/>
      </dsp:txXfrm>
    </dsp:sp>
    <dsp:sp modelId="{90E82A6E-E56E-4BA7-84D9-C4E535BB1D7D}">
      <dsp:nvSpPr>
        <dsp:cNvPr id="0" name=""/>
        <dsp:cNvSpPr/>
      </dsp:nvSpPr>
      <dsp:spPr>
        <a:xfrm>
          <a:off x="4234995" y="2513563"/>
          <a:ext cx="1165604" cy="466241"/>
        </a:xfrm>
        <a:prstGeom prst="chevron">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890" tIns="4445" rIns="0" bIns="4445" numCol="1" spcCol="1270" anchor="ctr" anchorCtr="0">
          <a:noAutofit/>
        </a:bodyPr>
        <a:lstStyle/>
        <a:p>
          <a:pPr lvl="0" algn="ctr" defTabSz="311150">
            <a:lnSpc>
              <a:spcPct val="90000"/>
            </a:lnSpc>
            <a:spcBef>
              <a:spcPct val="0"/>
            </a:spcBef>
            <a:spcAft>
              <a:spcPct val="35000"/>
            </a:spcAft>
          </a:pPr>
          <a:r>
            <a:rPr lang="en-US" sz="700" kern="1200" dirty="0" smtClean="0"/>
            <a:t>ERCOT conducts and coordinates with TSPs to approve Outages</a:t>
          </a:r>
          <a:endParaRPr lang="en-US" sz="700" kern="1200" dirty="0"/>
        </a:p>
      </dsp:txBody>
      <dsp:txXfrm>
        <a:off x="4468116" y="2513563"/>
        <a:ext cx="699363" cy="466241"/>
      </dsp:txXfrm>
    </dsp:sp>
    <dsp:sp modelId="{2342302D-5670-4B88-8E1B-BF3DBBAE3B46}">
      <dsp:nvSpPr>
        <dsp:cNvPr id="0" name=""/>
        <dsp:cNvSpPr/>
      </dsp:nvSpPr>
      <dsp:spPr>
        <a:xfrm>
          <a:off x="5237415" y="2513563"/>
          <a:ext cx="1165604" cy="466241"/>
        </a:xfrm>
        <a:prstGeom prst="chevron">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890" tIns="4445" rIns="0" bIns="4445" numCol="1" spcCol="1270" anchor="ctr" anchorCtr="0">
          <a:noAutofit/>
        </a:bodyPr>
        <a:lstStyle/>
        <a:p>
          <a:pPr lvl="0" algn="ctr" defTabSz="311150">
            <a:lnSpc>
              <a:spcPct val="90000"/>
            </a:lnSpc>
            <a:spcBef>
              <a:spcPct val="0"/>
            </a:spcBef>
            <a:spcAft>
              <a:spcPct val="35000"/>
            </a:spcAft>
          </a:pPr>
          <a:r>
            <a:rPr lang="en-US" sz="700" kern="1200" dirty="0" smtClean="0"/>
            <a:t>ERCOT conducts and develops plans to address any violations</a:t>
          </a:r>
          <a:endParaRPr lang="en-US" sz="700" kern="1200" dirty="0"/>
        </a:p>
      </dsp:txBody>
      <dsp:txXfrm>
        <a:off x="5470536" y="2513563"/>
        <a:ext cx="699363" cy="466241"/>
      </dsp:txXfrm>
    </dsp:sp>
    <dsp:sp modelId="{987427F5-AE0E-429C-8EA6-3A67C21AE946}">
      <dsp:nvSpPr>
        <dsp:cNvPr id="0" name=""/>
        <dsp:cNvSpPr/>
      </dsp:nvSpPr>
      <dsp:spPr>
        <a:xfrm>
          <a:off x="6239834" y="2513563"/>
          <a:ext cx="1165604" cy="466241"/>
        </a:xfrm>
        <a:prstGeom prst="chevron">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890" tIns="4445" rIns="0" bIns="4445" numCol="1" spcCol="1270" anchor="ctr" anchorCtr="0">
          <a:noAutofit/>
        </a:bodyPr>
        <a:lstStyle/>
        <a:p>
          <a:pPr lvl="0" algn="ctr" defTabSz="311150">
            <a:lnSpc>
              <a:spcPct val="90000"/>
            </a:lnSpc>
            <a:spcBef>
              <a:spcPct val="0"/>
            </a:spcBef>
            <a:spcAft>
              <a:spcPct val="35000"/>
            </a:spcAft>
          </a:pPr>
          <a:r>
            <a:rPr lang="en-US" sz="700" kern="1200" dirty="0" smtClean="0"/>
            <a:t>ERCOT conducts  and develops plans to address any  violations</a:t>
          </a:r>
          <a:endParaRPr lang="en-US" sz="700" kern="1200" dirty="0"/>
        </a:p>
      </dsp:txBody>
      <dsp:txXfrm>
        <a:off x="6472955" y="2513563"/>
        <a:ext cx="699363" cy="466241"/>
      </dsp:txXfrm>
    </dsp:sp>
    <dsp:sp modelId="{D52574E3-F6FB-4964-AE75-B6765F2B194C}">
      <dsp:nvSpPr>
        <dsp:cNvPr id="0" name=""/>
        <dsp:cNvSpPr/>
      </dsp:nvSpPr>
      <dsp:spPr>
        <a:xfrm>
          <a:off x="7242254" y="2513563"/>
          <a:ext cx="1165604" cy="466241"/>
        </a:xfrm>
        <a:prstGeom prst="chevron">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890" tIns="4445" rIns="0" bIns="4445" numCol="1" spcCol="1270" anchor="ctr" anchorCtr="0">
          <a:noAutofit/>
        </a:bodyPr>
        <a:lstStyle/>
        <a:p>
          <a:pPr lvl="0" algn="ctr" defTabSz="311150">
            <a:lnSpc>
              <a:spcPct val="90000"/>
            </a:lnSpc>
            <a:spcBef>
              <a:spcPct val="0"/>
            </a:spcBef>
            <a:spcAft>
              <a:spcPct val="35000"/>
            </a:spcAft>
          </a:pPr>
          <a:r>
            <a:rPr lang="en-US" sz="700" kern="1200" dirty="0" smtClean="0"/>
            <a:t>ERCOT conducts and implements plans to address any violations</a:t>
          </a:r>
          <a:endParaRPr lang="en-US" sz="700" kern="1200" dirty="0"/>
        </a:p>
      </dsp:txBody>
      <dsp:txXfrm>
        <a:off x="7475375" y="2513563"/>
        <a:ext cx="699363" cy="466241"/>
      </dsp:txXfrm>
    </dsp:sp>
    <dsp:sp modelId="{D8E67A5B-341D-48B7-8FB3-0A7CE5462EE2}">
      <dsp:nvSpPr>
        <dsp:cNvPr id="0" name=""/>
        <dsp:cNvSpPr/>
      </dsp:nvSpPr>
      <dsp:spPr>
        <a:xfrm>
          <a:off x="5959" y="3106195"/>
          <a:ext cx="1404342" cy="561736"/>
        </a:xfrm>
        <a:prstGeom prst="chevron">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6510" tIns="8255" rIns="0" bIns="8255" numCol="1" spcCol="1270" anchor="ctr" anchorCtr="0">
          <a:noAutofit/>
        </a:bodyPr>
        <a:lstStyle/>
        <a:p>
          <a:pPr lvl="0" algn="ctr" defTabSz="577850">
            <a:lnSpc>
              <a:spcPct val="90000"/>
            </a:lnSpc>
            <a:spcBef>
              <a:spcPct val="0"/>
            </a:spcBef>
            <a:spcAft>
              <a:spcPct val="35000"/>
            </a:spcAft>
          </a:pPr>
          <a:r>
            <a:rPr lang="en-US" sz="1300" kern="1200" dirty="0" smtClean="0"/>
            <a:t>TSP</a:t>
          </a:r>
          <a:endParaRPr lang="en-US" sz="1300" kern="1200" dirty="0"/>
        </a:p>
      </dsp:txBody>
      <dsp:txXfrm>
        <a:off x="286827" y="3106195"/>
        <a:ext cx="842606" cy="561736"/>
      </dsp:txXfrm>
    </dsp:sp>
    <dsp:sp modelId="{6D82C3A7-D82D-4BEB-8824-857546AF92AA}">
      <dsp:nvSpPr>
        <dsp:cNvPr id="0" name=""/>
        <dsp:cNvSpPr/>
      </dsp:nvSpPr>
      <dsp:spPr>
        <a:xfrm>
          <a:off x="1227737" y="3153943"/>
          <a:ext cx="1165604" cy="466241"/>
        </a:xfrm>
        <a:prstGeom prst="chevron">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890" tIns="4445" rIns="0" bIns="4445" numCol="1" spcCol="1270" anchor="ctr" anchorCtr="0">
          <a:noAutofit/>
        </a:bodyPr>
        <a:lstStyle/>
        <a:p>
          <a:pPr lvl="0" algn="ctr" defTabSz="311150">
            <a:lnSpc>
              <a:spcPct val="90000"/>
            </a:lnSpc>
            <a:spcBef>
              <a:spcPct val="0"/>
            </a:spcBef>
            <a:spcAft>
              <a:spcPct val="35000"/>
            </a:spcAft>
          </a:pPr>
          <a:r>
            <a:rPr lang="en-US" sz="700" kern="1200" dirty="0" smtClean="0"/>
            <a:t>Provide inputs to SSWG and DWG cases</a:t>
          </a:r>
          <a:endParaRPr lang="en-US" sz="700" kern="1200" dirty="0"/>
        </a:p>
      </dsp:txBody>
      <dsp:txXfrm>
        <a:off x="1460858" y="3153943"/>
        <a:ext cx="699363" cy="466241"/>
      </dsp:txXfrm>
    </dsp:sp>
    <dsp:sp modelId="{53FB367B-B271-4A08-ABEE-AE8791C7B38D}">
      <dsp:nvSpPr>
        <dsp:cNvPr id="0" name=""/>
        <dsp:cNvSpPr/>
      </dsp:nvSpPr>
      <dsp:spPr>
        <a:xfrm>
          <a:off x="2230157" y="3153943"/>
          <a:ext cx="1165604" cy="466241"/>
        </a:xfrm>
        <a:prstGeom prst="chevron">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890" tIns="4445" rIns="0" bIns="4445" numCol="1" spcCol="1270" anchor="ctr" anchorCtr="0">
          <a:noAutofit/>
        </a:bodyPr>
        <a:lstStyle/>
        <a:p>
          <a:pPr lvl="0" algn="ctr" defTabSz="311150">
            <a:lnSpc>
              <a:spcPct val="90000"/>
            </a:lnSpc>
            <a:spcBef>
              <a:spcPct val="0"/>
            </a:spcBef>
            <a:spcAft>
              <a:spcPct val="35000"/>
            </a:spcAft>
          </a:pPr>
          <a:r>
            <a:rPr lang="en-US" sz="700" kern="1200" dirty="0" smtClean="0"/>
            <a:t>TSPs provide some initial plans and reviews ERCOT results</a:t>
          </a:r>
          <a:endParaRPr lang="en-US" sz="700" kern="1200" dirty="0"/>
        </a:p>
      </dsp:txBody>
      <dsp:txXfrm>
        <a:off x="2463278" y="3153943"/>
        <a:ext cx="699363" cy="466241"/>
      </dsp:txXfrm>
    </dsp:sp>
    <dsp:sp modelId="{03E1E78C-7ABA-43E9-B0DB-0C7CA081A4AC}">
      <dsp:nvSpPr>
        <dsp:cNvPr id="0" name=""/>
        <dsp:cNvSpPr/>
      </dsp:nvSpPr>
      <dsp:spPr>
        <a:xfrm>
          <a:off x="3232576" y="3153943"/>
          <a:ext cx="1165604" cy="466241"/>
        </a:xfrm>
        <a:prstGeom prst="chevron">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890" tIns="4445" rIns="0" bIns="4445" numCol="1" spcCol="1270" anchor="ctr" anchorCtr="0">
          <a:noAutofit/>
        </a:bodyPr>
        <a:lstStyle/>
        <a:p>
          <a:pPr lvl="0" algn="ctr" defTabSz="311150">
            <a:lnSpc>
              <a:spcPct val="90000"/>
            </a:lnSpc>
            <a:spcBef>
              <a:spcPct val="0"/>
            </a:spcBef>
            <a:spcAft>
              <a:spcPct val="35000"/>
            </a:spcAft>
          </a:pPr>
          <a:r>
            <a:rPr lang="en-US" sz="700" kern="1200" dirty="0" smtClean="0"/>
            <a:t>TSPs provide initial set points and solutions to ERCOT identified issues</a:t>
          </a:r>
          <a:endParaRPr lang="en-US" sz="700" kern="1200" dirty="0"/>
        </a:p>
      </dsp:txBody>
      <dsp:txXfrm>
        <a:off x="3465697" y="3153943"/>
        <a:ext cx="699363" cy="466241"/>
      </dsp:txXfrm>
    </dsp:sp>
    <dsp:sp modelId="{C4A27297-5A9C-4B48-BD56-494551D2E0AB}">
      <dsp:nvSpPr>
        <dsp:cNvPr id="0" name=""/>
        <dsp:cNvSpPr/>
      </dsp:nvSpPr>
      <dsp:spPr>
        <a:xfrm>
          <a:off x="4234995" y="3153943"/>
          <a:ext cx="1165604" cy="466241"/>
        </a:xfrm>
        <a:prstGeom prst="chevron">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890" tIns="4445" rIns="0" bIns="4445" numCol="1" spcCol="1270" anchor="ctr" anchorCtr="0">
          <a:noAutofit/>
        </a:bodyPr>
        <a:lstStyle/>
        <a:p>
          <a:pPr lvl="0" algn="ctr" defTabSz="311150">
            <a:lnSpc>
              <a:spcPct val="90000"/>
            </a:lnSpc>
            <a:spcBef>
              <a:spcPct val="0"/>
            </a:spcBef>
            <a:spcAft>
              <a:spcPct val="35000"/>
            </a:spcAft>
          </a:pPr>
          <a:r>
            <a:rPr lang="en-US" sz="700" kern="1200" dirty="0" smtClean="0"/>
            <a:t>TSPs submit outages, switching plans, </a:t>
          </a:r>
          <a:r>
            <a:rPr lang="en-US" sz="700" kern="1200" dirty="0" err="1" smtClean="0"/>
            <a:t>etc</a:t>
          </a:r>
          <a:endParaRPr lang="en-US" sz="700" kern="1200" dirty="0"/>
        </a:p>
      </dsp:txBody>
      <dsp:txXfrm>
        <a:off x="4468116" y="3153943"/>
        <a:ext cx="699363" cy="466241"/>
      </dsp:txXfrm>
    </dsp:sp>
    <dsp:sp modelId="{D55495A7-DB91-4C3C-A8C8-E6DA096ACC80}">
      <dsp:nvSpPr>
        <dsp:cNvPr id="0" name=""/>
        <dsp:cNvSpPr/>
      </dsp:nvSpPr>
      <dsp:spPr>
        <a:xfrm>
          <a:off x="5237415" y="3153943"/>
          <a:ext cx="1165604" cy="466241"/>
        </a:xfrm>
        <a:prstGeom prst="chevron">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890" tIns="4445" rIns="0" bIns="4445" numCol="1" spcCol="1270" anchor="ctr" anchorCtr="0">
          <a:noAutofit/>
        </a:bodyPr>
        <a:lstStyle/>
        <a:p>
          <a:pPr lvl="0" algn="ctr" defTabSz="311150">
            <a:lnSpc>
              <a:spcPct val="90000"/>
            </a:lnSpc>
            <a:spcBef>
              <a:spcPct val="0"/>
            </a:spcBef>
            <a:spcAft>
              <a:spcPct val="35000"/>
            </a:spcAft>
          </a:pPr>
          <a:r>
            <a:rPr lang="en-US" sz="700" kern="1200" dirty="0" smtClean="0"/>
            <a:t>TSPs coordinate CMPs and receive NDS results</a:t>
          </a:r>
          <a:endParaRPr lang="en-US" sz="700" kern="1200" dirty="0"/>
        </a:p>
      </dsp:txBody>
      <dsp:txXfrm>
        <a:off x="5470536" y="3153943"/>
        <a:ext cx="699363" cy="466241"/>
      </dsp:txXfrm>
    </dsp:sp>
    <dsp:sp modelId="{C35D7C5E-EF22-4B01-943D-20FBD27D70A9}">
      <dsp:nvSpPr>
        <dsp:cNvPr id="0" name=""/>
        <dsp:cNvSpPr/>
      </dsp:nvSpPr>
      <dsp:spPr>
        <a:xfrm>
          <a:off x="6239834" y="3153943"/>
          <a:ext cx="1165604" cy="466241"/>
        </a:xfrm>
        <a:prstGeom prst="chevron">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890" tIns="4445" rIns="0" bIns="4445" numCol="1" spcCol="1270" anchor="ctr" anchorCtr="0">
          <a:noAutofit/>
        </a:bodyPr>
        <a:lstStyle/>
        <a:p>
          <a:pPr lvl="0" algn="ctr" defTabSz="311150">
            <a:lnSpc>
              <a:spcPct val="90000"/>
            </a:lnSpc>
            <a:spcBef>
              <a:spcPct val="0"/>
            </a:spcBef>
            <a:spcAft>
              <a:spcPct val="35000"/>
            </a:spcAft>
          </a:pPr>
          <a:r>
            <a:rPr lang="en-US" sz="700" kern="1200" dirty="0" smtClean="0"/>
            <a:t>TSPs coordinate CMPs as necessary </a:t>
          </a:r>
          <a:endParaRPr lang="en-US" sz="700" kern="1200" dirty="0"/>
        </a:p>
      </dsp:txBody>
      <dsp:txXfrm>
        <a:off x="6472955" y="3153943"/>
        <a:ext cx="699363" cy="466241"/>
      </dsp:txXfrm>
    </dsp:sp>
    <dsp:sp modelId="{7EA23B4E-C51A-49AD-8A1C-1FC65FA8FE7E}">
      <dsp:nvSpPr>
        <dsp:cNvPr id="0" name=""/>
        <dsp:cNvSpPr/>
      </dsp:nvSpPr>
      <dsp:spPr>
        <a:xfrm>
          <a:off x="7242254" y="3153943"/>
          <a:ext cx="1165604" cy="466241"/>
        </a:xfrm>
        <a:prstGeom prst="chevron">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890" tIns="4445" rIns="0" bIns="4445" numCol="1" spcCol="1270" anchor="ctr" anchorCtr="0">
          <a:noAutofit/>
        </a:bodyPr>
        <a:lstStyle/>
        <a:p>
          <a:pPr lvl="0" algn="ctr" defTabSz="311150">
            <a:lnSpc>
              <a:spcPct val="90000"/>
            </a:lnSpc>
            <a:spcBef>
              <a:spcPct val="0"/>
            </a:spcBef>
            <a:spcAft>
              <a:spcPct val="35000"/>
            </a:spcAft>
          </a:pPr>
          <a:r>
            <a:rPr lang="en-US" sz="700" kern="1200" dirty="0" smtClean="0"/>
            <a:t>TSPs monitor for base case voltage violations and implement plans </a:t>
          </a:r>
          <a:endParaRPr lang="en-US" sz="700" kern="1200" dirty="0"/>
        </a:p>
      </dsp:txBody>
      <dsp:txXfrm>
        <a:off x="7475375" y="3153943"/>
        <a:ext cx="699363" cy="466241"/>
      </dsp:txXfrm>
    </dsp:sp>
  </dsp:spTree>
</dsp:drawing>
</file>

<file path=ppt/diagrams/layout1.xml><?xml version="1.0" encoding="utf-8"?>
<dgm:layoutDef xmlns:dgm="http://schemas.openxmlformats.org/drawingml/2006/diagram" xmlns:a="http://schemas.openxmlformats.org/drawingml/2006/main" uniqueId="urn:microsoft.com/office/officeart/2005/8/layout/lProcess3">
  <dgm:title val=""/>
  <dgm:desc val=""/>
  <dgm:catLst>
    <dgm:cat type="process" pri="11000"/>
    <dgm:cat type="convert" pri="1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ampData>
  <dgm:styleData>
    <dgm:dataModel>
      <dgm:ptLst>
        <dgm:pt modelId="0" type="doc"/>
        <dgm:pt modelId="1"/>
        <dgm:pt modelId="2"/>
      </dgm:ptLst>
      <dgm:cxnLst>
        <dgm:cxn modelId="4" srcId="0" destId="1" srcOrd="0" destOrd="0"/>
        <dgm:cxn modelId="5" srcId="1" destId="2"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51" srcId="1" destId="11" srcOrd="0" destOrd="0"/>
        <dgm:cxn modelId="61" srcId="2" destId="21" srcOrd="0" destOrd="0"/>
        <dgm:cxn modelId="71" srcId="3" destId="31" srcOrd="0" destOrd="0"/>
        <dgm:cxn modelId="81" srcId="4" destId="41" srcOrd="0" destOrd="0"/>
      </dgm:cxnLst>
      <dgm:bg/>
      <dgm:whole/>
    </dgm:dataModel>
  </dgm:clrData>
  <dgm:layoutNode name="Name0">
    <dgm:varLst>
      <dgm:chPref val="3"/>
      <dgm:dir/>
      <dgm:animLvl val="lvl"/>
      <dgm:resizeHandles/>
    </dgm:varLst>
    <dgm:choose name="Name1">
      <dgm:if name="Name2" func="var" arg="dir" op="equ" val="norm">
        <dgm:alg type="lin">
          <dgm:param type="linDir" val="fromT"/>
          <dgm:param type="vertAlign" val="mid"/>
          <dgm:param type="nodeHorzAlign" val="l"/>
          <dgm:param type="nodeVertAlign" val="t"/>
          <dgm:param type="fallback" val="2D"/>
        </dgm:alg>
      </dgm:if>
      <dgm:else name="Name3">
        <dgm:alg type="lin">
          <dgm:param type="linDir" val="fromT"/>
          <dgm:param type="vertAlign" val="mid"/>
          <dgm:param type="nodeHorzAlign" val="r"/>
          <dgm:param type="nodeVertAlign" val="t"/>
          <dgm:param type="fallback" val="2D"/>
        </dgm:alg>
      </dgm:else>
    </dgm:choose>
    <dgm:shape xmlns:r="http://schemas.openxmlformats.org/officeDocument/2006/relationships" r:blip="">
      <dgm:adjLst/>
    </dgm:shape>
    <dgm:presOf/>
    <dgm:constrLst>
      <dgm:constr type="w" for="des" forName="bigChev" refType="w"/>
      <dgm:constr type="h" for="des" forName="bigChev" refType="w" refFor="des" refForName="bigChev" op="equ" fact="0.4"/>
      <dgm:constr type="w" for="des" forName="node" refType="w" refFor="des" refForName="bigChev" fact="0.83"/>
      <dgm:constr type="h" for="des" forName="node" refType="w" refFor="des" refForName="node" op="equ" fact="0.4"/>
      <dgm:constr type="w" for="des" forName="parTrans" refType="w" refFor="des" refForName="bigChev" op="equ" fact="-0.13"/>
      <dgm:constr type="w" for="des" forName="sibTrans" refType="w" refFor="des" refForName="node" op="equ" fact="-0.14"/>
      <dgm:constr type="h" for="ch" forName="vSp" refType="h" refFor="des" refForName="bigChev" op="equ" fact="0.14"/>
      <dgm:constr type="primFontSz" for="des" forName="node" op="equ"/>
      <dgm:constr type="primFontSz" for="des" forName="bigChev" op="equ"/>
    </dgm:constrLst>
    <dgm:ruleLst/>
    <dgm:forEach name="Name4" axis="ch" ptType="node">
      <dgm:layoutNode name="horFlow">
        <dgm:choose name="Name5">
          <dgm:if name="Name6" func="var" arg="dir" op="equ" val="norm">
            <dgm:alg type="lin">
              <dgm:param type="linDir" val="fromL"/>
              <dgm:param type="nodeHorzAlign" val="l"/>
              <dgm:param type="nodeVertAlign" val="mid"/>
              <dgm:param type="fallback" val="2D"/>
            </dgm:alg>
          </dgm:if>
          <dgm:else name="Name7">
            <dgm:alg type="lin">
              <dgm:param type="linDir" val="fromR"/>
              <dgm:param type="nodeHorzAlign" val="r"/>
              <dgm:param type="nodeVertAlign" val="mid"/>
              <dgm:param type="fallback" val="2D"/>
            </dgm:alg>
          </dgm:else>
        </dgm:choose>
        <dgm:shape xmlns:r="http://schemas.openxmlformats.org/officeDocument/2006/relationships" r:blip="">
          <dgm:adjLst/>
        </dgm:shape>
        <dgm:presOf/>
        <dgm:constrLst/>
        <dgm:ruleLst/>
        <dgm:layoutNode name="bigChev" styleLbl="node1">
          <dgm:alg type="tx"/>
          <dgm:choose name="Name8">
            <dgm:if name="Name9" func="var" arg="dir" op="equ" val="norm">
              <dgm:shape xmlns:r="http://schemas.openxmlformats.org/officeDocument/2006/relationships" type="chevron" r:blip="">
                <dgm:adjLst/>
              </dgm:shape>
              <dgm:presOf axis="self"/>
              <dgm:constrLst>
                <dgm:constr type="primFontSz" val="65"/>
                <dgm:constr type="rMarg"/>
                <dgm:constr type="lMarg" refType="primFontSz" fact="0.1"/>
                <dgm:constr type="tMarg" refType="primFontSz" fact="0.05"/>
                <dgm:constr type="bMarg" refType="primFontSz" fact="0.05"/>
              </dgm:constrLst>
            </dgm:if>
            <dgm:else name="Name10">
              <dgm:shape xmlns:r="http://schemas.openxmlformats.org/officeDocument/2006/relationships" rot="180" type="chevron" r:blip="">
                <dgm:adjLst/>
              </dgm:shape>
              <dgm:presOf axis="self"/>
              <dgm:constrLst>
                <dgm:constr type="primFontSz" val="65"/>
                <dgm:constr type="lMarg"/>
                <dgm:constr type="rMarg" refType="primFontSz" fact="0.1"/>
                <dgm:constr type="tMarg" refType="primFontSz" fact="0.05"/>
                <dgm:constr type="bMarg" refType="primFontSz" fact="0.05"/>
              </dgm:constrLst>
            </dgm:else>
          </dgm:choose>
          <dgm:ruleLst>
            <dgm:rule type="primFontSz" val="5" fact="NaN" max="NaN"/>
          </dgm:ruleLst>
        </dgm:layoutNode>
        <dgm:forEach name="parTransForEach" axis="ch" ptType="parTrans" cnt="1">
          <dgm:layoutNode name="parTrans">
            <dgm:alg type="sp"/>
            <dgm:shape xmlns:r="http://schemas.openxmlformats.org/officeDocument/2006/relationships" r:blip="">
              <dgm:adjLst/>
            </dgm:shape>
            <dgm:presOf/>
            <dgm:constrLst/>
            <dgm:ruleLst/>
          </dgm:layoutNode>
        </dgm:forEach>
        <dgm:forEach name="Name11" axis="ch" ptType="node">
          <dgm:layoutNode name="node" styleLbl="alignAccFollowNode1">
            <dgm:varLst>
              <dgm:bulletEnabled val="1"/>
            </dgm:varLst>
            <dgm:alg type="tx"/>
            <dgm:choose name="Name12">
              <dgm:if name="Name13" func="var" arg="dir" op="equ" val="norm">
                <dgm:shape xmlns:r="http://schemas.openxmlformats.org/officeDocument/2006/relationships" type="chevron" r:blip="">
                  <dgm:adjLst/>
                </dgm:shape>
                <dgm:presOf axis="desOrSelf" ptType="node"/>
                <dgm:constrLst>
                  <dgm:constr type="primFontSz" val="65"/>
                  <dgm:constr type="rMarg"/>
                  <dgm:constr type="lMarg" refType="primFontSz" fact="0.1"/>
                  <dgm:constr type="tMarg" refType="primFontSz" fact="0.05"/>
                  <dgm:constr type="bMarg" refType="primFontSz" fact="0.05"/>
                </dgm:constrLst>
              </dgm:if>
              <dgm:else name="Name14">
                <dgm:shape xmlns:r="http://schemas.openxmlformats.org/officeDocument/2006/relationships" rot="180" type="chevron" r:blip="">
                  <dgm:adjLst/>
                </dgm:shape>
                <dgm:presOf axis="desOrSelf" ptType="node"/>
                <dgm:constrLst>
                  <dgm:constr type="primFontSz" val="65"/>
                  <dgm:constr type="lMarg"/>
                  <dgm:constr type="rMarg" refType="primFontSz" fact="0.1"/>
                  <dgm:constr type="tMarg" refType="primFontSz" fact="0.05"/>
                  <dgm:constr type="bMarg" refType="primFontSz" fact="0.05"/>
                </dgm:constrLst>
              </dgm:else>
            </dgm:choose>
            <dgm:ruleLst>
              <dgm:rule type="primFontSz" val="5" fact="NaN" max="NaN"/>
            </dgm:ruleLst>
          </dgm:layoutNode>
          <dgm:forEach name="sibTransForEach" axis="followSib" ptType="sibTrans" cnt="1">
            <dgm:layoutNode name="sibTrans">
              <dgm:alg type="sp"/>
              <dgm:shape xmlns:r="http://schemas.openxmlformats.org/officeDocument/2006/relationships" r:blip="">
                <dgm:adjLst/>
              </dgm:shape>
              <dgm:presOf/>
              <dgm:constrLst/>
              <dgm:ruleLst/>
            </dgm:layoutNode>
          </dgm:forEach>
        </dgm:forEach>
      </dgm:layoutNode>
      <dgm:choose name="Name15">
        <dgm:if name="Name16" axis="self" ptType="node" func="revPos" op="gte" val="2">
          <dgm:layoutNode name="vSp">
            <dgm:alg type="sp"/>
            <dgm:shape xmlns:r="http://schemas.openxmlformats.org/officeDocument/2006/relationships" r:blip="">
              <dgm:adjLst/>
            </dgm:shape>
            <dgm:presOf/>
            <dgm:constrLst/>
            <dgm:ruleLst/>
          </dgm:layoutNode>
        </dgm:if>
        <dgm:else name="Name17"/>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70338" y="0"/>
            <a:ext cx="3038475" cy="466725"/>
          </a:xfrm>
          <a:prstGeom prst="rect">
            <a:avLst/>
          </a:prstGeom>
        </p:spPr>
        <p:txBody>
          <a:bodyPr vert="horz" lIns="91440" tIns="45720" rIns="91440" bIns="45720" rtlCol="0"/>
          <a:lstStyle>
            <a:lvl1pPr algn="r">
              <a:defRPr sz="1200"/>
            </a:lvl1pPr>
          </a:lstStyle>
          <a:p>
            <a:fld id="{F750BF31-E9A8-4E88-81E7-44C5092290FC}" type="datetimeFigureOut">
              <a:rPr lang="en-US" smtClean="0"/>
              <a:t>12/9/2019</a:t>
            </a:fld>
            <a:endParaRPr lang="en-US"/>
          </a:p>
        </p:txBody>
      </p:sp>
      <p:sp>
        <p:nvSpPr>
          <p:cNvPr id="4" name="Footer Placeholder 3"/>
          <p:cNvSpPr>
            <a:spLocks noGrp="1"/>
          </p:cNvSpPr>
          <p:nvPr>
            <p:ph type="ftr" sz="quarter" idx="2"/>
          </p:nvPr>
        </p:nvSpPr>
        <p:spPr>
          <a:xfrm>
            <a:off x="0" y="8829675"/>
            <a:ext cx="3038475" cy="466725"/>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70338" y="8829675"/>
            <a:ext cx="3038475" cy="466725"/>
          </a:xfrm>
          <a:prstGeom prst="rect">
            <a:avLst/>
          </a:prstGeom>
        </p:spPr>
        <p:txBody>
          <a:bodyPr vert="horz" lIns="91440" tIns="45720" rIns="91440" bIns="45720" rtlCol="0" anchor="b"/>
          <a:lstStyle>
            <a:lvl1pPr algn="r">
              <a:defRPr sz="1200"/>
            </a:lvl1pPr>
          </a:lstStyle>
          <a:p>
            <a:fld id="{2FB2BDB1-E95E-402D-B2EB-CA9CC1A3958C}" type="slidenum">
              <a:rPr lang="en-US" smtClean="0"/>
              <a:t>‹#›</a:t>
            </a:fld>
            <a:endParaRPr lang="en-US"/>
          </a:p>
        </p:txBody>
      </p:sp>
    </p:spTree>
    <p:extLst>
      <p:ext uri="{BB962C8B-B14F-4D97-AF65-F5344CB8AC3E}">
        <p14:creationId xmlns:p14="http://schemas.microsoft.com/office/powerpoint/2010/main" val="110921997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67EFB637-CCC9-4803-8851-F6915048CBB4}" type="datetimeFigureOut">
              <a:rPr lang="en-US" smtClean="0"/>
              <a:t>12/9/2019</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F62AC51D-6DAA-4455-8EA7-D54B64909A85}" type="slidenum">
              <a:rPr lang="en-US" smtClean="0"/>
              <a:t>‹#›</a:t>
            </a:fld>
            <a:endParaRPr lang="en-US"/>
          </a:p>
        </p:txBody>
      </p:sp>
    </p:spTree>
    <p:extLst>
      <p:ext uri="{BB962C8B-B14F-4D97-AF65-F5344CB8AC3E}">
        <p14:creationId xmlns:p14="http://schemas.microsoft.com/office/powerpoint/2010/main" val="313059308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t>5</a:t>
            </a:fld>
            <a:endParaRPr lang="en-US"/>
          </a:p>
        </p:txBody>
      </p:sp>
    </p:spTree>
    <p:extLst>
      <p:ext uri="{BB962C8B-B14F-4D97-AF65-F5344CB8AC3E}">
        <p14:creationId xmlns:p14="http://schemas.microsoft.com/office/powerpoint/2010/main" val="212863076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t>19</a:t>
            </a:fld>
            <a:endParaRPr lang="en-US"/>
          </a:p>
        </p:txBody>
      </p:sp>
    </p:spTree>
    <p:extLst>
      <p:ext uri="{BB962C8B-B14F-4D97-AF65-F5344CB8AC3E}">
        <p14:creationId xmlns:p14="http://schemas.microsoft.com/office/powerpoint/2010/main" val="202013729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t>44</a:t>
            </a:fld>
            <a:endParaRPr lang="en-US"/>
          </a:p>
        </p:txBody>
      </p:sp>
    </p:spTree>
    <p:extLst>
      <p:ext uri="{BB962C8B-B14F-4D97-AF65-F5344CB8AC3E}">
        <p14:creationId xmlns:p14="http://schemas.microsoft.com/office/powerpoint/2010/main" val="340947206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t>47</a:t>
            </a:fld>
            <a:endParaRPr lang="en-US"/>
          </a:p>
        </p:txBody>
      </p:sp>
    </p:spTree>
    <p:extLst>
      <p:ext uri="{BB962C8B-B14F-4D97-AF65-F5344CB8AC3E}">
        <p14:creationId xmlns:p14="http://schemas.microsoft.com/office/powerpoint/2010/main" val="213628454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0105804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lvl1pPr>
              <a:defRPr>
                <a:solidFill>
                  <a:schemeClr val="tx2"/>
                </a:solidFill>
              </a:defRPr>
            </a:lvl1pPr>
          </a:lstStyle>
          <a:p>
            <a:r>
              <a:rPr lang="en-US" dirty="0" smtClean="0"/>
              <a:t>Click to edit Master title style</a:t>
            </a:r>
            <a:endParaRPr lang="en-US" dirty="0"/>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6" name="Slide Number Placeholder 5"/>
          <p:cNvSpPr>
            <a:spLocks noGrp="1"/>
          </p:cNvSpPr>
          <p:nvPr>
            <p:ph type="sldNum" sz="quarter" idx="4"/>
          </p:nvPr>
        </p:nvSpPr>
        <p:spPr>
          <a:xfrm>
            <a:off x="8458200" y="6172200"/>
            <a:ext cx="609600" cy="296862"/>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pPr/>
              <a:t>‹#›</a:t>
            </a:fld>
            <a:endParaRPr lang="en-US"/>
          </a:p>
        </p:txBody>
      </p:sp>
      <p:sp>
        <p:nvSpPr>
          <p:cNvPr id="7" name="Footer Placeholder 4"/>
          <p:cNvSpPr>
            <a:spLocks noGrp="1"/>
          </p:cNvSpPr>
          <p:nvPr>
            <p:ph type="ftr" sz="quarter" idx="3"/>
          </p:nvPr>
        </p:nvSpPr>
        <p:spPr>
          <a:xfrm>
            <a:off x="2743200" y="6299284"/>
            <a:ext cx="4038600" cy="228600"/>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smtClean="0"/>
              <a:t>Footer text goes here.</a:t>
            </a:r>
            <a:endParaRPr lang="en-US" dirty="0"/>
          </a:p>
        </p:txBody>
      </p:sp>
    </p:spTree>
    <p:extLst>
      <p:ext uri="{BB962C8B-B14F-4D97-AF65-F5344CB8AC3E}">
        <p14:creationId xmlns:p14="http://schemas.microsoft.com/office/powerpoint/2010/main" val="1574457150"/>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570951"/>
          </a:xfrm>
          <a:prstGeom prst="rect">
            <a:avLst/>
          </a:prstGeom>
        </p:spPr>
        <p:txBody>
          <a:bodyPr/>
          <a:lstStyle>
            <a:lvl1pPr algn="l">
              <a:defRPr sz="2800" b="1">
                <a:solidFill>
                  <a:schemeClr val="accent1"/>
                </a:solidFill>
              </a:defRPr>
            </a:lvl1pPr>
          </a:lstStyle>
          <a:p>
            <a:r>
              <a:rPr lang="en-US" dirty="0" smtClean="0"/>
              <a:t>Click to edit Master title style</a:t>
            </a:r>
            <a:endParaRPr lang="en-US" dirty="0"/>
          </a:p>
        </p:txBody>
      </p:sp>
      <p:sp>
        <p:nvSpPr>
          <p:cNvPr id="3" name="Content Placeholder 2"/>
          <p:cNvSpPr>
            <a:spLocks noGrp="1"/>
          </p:cNvSpPr>
          <p:nvPr>
            <p:ph idx="1"/>
          </p:nvPr>
        </p:nvSpPr>
        <p:spPr>
          <a:xfrm>
            <a:off x="304800" y="1066800"/>
            <a:ext cx="8534400" cy="4853233"/>
          </a:xfrm>
          <a:prstGeom prst="rect">
            <a:avLst/>
          </a:prstGeo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Rectangle 6"/>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5" name="Straight Connector 4"/>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8" name="Slide Number Placeholder 5"/>
          <p:cNvSpPr>
            <a:spLocks noGrp="1"/>
          </p:cNvSpPr>
          <p:nvPr>
            <p:ph type="sldNum" sz="quarter" idx="4"/>
          </p:nvPr>
        </p:nvSpPr>
        <p:spPr>
          <a:xfrm>
            <a:off x="8458200" y="6172200"/>
            <a:ext cx="609600" cy="296862"/>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pPr/>
              <a:t>‹#›</a:t>
            </a:fld>
            <a:endParaRPr lang="en-US"/>
          </a:p>
        </p:txBody>
      </p:sp>
      <p:sp>
        <p:nvSpPr>
          <p:cNvPr id="9" name="Footer Placeholder 4"/>
          <p:cNvSpPr>
            <a:spLocks noGrp="1"/>
          </p:cNvSpPr>
          <p:nvPr>
            <p:ph type="ftr" sz="quarter" idx="3"/>
          </p:nvPr>
        </p:nvSpPr>
        <p:spPr>
          <a:xfrm>
            <a:off x="2743200" y="6299284"/>
            <a:ext cx="4038600" cy="228600"/>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smtClean="0"/>
              <a:t>Footer text goes here.</a:t>
            </a:r>
            <a:endParaRPr lang="en-US" dirty="0"/>
          </a:p>
        </p:txBody>
      </p:sp>
    </p:spTree>
    <p:extLst>
      <p:ext uri="{BB962C8B-B14F-4D97-AF65-F5344CB8AC3E}">
        <p14:creationId xmlns:p14="http://schemas.microsoft.com/office/powerpoint/2010/main" val="2790084855"/>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3" Type="http://schemas.openxmlformats.org/officeDocument/2006/relationships/theme" Target="../theme/theme2.xml"/><Relationship Id="rId2" Type="http://schemas.openxmlformats.org/officeDocument/2006/relationships/slideLayout" Target="../slideLayouts/slideLayout3.xml"/><Relationship Id="rId1" Type="http://schemas.openxmlformats.org/officeDocument/2006/relationships/slideLayout" Target="../slideLayouts/slideLayout2.xml"/><Relationship Id="rId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p:cNvSpPr/>
          <p:nvPr userDrawn="1"/>
        </p:nvSpPr>
        <p:spPr>
          <a:xfrm>
            <a:off x="3231350" y="0"/>
            <a:ext cx="5912650" cy="6858000"/>
          </a:xfrm>
          <a:prstGeom prst="rect">
            <a:avLst/>
          </a:prstGeom>
          <a:solidFill>
            <a:srgbClr val="D7DCD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Picture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96564" y="2876277"/>
            <a:ext cx="2857586" cy="1105445"/>
          </a:xfrm>
          <a:prstGeom prst="rect">
            <a:avLst/>
          </a:prstGeom>
        </p:spPr>
      </p:pic>
    </p:spTree>
    <p:extLst>
      <p:ext uri="{BB962C8B-B14F-4D97-AF65-F5344CB8AC3E}">
        <p14:creationId xmlns:p14="http://schemas.microsoft.com/office/powerpoint/2010/main" val="4283897219"/>
      </p:ext>
    </p:extLst>
  </p:cSld>
  <p:clrMap bg1="lt1" tx1="dk1" bg2="lt2" tx2="dk2" accent1="accent1" accent2="accent2" accent3="accent3" accent4="accent4" accent5="accent5" accent6="accent6" hlink="hlink" folHlink="folHlink"/>
  <p:sldLayoutIdLst>
    <p:sldLayoutId id="2147483660" r:id="rId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5" name="Footer Placeholder 4"/>
          <p:cNvSpPr>
            <a:spLocks noGrp="1"/>
          </p:cNvSpPr>
          <p:nvPr>
            <p:ph type="ftr" sz="quarter" idx="3"/>
          </p:nvPr>
        </p:nvSpPr>
        <p:spPr>
          <a:xfrm>
            <a:off x="2743200" y="6299284"/>
            <a:ext cx="4038600" cy="228600"/>
          </a:xfrm>
          <a:prstGeom prst="rect">
            <a:avLst/>
          </a:prstGeom>
        </p:spPr>
        <p:txBody>
          <a:bodyPr vert="horz" lIns="91440" tIns="45720" rIns="91440" bIns="45720" rtlCol="0" anchor="ctr"/>
          <a:lstStyle>
            <a:lvl1pPr algn="ctr">
              <a:defRPr sz="1200">
                <a:solidFill>
                  <a:schemeClr val="tx2"/>
                </a:solidFill>
              </a:defRPr>
            </a:lvl1pPr>
          </a:lstStyle>
          <a:p>
            <a:r>
              <a:rPr lang="en-US" smtClean="0"/>
              <a:t>Footer text goes here.</a:t>
            </a:r>
            <a:endParaRPr lang="en-US" dirty="0"/>
          </a:p>
        </p:txBody>
      </p:sp>
      <p:sp>
        <p:nvSpPr>
          <p:cNvPr id="6" name="Slide Number Placeholder 5"/>
          <p:cNvSpPr>
            <a:spLocks noGrp="1"/>
          </p:cNvSpPr>
          <p:nvPr>
            <p:ph type="sldNum" sz="quarter" idx="4"/>
          </p:nvPr>
        </p:nvSpPr>
        <p:spPr>
          <a:xfrm>
            <a:off x="8458200" y="6223084"/>
            <a:ext cx="609600" cy="296862"/>
          </a:xfrm>
          <a:prstGeom prst="rect">
            <a:avLst/>
          </a:prstGeom>
        </p:spPr>
        <p:txBody>
          <a:bodyPr vert="horz" lIns="91440" tIns="45720" rIns="91440" bIns="45720" rtlCol="0" anchor="ctr"/>
          <a:lstStyle>
            <a:lvl1pPr algn="ctr">
              <a:defRPr sz="1200">
                <a:solidFill>
                  <a:schemeClr val="tx2"/>
                </a:solidFill>
              </a:defRPr>
            </a:lvl1pPr>
          </a:lstStyle>
          <a:p>
            <a:fld id="{1D93BD3E-1E9A-4970-A6F7-E7AC52762E0C}" type="slidenum">
              <a:rPr lang="en-US" smtClean="0"/>
              <a:pPr/>
              <a:t>‹#›</a:t>
            </a:fld>
            <a:endParaRPr lang="en-US"/>
          </a:p>
        </p:txBody>
      </p:sp>
      <p:cxnSp>
        <p:nvCxnSpPr>
          <p:cNvPr id="7" name="Straight Connector 6"/>
          <p:cNvCxnSpPr/>
          <p:nvPr userDrawn="1"/>
        </p:nvCxnSpPr>
        <p:spPr>
          <a:xfrm>
            <a:off x="76200" y="6223084"/>
            <a:ext cx="59436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userDrawn="1"/>
        </p:nvCxnSpPr>
        <p:spPr>
          <a:xfrm>
            <a:off x="2194560" y="6223084"/>
            <a:ext cx="6858000" cy="1"/>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838200" y="5994484"/>
            <a:ext cx="1181868" cy="457200"/>
          </a:xfrm>
          <a:prstGeom prst="rect">
            <a:avLst/>
          </a:prstGeom>
        </p:spPr>
      </p:pic>
      <p:sp>
        <p:nvSpPr>
          <p:cNvPr id="9" name="TextBox 8"/>
          <p:cNvSpPr txBox="1"/>
          <p:nvPr userDrawn="1"/>
        </p:nvSpPr>
        <p:spPr>
          <a:xfrm>
            <a:off x="8671" y="6251629"/>
            <a:ext cx="2840925" cy="400110"/>
          </a:xfrm>
          <a:prstGeom prst="rect">
            <a:avLst/>
          </a:prstGeom>
          <a:noFill/>
        </p:spPr>
        <p:txBody>
          <a:bodyPr wrap="square" rtlCol="0">
            <a:spAutoFit/>
          </a:bodyPr>
          <a:lstStyle/>
          <a:p>
            <a:pPr algn="l"/>
            <a:endParaRPr lang="en-US" sz="1000" b="1" baseline="0" dirty="0" smtClean="0">
              <a:solidFill>
                <a:schemeClr val="tx1"/>
              </a:solidFill>
            </a:endParaRPr>
          </a:p>
          <a:p>
            <a:pPr algn="l"/>
            <a:r>
              <a:rPr lang="en-US" sz="1000" b="1" baseline="0" dirty="0" smtClean="0">
                <a:solidFill>
                  <a:schemeClr val="tx2"/>
                </a:solidFill>
              </a:rPr>
              <a:t>PUBLIC</a:t>
            </a:r>
            <a:endParaRPr lang="en-US" sz="1000" b="0" dirty="0">
              <a:solidFill>
                <a:schemeClr val="tx1"/>
              </a:solidFill>
            </a:endParaRPr>
          </a:p>
        </p:txBody>
      </p:sp>
    </p:spTree>
    <p:extLst>
      <p:ext uri="{BB962C8B-B14F-4D97-AF65-F5344CB8AC3E}">
        <p14:creationId xmlns:p14="http://schemas.microsoft.com/office/powerpoint/2010/main" val="3058975864"/>
      </p:ext>
    </p:extLst>
  </p:cSld>
  <p:clrMap bg1="lt1" tx1="dk1" bg2="lt2" tx2="dk2" accent1="accent1" accent2="accent2" accent3="accent3" accent4="accent4" accent5="accent5" accent6="accent6" hlink="hlink" folHlink="folHlink"/>
  <p:sldLayoutIdLst>
    <p:sldLayoutId id="2147483649" r:id="rId1"/>
    <p:sldLayoutId id="2147483650" r:id="rId2"/>
  </p:sldLayoutIdLst>
  <p:timing>
    <p:tnLst>
      <p:par>
        <p:cTn id="1" dur="indefinite" restart="never" nodeType="tmRoot"/>
      </p:par>
    </p:tnLst>
  </p:timing>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3.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hyperlink" Target="http://www.ercot.com/content/wcm/key_documents_lists/88679/Antitrust_Admonition_and_Disclaimer__June_2016_update_.pdf" TargetMode="External"/><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3" Type="http://schemas.openxmlformats.org/officeDocument/2006/relationships/image" Target="../media/image5.gif"/><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image" Target="../media/image5.gif"/><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2.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3.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5.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3.xml"/></Relationships>
</file>

<file path=ppt/slides/_rels/slide46.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3.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9.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3505200" y="1371600"/>
            <a:ext cx="5553740" cy="4308872"/>
          </a:xfrm>
          <a:prstGeom prst="rect">
            <a:avLst/>
          </a:prstGeom>
          <a:noFill/>
        </p:spPr>
        <p:txBody>
          <a:bodyPr wrap="square" rtlCol="0">
            <a:spAutoFit/>
          </a:bodyPr>
          <a:lstStyle/>
          <a:p>
            <a:endParaRPr lang="en-US" sz="2000" b="1" dirty="0" smtClean="0">
              <a:solidFill>
                <a:schemeClr val="tx2"/>
              </a:solidFill>
            </a:endParaRPr>
          </a:p>
          <a:p>
            <a:r>
              <a:rPr lang="en-US" sz="2000" b="1" dirty="0" smtClean="0">
                <a:solidFill>
                  <a:schemeClr val="tx2"/>
                </a:solidFill>
              </a:rPr>
              <a:t>Reactive Power Coordination Workshop</a:t>
            </a:r>
          </a:p>
          <a:p>
            <a:endParaRPr lang="en-US" i="1" dirty="0">
              <a:solidFill>
                <a:schemeClr val="tx2"/>
              </a:solidFill>
            </a:endParaRPr>
          </a:p>
          <a:p>
            <a:r>
              <a:rPr lang="en-US" i="1" dirty="0" smtClean="0">
                <a:solidFill>
                  <a:schemeClr val="tx2"/>
                </a:solidFill>
              </a:rPr>
              <a:t>Alex Sills</a:t>
            </a:r>
          </a:p>
          <a:p>
            <a:r>
              <a:rPr lang="en-US" i="1" dirty="0" smtClean="0">
                <a:solidFill>
                  <a:schemeClr val="tx2"/>
                </a:solidFill>
              </a:rPr>
              <a:t>Senior Operations Engineer</a:t>
            </a:r>
          </a:p>
          <a:p>
            <a:endParaRPr lang="en-US" i="1" dirty="0">
              <a:solidFill>
                <a:schemeClr val="tx2"/>
              </a:solidFill>
            </a:endParaRPr>
          </a:p>
          <a:p>
            <a:r>
              <a:rPr lang="en-US" i="1" dirty="0" smtClean="0">
                <a:solidFill>
                  <a:schemeClr val="tx2"/>
                </a:solidFill>
              </a:rPr>
              <a:t>Freddy Garcia</a:t>
            </a:r>
          </a:p>
          <a:p>
            <a:r>
              <a:rPr lang="en-US" i="1" dirty="0" smtClean="0">
                <a:solidFill>
                  <a:schemeClr val="tx2"/>
                </a:solidFill>
              </a:rPr>
              <a:t>Operations Planning Supervisor</a:t>
            </a:r>
          </a:p>
          <a:p>
            <a:endParaRPr lang="en-US" i="1" dirty="0" smtClean="0">
              <a:solidFill>
                <a:schemeClr val="tx2"/>
              </a:solidFill>
            </a:endParaRPr>
          </a:p>
          <a:p>
            <a:r>
              <a:rPr lang="en-US" i="1" dirty="0" smtClean="0">
                <a:solidFill>
                  <a:schemeClr val="tx2"/>
                </a:solidFill>
              </a:rPr>
              <a:t>Stephen Solis</a:t>
            </a:r>
            <a:endParaRPr lang="en-US" i="1" dirty="0">
              <a:solidFill>
                <a:schemeClr val="tx2"/>
              </a:solidFill>
            </a:endParaRPr>
          </a:p>
          <a:p>
            <a:r>
              <a:rPr lang="en-US" i="1" dirty="0">
                <a:solidFill>
                  <a:schemeClr val="tx2"/>
                </a:solidFill>
              </a:rPr>
              <a:t>System Operations Improvement Manager</a:t>
            </a:r>
          </a:p>
          <a:p>
            <a:endParaRPr lang="en-US" dirty="0" smtClean="0">
              <a:solidFill>
                <a:schemeClr val="tx2"/>
              </a:solidFill>
            </a:endParaRPr>
          </a:p>
          <a:p>
            <a:endParaRPr lang="en-US" dirty="0">
              <a:solidFill>
                <a:schemeClr val="tx2"/>
              </a:solidFill>
            </a:endParaRPr>
          </a:p>
          <a:p>
            <a:r>
              <a:rPr lang="en-US" dirty="0" smtClean="0">
                <a:solidFill>
                  <a:schemeClr val="tx2"/>
                </a:solidFill>
              </a:rPr>
              <a:t>ERCOT Public</a:t>
            </a:r>
          </a:p>
          <a:p>
            <a:r>
              <a:rPr lang="en-US" dirty="0" smtClean="0">
                <a:solidFill>
                  <a:schemeClr val="tx2"/>
                </a:solidFill>
              </a:rPr>
              <a:t>December 13, 2019</a:t>
            </a:r>
            <a:endParaRPr lang="en-US" dirty="0">
              <a:solidFill>
                <a:schemeClr val="tx2"/>
              </a:solidFill>
            </a:endParaRPr>
          </a:p>
        </p:txBody>
      </p:sp>
    </p:spTree>
    <p:extLst>
      <p:ext uri="{BB962C8B-B14F-4D97-AF65-F5344CB8AC3E}">
        <p14:creationId xmlns:p14="http://schemas.microsoft.com/office/powerpoint/2010/main" val="73060379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Historical Reactive Control in ERCOT(2002-2009)</a:t>
            </a:r>
            <a:endParaRPr lang="en-US" dirty="0"/>
          </a:p>
        </p:txBody>
      </p:sp>
      <p:sp>
        <p:nvSpPr>
          <p:cNvPr id="3" name="Content Placeholder 2"/>
          <p:cNvSpPr>
            <a:spLocks noGrp="1"/>
          </p:cNvSpPr>
          <p:nvPr>
            <p:ph idx="1"/>
          </p:nvPr>
        </p:nvSpPr>
        <p:spPr>
          <a:xfrm>
            <a:off x="304800" y="814633"/>
            <a:ext cx="8763000" cy="4853233"/>
          </a:xfrm>
        </p:spPr>
        <p:txBody>
          <a:bodyPr/>
          <a:lstStyle/>
          <a:p>
            <a:pPr marL="0" indent="0">
              <a:buNone/>
            </a:pPr>
            <a:endParaRPr lang="en-US" dirty="0" smtClean="0"/>
          </a:p>
          <a:p>
            <a:r>
              <a:rPr lang="en-US" sz="2000" dirty="0"/>
              <a:t>ERCOT had ultimate authority and responsibility for all transmission security, including any voltage stability or steady state voltage violations.</a:t>
            </a:r>
          </a:p>
          <a:p>
            <a:r>
              <a:rPr lang="en-US" sz="2000" dirty="0"/>
              <a:t>Protocols and Operating Guides were vague with most language highlighting “ERCOT, in coordination with TSPs” as being responsible for reactive control.</a:t>
            </a:r>
          </a:p>
          <a:p>
            <a:r>
              <a:rPr lang="en-US" sz="2000" dirty="0"/>
              <a:t>Coordination was managed primarily through a non-binding document titled “</a:t>
            </a:r>
            <a:r>
              <a:rPr lang="en-US" sz="2000" b="1" dirty="0"/>
              <a:t>ERCOT Steady State Voltage Control Procedures</a:t>
            </a:r>
            <a:r>
              <a:rPr lang="en-US" sz="2000" dirty="0"/>
              <a:t>”.</a:t>
            </a:r>
          </a:p>
          <a:p>
            <a:r>
              <a:rPr lang="en-US" sz="2000" dirty="0"/>
              <a:t>NERC standards were new and responsibilities were solely on ERCOT with TSP coordination meetings being held to identify where ERCOT would ask them for evidence to support compliance.</a:t>
            </a:r>
          </a:p>
          <a:p>
            <a:r>
              <a:rPr lang="en-US" sz="2000" dirty="0"/>
              <a:t>In practice, TSPs managed reactive control in real time and ERCOT got involved as needed primarily to issue Dispatch Instructions to compensate Generation Resources.  </a:t>
            </a:r>
            <a:endParaRPr lang="en-US" sz="2000" dirty="0"/>
          </a:p>
        </p:txBody>
      </p:sp>
      <p:sp>
        <p:nvSpPr>
          <p:cNvPr id="4" name="Slide Number Placeholder 3"/>
          <p:cNvSpPr>
            <a:spLocks noGrp="1"/>
          </p:cNvSpPr>
          <p:nvPr>
            <p:ph type="sldNum" sz="quarter" idx="4"/>
          </p:nvPr>
        </p:nvSpPr>
        <p:spPr/>
        <p:txBody>
          <a:bodyPr/>
          <a:lstStyle/>
          <a:p>
            <a:fld id="{1D93BD3E-1E9A-4970-A6F7-E7AC52762E0C}" type="slidenum">
              <a:rPr lang="en-US" smtClean="0"/>
              <a:pPr/>
              <a:t>10</a:t>
            </a:fld>
            <a:endParaRPr lang="en-US"/>
          </a:p>
        </p:txBody>
      </p:sp>
    </p:spTree>
    <p:extLst>
      <p:ext uri="{BB962C8B-B14F-4D97-AF65-F5344CB8AC3E}">
        <p14:creationId xmlns:p14="http://schemas.microsoft.com/office/powerpoint/2010/main" val="193373578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Current </a:t>
            </a:r>
            <a:r>
              <a:rPr lang="en-US" dirty="0"/>
              <a:t>Reactive Control in </a:t>
            </a:r>
            <a:r>
              <a:rPr lang="en-US" dirty="0" smtClean="0"/>
              <a:t>ERCOT(2009-2019</a:t>
            </a:r>
            <a:r>
              <a:rPr lang="en-US" dirty="0"/>
              <a:t>)</a:t>
            </a:r>
            <a:endParaRPr lang="en-US" dirty="0"/>
          </a:p>
        </p:txBody>
      </p:sp>
      <p:sp>
        <p:nvSpPr>
          <p:cNvPr id="4" name="Slide Number Placeholder 3"/>
          <p:cNvSpPr>
            <a:spLocks noGrp="1"/>
          </p:cNvSpPr>
          <p:nvPr>
            <p:ph type="sldNum" sz="quarter" idx="4"/>
          </p:nvPr>
        </p:nvSpPr>
        <p:spPr/>
        <p:txBody>
          <a:bodyPr/>
          <a:lstStyle/>
          <a:p>
            <a:fld id="{1D93BD3E-1E9A-4970-A6F7-E7AC52762E0C}" type="slidenum">
              <a:rPr lang="en-US" sz="1000" smtClean="0"/>
              <a:pPr/>
              <a:t>11</a:t>
            </a:fld>
            <a:endParaRPr lang="en-US" sz="1000"/>
          </a:p>
        </p:txBody>
      </p:sp>
      <p:sp>
        <p:nvSpPr>
          <p:cNvPr id="5" name="Content Placeholder 4"/>
          <p:cNvSpPr>
            <a:spLocks noGrp="1"/>
          </p:cNvSpPr>
          <p:nvPr>
            <p:ph idx="1"/>
          </p:nvPr>
        </p:nvSpPr>
        <p:spPr/>
        <p:txBody>
          <a:bodyPr/>
          <a:lstStyle/>
          <a:p>
            <a:r>
              <a:rPr lang="en-US" sz="2000" dirty="0"/>
              <a:t>2009 - NERC Audit led to the forced implementation of Coordinated Functional Registration (CFR) agreements to formally document which entity (ERCOT and or TSP) performs which NERC Transmission Operator (TOP) tasks.</a:t>
            </a:r>
          </a:p>
          <a:p>
            <a:r>
              <a:rPr lang="en-US" sz="2000" dirty="0"/>
              <a:t>2010 - ERCOT was given a majority of the responsibilities for reactive control for the NERC TOP tasks in 2010 CFR and in subsequent revisions.</a:t>
            </a:r>
          </a:p>
          <a:p>
            <a:r>
              <a:rPr lang="en-US" sz="2000" dirty="0"/>
              <a:t>2010 to 2012 - ERCOT began to improve its procedures to account for these clarified responsibilities from 2010 to 2012.</a:t>
            </a:r>
          </a:p>
          <a:p>
            <a:r>
              <a:rPr lang="en-US" sz="2000" dirty="0"/>
              <a:t>2013- ERCOT began work (which is continuing) to reduce false voltage violations to allow for ERCOT operations tools to monitor voltage violations with confidence in its real time and look ahead tools.</a:t>
            </a:r>
          </a:p>
          <a:p>
            <a:r>
              <a:rPr lang="en-US" sz="2000" dirty="0"/>
              <a:t>2014- ERCOT implemented the 4 hour ahead look ahead voltage study.</a:t>
            </a:r>
          </a:p>
        </p:txBody>
      </p:sp>
    </p:spTree>
    <p:extLst>
      <p:ext uri="{BB962C8B-B14F-4D97-AF65-F5344CB8AC3E}">
        <p14:creationId xmlns:p14="http://schemas.microsoft.com/office/powerpoint/2010/main" val="427912171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Current </a:t>
            </a:r>
            <a:r>
              <a:rPr lang="en-US" dirty="0"/>
              <a:t>Reactive Control in </a:t>
            </a:r>
            <a:r>
              <a:rPr lang="en-US" dirty="0" smtClean="0"/>
              <a:t>ERCOT(2009-2019</a:t>
            </a:r>
            <a:r>
              <a:rPr lang="en-US" dirty="0"/>
              <a:t>)</a:t>
            </a:r>
            <a:endParaRPr lang="en-US" dirty="0"/>
          </a:p>
        </p:txBody>
      </p:sp>
      <p:sp>
        <p:nvSpPr>
          <p:cNvPr id="4" name="Slide Number Placeholder 3"/>
          <p:cNvSpPr>
            <a:spLocks noGrp="1"/>
          </p:cNvSpPr>
          <p:nvPr>
            <p:ph type="sldNum" sz="quarter" idx="4"/>
          </p:nvPr>
        </p:nvSpPr>
        <p:spPr/>
        <p:txBody>
          <a:bodyPr/>
          <a:lstStyle/>
          <a:p>
            <a:fld id="{1D93BD3E-1E9A-4970-A6F7-E7AC52762E0C}" type="slidenum">
              <a:rPr lang="en-US" sz="1000" smtClean="0"/>
              <a:pPr/>
              <a:t>12</a:t>
            </a:fld>
            <a:endParaRPr lang="en-US" sz="1000"/>
          </a:p>
        </p:txBody>
      </p:sp>
      <p:sp>
        <p:nvSpPr>
          <p:cNvPr id="5" name="Content Placeholder 4"/>
          <p:cNvSpPr>
            <a:spLocks noGrp="1"/>
          </p:cNvSpPr>
          <p:nvPr>
            <p:ph idx="1"/>
          </p:nvPr>
        </p:nvSpPr>
        <p:spPr>
          <a:xfrm>
            <a:off x="228600" y="1066800"/>
            <a:ext cx="8915400" cy="4853233"/>
          </a:xfrm>
        </p:spPr>
        <p:txBody>
          <a:bodyPr/>
          <a:lstStyle/>
          <a:p>
            <a:r>
              <a:rPr lang="en-US" sz="2000" dirty="0"/>
              <a:t>2015 - ERCOT held a voltage workshop in April 2015 to collate the numerous issues that have arisen in various working groups.</a:t>
            </a:r>
          </a:p>
          <a:p>
            <a:r>
              <a:rPr lang="en-US" sz="2000" dirty="0"/>
              <a:t>2016 - NPRR 747 and NOGRR 150 </a:t>
            </a:r>
            <a:r>
              <a:rPr lang="en-US" sz="2000" dirty="0" smtClean="0"/>
              <a:t>passed </a:t>
            </a:r>
            <a:r>
              <a:rPr lang="en-US" sz="2000" dirty="0"/>
              <a:t>relocating the binding language from “</a:t>
            </a:r>
            <a:r>
              <a:rPr lang="en-US" sz="2000" b="1" dirty="0"/>
              <a:t>ERCOT Steady State Voltage Control Procedures</a:t>
            </a:r>
            <a:r>
              <a:rPr lang="en-US" sz="2000" dirty="0"/>
              <a:t>” in to the ERCOT Protocols and Operating Guides as well as providing additional clarity on roles and responsibilities.</a:t>
            </a:r>
          </a:p>
          <a:p>
            <a:r>
              <a:rPr lang="en-US" sz="2000" dirty="0"/>
              <a:t>2017 – </a:t>
            </a:r>
            <a:r>
              <a:rPr lang="en-US" sz="2000" dirty="0" smtClean="0"/>
              <a:t>CFR/NERC </a:t>
            </a:r>
            <a:r>
              <a:rPr lang="en-US" sz="2000" dirty="0"/>
              <a:t>Standard changes to the </a:t>
            </a:r>
            <a:r>
              <a:rPr lang="en-US" sz="2000" dirty="0" smtClean="0"/>
              <a:t>IRO/TOP </a:t>
            </a:r>
            <a:r>
              <a:rPr lang="en-US" sz="2000" dirty="0"/>
              <a:t>standards </a:t>
            </a:r>
            <a:r>
              <a:rPr lang="en-US" sz="2000" dirty="0" smtClean="0"/>
              <a:t>and  new </a:t>
            </a:r>
            <a:r>
              <a:rPr lang="en-US" sz="2000" dirty="0"/>
              <a:t>definitions for Operational Planning Analysis (OPA) and Real Time Assessments (RTA) </a:t>
            </a:r>
            <a:r>
              <a:rPr lang="en-US" sz="2000" dirty="0" smtClean="0"/>
              <a:t>add </a:t>
            </a:r>
            <a:r>
              <a:rPr lang="en-US" sz="2000" dirty="0"/>
              <a:t>clarity to </a:t>
            </a:r>
            <a:r>
              <a:rPr lang="en-US" sz="2000" dirty="0" smtClean="0"/>
              <a:t>ERCOT and TSP roles.</a:t>
            </a:r>
          </a:p>
          <a:p>
            <a:r>
              <a:rPr lang="en-US" sz="2000" dirty="0" smtClean="0"/>
              <a:t>2018 – NPRR 776 provides common Voltage Set Point targets and measurements between TOs, ERCOT, QSE, and RE/GR.</a:t>
            </a:r>
          </a:p>
          <a:p>
            <a:r>
              <a:rPr lang="en-US" sz="2000" dirty="0" smtClean="0"/>
              <a:t>2019 – NPRR 849 provides clarity on reactive capability requirements for Generation Resources required to provide VSS.  </a:t>
            </a:r>
          </a:p>
          <a:p>
            <a:r>
              <a:rPr lang="en-US" sz="2000" dirty="0" smtClean="0"/>
              <a:t>2019 - NOGRR 195 initiated to provide additional clarity on notification timelines as well as modification of the Voltage Set Point tolerance bands.</a:t>
            </a:r>
            <a:endParaRPr lang="en-US" sz="2000" dirty="0"/>
          </a:p>
        </p:txBody>
      </p:sp>
    </p:spTree>
    <p:extLst>
      <p:ext uri="{BB962C8B-B14F-4D97-AF65-F5344CB8AC3E}">
        <p14:creationId xmlns:p14="http://schemas.microsoft.com/office/powerpoint/2010/main" val="234867601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Current </a:t>
            </a:r>
            <a:r>
              <a:rPr lang="en-US" dirty="0"/>
              <a:t>Reactive Control in </a:t>
            </a:r>
            <a:r>
              <a:rPr lang="en-US" dirty="0" smtClean="0"/>
              <a:t>ERCOT 2019</a:t>
            </a:r>
            <a:endParaRPr lang="en-US" dirty="0"/>
          </a:p>
        </p:txBody>
      </p:sp>
      <p:sp>
        <p:nvSpPr>
          <p:cNvPr id="4" name="Slide Number Placeholder 3"/>
          <p:cNvSpPr>
            <a:spLocks noGrp="1"/>
          </p:cNvSpPr>
          <p:nvPr>
            <p:ph type="sldNum" sz="quarter" idx="4"/>
          </p:nvPr>
        </p:nvSpPr>
        <p:spPr/>
        <p:txBody>
          <a:bodyPr/>
          <a:lstStyle/>
          <a:p>
            <a:fld id="{1D93BD3E-1E9A-4970-A6F7-E7AC52762E0C}" type="slidenum">
              <a:rPr lang="en-US" sz="1000" smtClean="0"/>
              <a:pPr/>
              <a:t>13</a:t>
            </a:fld>
            <a:endParaRPr lang="en-US" sz="1000"/>
          </a:p>
        </p:txBody>
      </p:sp>
      <p:graphicFrame>
        <p:nvGraphicFramePr>
          <p:cNvPr id="6" name="Content Placeholder 3"/>
          <p:cNvGraphicFramePr>
            <a:graphicFrameLocks noGrp="1"/>
          </p:cNvGraphicFramePr>
          <p:nvPr>
            <p:ph idx="1"/>
            <p:extLst>
              <p:ext uri="{D42A27DB-BD31-4B8C-83A1-F6EECF244321}">
                <p14:modId xmlns:p14="http://schemas.microsoft.com/office/powerpoint/2010/main" val="323414726"/>
              </p:ext>
            </p:extLst>
          </p:nvPr>
        </p:nvGraphicFramePr>
        <p:xfrm>
          <a:off x="304800" y="1066800"/>
          <a:ext cx="8534400" cy="485298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35341587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Challenges in Reactive </a:t>
            </a:r>
            <a:r>
              <a:rPr lang="en-US" dirty="0"/>
              <a:t>Control in </a:t>
            </a:r>
            <a:r>
              <a:rPr lang="en-US" dirty="0" smtClean="0"/>
              <a:t>ERCOT 2019</a:t>
            </a:r>
            <a:endParaRPr lang="en-US" dirty="0"/>
          </a:p>
        </p:txBody>
      </p:sp>
      <p:sp>
        <p:nvSpPr>
          <p:cNvPr id="4" name="Slide Number Placeholder 3"/>
          <p:cNvSpPr>
            <a:spLocks noGrp="1"/>
          </p:cNvSpPr>
          <p:nvPr>
            <p:ph type="sldNum" sz="quarter" idx="4"/>
          </p:nvPr>
        </p:nvSpPr>
        <p:spPr/>
        <p:txBody>
          <a:bodyPr/>
          <a:lstStyle/>
          <a:p>
            <a:fld id="{1D93BD3E-1E9A-4970-A6F7-E7AC52762E0C}" type="slidenum">
              <a:rPr lang="en-US" sz="1000" smtClean="0"/>
              <a:pPr/>
              <a:t>14</a:t>
            </a:fld>
            <a:endParaRPr lang="en-US" sz="1000"/>
          </a:p>
        </p:txBody>
      </p:sp>
      <p:sp>
        <p:nvSpPr>
          <p:cNvPr id="3" name="Content Placeholder 2"/>
          <p:cNvSpPr>
            <a:spLocks noGrp="1"/>
          </p:cNvSpPr>
          <p:nvPr>
            <p:ph idx="1"/>
          </p:nvPr>
        </p:nvSpPr>
        <p:spPr>
          <a:xfrm>
            <a:off x="304800" y="1066800"/>
            <a:ext cx="8686800" cy="4853233"/>
          </a:xfrm>
        </p:spPr>
        <p:txBody>
          <a:bodyPr/>
          <a:lstStyle/>
          <a:p>
            <a:r>
              <a:rPr lang="en-US" sz="2000" dirty="0"/>
              <a:t>Renewable integration </a:t>
            </a:r>
            <a:r>
              <a:rPr lang="en-US" sz="2000" dirty="0" smtClean="0"/>
              <a:t>increases variability in </a:t>
            </a:r>
            <a:r>
              <a:rPr lang="en-US" sz="2000" dirty="0"/>
              <a:t>generation dispatch and associated reactive flows exposing the ERCOT Grid to more voltage stability issues, reactive switching, and need for reactive coordination  </a:t>
            </a:r>
          </a:p>
          <a:p>
            <a:r>
              <a:rPr lang="en-US" sz="2000" dirty="0"/>
              <a:t>Renewable integration has incorporated a large portion of power electronics and site AVR functionality comprised of dynamic reactive power and fast acting shunts into the ERCOT Grid.</a:t>
            </a:r>
          </a:p>
          <a:p>
            <a:r>
              <a:rPr lang="en-US" sz="2000" dirty="0" smtClean="0"/>
              <a:t>Next </a:t>
            </a:r>
            <a:r>
              <a:rPr lang="en-US" sz="2000" dirty="0"/>
              <a:t>Day study only looks at one hour (peak hour) for next day for voltage violations.  </a:t>
            </a:r>
          </a:p>
          <a:p>
            <a:r>
              <a:rPr lang="en-US" sz="2000" dirty="0"/>
              <a:t>ERCOT region is highly dependent on ERCOT for Next Day through Real Time as all TSPs do not have a State Estimator and RTCA and TSPs do not have COP information</a:t>
            </a:r>
            <a:r>
              <a:rPr lang="en-US" sz="2000" dirty="0" smtClean="0"/>
              <a:t>.</a:t>
            </a:r>
          </a:p>
          <a:p>
            <a:r>
              <a:rPr lang="en-US" sz="2000" dirty="0" smtClean="0"/>
              <a:t>Increasing complexity in managing more variables (generation dispatch, demand side resources, reactive capability variations, power factor fluctuations, more TOs, shunts to large, etc.)</a:t>
            </a:r>
          </a:p>
          <a:p>
            <a:endParaRPr lang="en-US" sz="2000" dirty="0"/>
          </a:p>
          <a:p>
            <a:pPr marL="0" indent="0">
              <a:buNone/>
            </a:pPr>
            <a:endParaRPr lang="en-US" dirty="0"/>
          </a:p>
        </p:txBody>
      </p:sp>
    </p:spTree>
    <p:extLst>
      <p:ext uri="{BB962C8B-B14F-4D97-AF65-F5344CB8AC3E}">
        <p14:creationId xmlns:p14="http://schemas.microsoft.com/office/powerpoint/2010/main" val="362197385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FLOAT</a:t>
            </a:r>
            <a:endParaRPr lang="en-US" dirty="0"/>
          </a:p>
        </p:txBody>
      </p:sp>
      <p:sp>
        <p:nvSpPr>
          <p:cNvPr id="4" name="Slide Number Placeholder 3"/>
          <p:cNvSpPr>
            <a:spLocks noGrp="1"/>
          </p:cNvSpPr>
          <p:nvPr>
            <p:ph type="sldNum" sz="quarter" idx="4"/>
          </p:nvPr>
        </p:nvSpPr>
        <p:spPr/>
        <p:txBody>
          <a:bodyPr/>
          <a:lstStyle/>
          <a:p>
            <a:fld id="{1D93BD3E-1E9A-4970-A6F7-E7AC52762E0C}" type="slidenum">
              <a:rPr lang="en-US" sz="1000" smtClean="0"/>
              <a:pPr/>
              <a:t>15</a:t>
            </a:fld>
            <a:endParaRPr lang="en-US" sz="1000"/>
          </a:p>
        </p:txBody>
      </p:sp>
      <p:sp>
        <p:nvSpPr>
          <p:cNvPr id="3" name="Content Placeholder 2"/>
          <p:cNvSpPr>
            <a:spLocks noGrp="1"/>
          </p:cNvSpPr>
          <p:nvPr>
            <p:ph idx="1"/>
          </p:nvPr>
        </p:nvSpPr>
        <p:spPr>
          <a:xfrm>
            <a:off x="304800" y="914400"/>
            <a:ext cx="8839200" cy="4853233"/>
          </a:xfrm>
        </p:spPr>
        <p:txBody>
          <a:bodyPr/>
          <a:lstStyle/>
          <a:p>
            <a:r>
              <a:rPr lang="en-US" sz="2000" dirty="0" smtClean="0"/>
              <a:t>Forward </a:t>
            </a:r>
            <a:r>
              <a:rPr lang="en-US" sz="2000" dirty="0"/>
              <a:t>Looking Operational Analysis Tools (</a:t>
            </a:r>
            <a:r>
              <a:rPr lang="en-US" sz="2000" dirty="0" smtClean="0"/>
              <a:t>FLOAT)</a:t>
            </a:r>
            <a:r>
              <a:rPr lang="en-US" sz="2000" dirty="0"/>
              <a:t> </a:t>
            </a:r>
            <a:r>
              <a:rPr lang="en-US" sz="2000" dirty="0" smtClean="0"/>
              <a:t>initiative includes the following projects</a:t>
            </a:r>
          </a:p>
          <a:p>
            <a:pPr lvl="1"/>
            <a:r>
              <a:rPr lang="en-US" sz="1800" dirty="0"/>
              <a:t>Security constrained economic dispatch (</a:t>
            </a:r>
            <a:r>
              <a:rPr lang="en-US" sz="1800" dirty="0" smtClean="0"/>
              <a:t>SCOPF) </a:t>
            </a:r>
            <a:r>
              <a:rPr lang="en-US" sz="1800" dirty="0"/>
              <a:t>beyond real </a:t>
            </a:r>
            <a:r>
              <a:rPr lang="en-US" sz="1800" dirty="0" smtClean="0"/>
              <a:t>time</a:t>
            </a:r>
          </a:p>
          <a:p>
            <a:pPr lvl="1"/>
            <a:r>
              <a:rPr lang="en-US" sz="1800" b="1" dirty="0" smtClean="0"/>
              <a:t>Reactive Power Coordination Tool</a:t>
            </a:r>
            <a:r>
              <a:rPr lang="en-US" sz="1800" dirty="0" smtClean="0"/>
              <a:t> (RPC) beyond real time</a:t>
            </a:r>
            <a:endParaRPr lang="en-US" sz="1800" dirty="0"/>
          </a:p>
          <a:p>
            <a:pPr lvl="1"/>
            <a:r>
              <a:rPr lang="en-US" sz="1800" dirty="0" smtClean="0"/>
              <a:t>Security-constrained </a:t>
            </a:r>
            <a:r>
              <a:rPr lang="en-US" sz="1800" dirty="0"/>
              <a:t>unit </a:t>
            </a:r>
            <a:r>
              <a:rPr lang="en-US" sz="1800" dirty="0" smtClean="0"/>
              <a:t>commitment (SCUC) for beyond DRUC</a:t>
            </a:r>
            <a:endParaRPr lang="en-US" sz="1800" dirty="0"/>
          </a:p>
          <a:p>
            <a:pPr>
              <a:spcBef>
                <a:spcPts val="0"/>
              </a:spcBef>
            </a:pPr>
            <a:r>
              <a:rPr lang="en-US" sz="2000" dirty="0" smtClean="0"/>
              <a:t>Forward-looking </a:t>
            </a:r>
            <a:r>
              <a:rPr lang="en-US" sz="2000" dirty="0"/>
              <a:t>transmission studies will be:</a:t>
            </a:r>
          </a:p>
          <a:p>
            <a:pPr lvl="1">
              <a:spcBef>
                <a:spcPts val="0"/>
              </a:spcBef>
            </a:pPr>
            <a:r>
              <a:rPr lang="en-US" sz="1800" b="1" dirty="0"/>
              <a:t>Easier</a:t>
            </a:r>
            <a:endParaRPr lang="en-US" sz="1800" dirty="0"/>
          </a:p>
          <a:p>
            <a:pPr lvl="2">
              <a:spcBef>
                <a:spcPts val="0"/>
              </a:spcBef>
            </a:pPr>
            <a:r>
              <a:rPr lang="en-US" sz="1800" dirty="0"/>
              <a:t>Automates contingency analysis/</a:t>
            </a:r>
            <a:r>
              <a:rPr lang="en-US" sz="1800" dirty="0" err="1"/>
              <a:t>redispatch</a:t>
            </a:r>
            <a:r>
              <a:rPr lang="en-US" sz="1800" dirty="0"/>
              <a:t> </a:t>
            </a:r>
          </a:p>
          <a:p>
            <a:pPr lvl="1">
              <a:spcBef>
                <a:spcPts val="0"/>
              </a:spcBef>
            </a:pPr>
            <a:r>
              <a:rPr lang="en-US" sz="1800" b="1" dirty="0"/>
              <a:t>More accurate</a:t>
            </a:r>
          </a:p>
          <a:p>
            <a:pPr lvl="2">
              <a:spcBef>
                <a:spcPts val="0"/>
              </a:spcBef>
            </a:pPr>
            <a:r>
              <a:rPr lang="en-US" sz="1800" dirty="0" smtClean="0"/>
              <a:t>Utilizes best </a:t>
            </a:r>
            <a:r>
              <a:rPr lang="en-US" sz="1800" dirty="0"/>
              <a:t>information at time of study for future study period</a:t>
            </a:r>
          </a:p>
          <a:p>
            <a:pPr lvl="2">
              <a:spcBef>
                <a:spcPts val="0"/>
              </a:spcBef>
            </a:pPr>
            <a:r>
              <a:rPr lang="en-US" sz="1800" dirty="0" smtClean="0"/>
              <a:t>Implements corrective actions consistent with real time.</a:t>
            </a:r>
          </a:p>
          <a:p>
            <a:pPr lvl="1">
              <a:spcBef>
                <a:spcPts val="0"/>
              </a:spcBef>
            </a:pPr>
            <a:r>
              <a:rPr lang="en-US" sz="1800" b="1" dirty="0" smtClean="0"/>
              <a:t>More thorough</a:t>
            </a:r>
          </a:p>
          <a:p>
            <a:pPr lvl="2">
              <a:spcBef>
                <a:spcPts val="0"/>
              </a:spcBef>
            </a:pPr>
            <a:r>
              <a:rPr lang="en-US" sz="1800" dirty="0" smtClean="0"/>
              <a:t>Recalculates stability limits after thermal and voltage corrections</a:t>
            </a:r>
            <a:endParaRPr lang="en-US" sz="1800" dirty="0"/>
          </a:p>
          <a:p>
            <a:pPr lvl="2">
              <a:spcBef>
                <a:spcPts val="0"/>
              </a:spcBef>
            </a:pPr>
            <a:r>
              <a:rPr lang="en-US" sz="1800" dirty="0" smtClean="0"/>
              <a:t>Evaluates and ensures adequate reactive reserves</a:t>
            </a:r>
          </a:p>
          <a:p>
            <a:pPr lvl="1">
              <a:spcBef>
                <a:spcPts val="0"/>
              </a:spcBef>
            </a:pPr>
            <a:r>
              <a:rPr lang="en-US" sz="1800" b="1" dirty="0" smtClean="0"/>
              <a:t>More comprehensive</a:t>
            </a:r>
          </a:p>
          <a:p>
            <a:pPr lvl="2">
              <a:spcBef>
                <a:spcPts val="0"/>
              </a:spcBef>
            </a:pPr>
            <a:r>
              <a:rPr lang="en-US" sz="1800" dirty="0" smtClean="0"/>
              <a:t>Automation </a:t>
            </a:r>
            <a:r>
              <a:rPr lang="en-US" sz="1800" dirty="0"/>
              <a:t>will allow study of more than just peak hour</a:t>
            </a:r>
          </a:p>
          <a:p>
            <a:pPr>
              <a:spcBef>
                <a:spcPts val="0"/>
              </a:spcBef>
            </a:pPr>
            <a:r>
              <a:rPr lang="en-US" sz="2000" dirty="0"/>
              <a:t>Less dependent on last-minute real-time </a:t>
            </a:r>
            <a:r>
              <a:rPr lang="en-US" sz="2000" dirty="0" smtClean="0"/>
              <a:t>solutions</a:t>
            </a:r>
            <a:endParaRPr lang="en-US" sz="2000" dirty="0"/>
          </a:p>
          <a:p>
            <a:pPr marL="0" indent="0">
              <a:buNone/>
            </a:pPr>
            <a:endParaRPr lang="en-US" dirty="0"/>
          </a:p>
        </p:txBody>
      </p:sp>
    </p:spTree>
    <p:extLst>
      <p:ext uri="{BB962C8B-B14F-4D97-AF65-F5344CB8AC3E}">
        <p14:creationId xmlns:p14="http://schemas.microsoft.com/office/powerpoint/2010/main" val="341413891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Next Day Study</a:t>
            </a:r>
            <a:endParaRPr lang="en-US" dirty="0"/>
          </a:p>
        </p:txBody>
      </p:sp>
      <p:sp>
        <p:nvSpPr>
          <p:cNvPr id="4" name="Slide Number Placeholder 3"/>
          <p:cNvSpPr>
            <a:spLocks noGrp="1"/>
          </p:cNvSpPr>
          <p:nvPr>
            <p:ph type="sldNum" sz="quarter" idx="4"/>
          </p:nvPr>
        </p:nvSpPr>
        <p:spPr/>
        <p:txBody>
          <a:bodyPr/>
          <a:lstStyle/>
          <a:p>
            <a:fld id="{1D93BD3E-1E9A-4970-A6F7-E7AC52762E0C}" type="slidenum">
              <a:rPr lang="en-US" sz="1000" smtClean="0"/>
              <a:pPr/>
              <a:t>16</a:t>
            </a:fld>
            <a:endParaRPr lang="en-US" sz="1000"/>
          </a:p>
        </p:txBody>
      </p:sp>
      <p:sp>
        <p:nvSpPr>
          <p:cNvPr id="3" name="Content Placeholder 2"/>
          <p:cNvSpPr>
            <a:spLocks noGrp="1"/>
          </p:cNvSpPr>
          <p:nvPr>
            <p:ph idx="1"/>
          </p:nvPr>
        </p:nvSpPr>
        <p:spPr>
          <a:xfrm>
            <a:off x="304800" y="1066800"/>
            <a:ext cx="8686800" cy="4853233"/>
          </a:xfrm>
        </p:spPr>
        <p:txBody>
          <a:bodyPr/>
          <a:lstStyle/>
          <a:p>
            <a:r>
              <a:rPr lang="en-US" sz="2000" dirty="0" smtClean="0"/>
              <a:t>Operational Planning Analysis (OPA) – Met with Daily Reliability Unit Commitment (DRUC) study (solves MW) and the Next Day Study (solves MVA and voltage limit exceedances).</a:t>
            </a:r>
          </a:p>
          <a:p>
            <a:r>
              <a:rPr lang="en-US" sz="2000" dirty="0" smtClean="0"/>
              <a:t>Next Day Study imports the DRUC study results, COP, load forecast, and outages and then runs </a:t>
            </a:r>
            <a:r>
              <a:rPr lang="en-US" sz="2000" dirty="0" err="1" smtClean="0"/>
              <a:t>powerflow</a:t>
            </a:r>
            <a:r>
              <a:rPr lang="en-US" sz="2000" dirty="0" smtClean="0"/>
              <a:t> and contingency analysis for the </a:t>
            </a:r>
            <a:r>
              <a:rPr lang="en-US" sz="2000" b="1" dirty="0" smtClean="0"/>
              <a:t>peak load hour</a:t>
            </a:r>
            <a:r>
              <a:rPr lang="en-US" sz="2000" dirty="0" smtClean="0"/>
              <a:t>. </a:t>
            </a:r>
          </a:p>
          <a:p>
            <a:r>
              <a:rPr lang="en-US" sz="2000" dirty="0" smtClean="0"/>
              <a:t>Next Day Study solves any MVA and voltage violations through system adjustments or with the creation of Constraint </a:t>
            </a:r>
            <a:r>
              <a:rPr lang="en-US" sz="2000" dirty="0"/>
              <a:t>M</a:t>
            </a:r>
            <a:r>
              <a:rPr lang="en-US" sz="2000" dirty="0" smtClean="0"/>
              <a:t>anagement Plans (CMPs) or outage coordination if system adjustments are not available to solve the violations.</a:t>
            </a:r>
          </a:p>
          <a:p>
            <a:r>
              <a:rPr lang="en-US" sz="2000" dirty="0" smtClean="0"/>
              <a:t>This ensures there are Operating Plans for all SOL exceedances.  </a:t>
            </a:r>
            <a:endParaRPr lang="en-US" sz="2000" dirty="0"/>
          </a:p>
          <a:p>
            <a:r>
              <a:rPr lang="en-US" sz="2000" dirty="0" smtClean="0"/>
              <a:t>Next Day Study results are shared with ERCOT TOs.</a:t>
            </a:r>
          </a:p>
          <a:p>
            <a:r>
              <a:rPr lang="en-US" sz="2000" dirty="0" smtClean="0"/>
              <a:t>CMPs are coordinated with impacted TOs.</a:t>
            </a:r>
            <a:endParaRPr lang="en-US" sz="2000" dirty="0"/>
          </a:p>
          <a:p>
            <a:pPr marL="0" indent="0">
              <a:buNone/>
            </a:pPr>
            <a:endParaRPr lang="en-US" dirty="0"/>
          </a:p>
        </p:txBody>
      </p:sp>
    </p:spTree>
    <p:extLst>
      <p:ext uri="{BB962C8B-B14F-4D97-AF65-F5344CB8AC3E}">
        <p14:creationId xmlns:p14="http://schemas.microsoft.com/office/powerpoint/2010/main" val="201746956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Next Day Study</a:t>
            </a:r>
            <a:endParaRPr lang="en-US" dirty="0"/>
          </a:p>
        </p:txBody>
      </p:sp>
      <p:sp>
        <p:nvSpPr>
          <p:cNvPr id="4" name="Slide Number Placeholder 3"/>
          <p:cNvSpPr>
            <a:spLocks noGrp="1"/>
          </p:cNvSpPr>
          <p:nvPr>
            <p:ph type="sldNum" sz="quarter" idx="4"/>
          </p:nvPr>
        </p:nvSpPr>
        <p:spPr/>
        <p:txBody>
          <a:bodyPr/>
          <a:lstStyle/>
          <a:p>
            <a:fld id="{1D93BD3E-1E9A-4970-A6F7-E7AC52762E0C}" type="slidenum">
              <a:rPr lang="en-US" sz="1000" smtClean="0"/>
              <a:pPr/>
              <a:t>17</a:t>
            </a:fld>
            <a:endParaRPr lang="en-US" sz="1000"/>
          </a:p>
        </p:txBody>
      </p:sp>
      <p:sp>
        <p:nvSpPr>
          <p:cNvPr id="3" name="Content Placeholder 2"/>
          <p:cNvSpPr>
            <a:spLocks noGrp="1"/>
          </p:cNvSpPr>
          <p:nvPr>
            <p:ph idx="1"/>
          </p:nvPr>
        </p:nvSpPr>
        <p:spPr>
          <a:xfrm>
            <a:off x="266700" y="914400"/>
            <a:ext cx="8686800" cy="4853233"/>
          </a:xfrm>
        </p:spPr>
        <p:txBody>
          <a:bodyPr/>
          <a:lstStyle/>
          <a:p>
            <a:r>
              <a:rPr lang="en-US" sz="2000" dirty="0" smtClean="0"/>
              <a:t>COP for next day is much more accurate after DRUC.</a:t>
            </a:r>
          </a:p>
          <a:p>
            <a:r>
              <a:rPr lang="en-US" sz="2000" dirty="0" smtClean="0"/>
              <a:t>Solving voltage violations can be quite an extensive effort and differ from one engineer to the next. </a:t>
            </a:r>
          </a:p>
          <a:p>
            <a:r>
              <a:rPr lang="en-US" sz="2000" dirty="0" smtClean="0"/>
              <a:t>Reactive dispatch could vary greatly from what is implemented in real time.</a:t>
            </a:r>
          </a:p>
          <a:p>
            <a:r>
              <a:rPr lang="en-US" sz="2000" dirty="0" smtClean="0"/>
              <a:t>In October of 2019, ERCOT enhanced its STNET application to create a MW </a:t>
            </a:r>
            <a:r>
              <a:rPr lang="en-US" sz="2000" dirty="0" err="1" smtClean="0"/>
              <a:t>redispatch</a:t>
            </a:r>
            <a:r>
              <a:rPr lang="en-US" sz="2000" dirty="0" smtClean="0"/>
              <a:t> engine similar to SCED to solve MVA violations in the Next Day Study.  </a:t>
            </a:r>
          </a:p>
          <a:p>
            <a:r>
              <a:rPr lang="en-US" sz="2000" dirty="0" smtClean="0"/>
              <a:t>In </a:t>
            </a:r>
            <a:r>
              <a:rPr lang="en-US" sz="2000" dirty="0"/>
              <a:t>October of 2019, ERCOT </a:t>
            </a:r>
            <a:r>
              <a:rPr lang="en-US" sz="2000" dirty="0" smtClean="0"/>
              <a:t>also enhanced </a:t>
            </a:r>
            <a:r>
              <a:rPr lang="en-US" sz="2000" dirty="0"/>
              <a:t>its STNET application to create a </a:t>
            </a:r>
            <a:r>
              <a:rPr lang="en-US" sz="2000" dirty="0" smtClean="0"/>
              <a:t>reactive </a:t>
            </a:r>
            <a:r>
              <a:rPr lang="en-US" sz="2000" dirty="0" err="1" smtClean="0"/>
              <a:t>redispatch</a:t>
            </a:r>
            <a:r>
              <a:rPr lang="en-US" sz="2000" dirty="0" smtClean="0"/>
              <a:t> </a:t>
            </a:r>
            <a:r>
              <a:rPr lang="en-US" sz="2000" dirty="0"/>
              <a:t>engine </a:t>
            </a:r>
            <a:r>
              <a:rPr lang="en-US" sz="2000" dirty="0" smtClean="0"/>
              <a:t>that utilizes voltage sensitivities in the </a:t>
            </a:r>
            <a:r>
              <a:rPr lang="en-US" sz="2000" dirty="0"/>
              <a:t>Next Day </a:t>
            </a:r>
            <a:r>
              <a:rPr lang="en-US" sz="2000" dirty="0" smtClean="0"/>
              <a:t>Study similar to VSS application.  </a:t>
            </a:r>
          </a:p>
          <a:p>
            <a:pPr lvl="1"/>
            <a:r>
              <a:rPr lang="en-US" sz="1800" dirty="0" smtClean="0"/>
              <a:t>Shunts and transformer taps are utilized as controls.  </a:t>
            </a:r>
          </a:p>
          <a:p>
            <a:pPr lvl="1"/>
            <a:r>
              <a:rPr lang="en-US" sz="1800" dirty="0" smtClean="0"/>
              <a:t>Voltage Set Points are turned off as a control.</a:t>
            </a:r>
            <a:endParaRPr lang="en-US" sz="1800" dirty="0"/>
          </a:p>
          <a:p>
            <a:r>
              <a:rPr lang="en-US" sz="2000" dirty="0" smtClean="0"/>
              <a:t>Has improved the time it takes to run the Next Day Study as well as other weekly and monthly case creation/cleanup processes.</a:t>
            </a:r>
            <a:endParaRPr lang="en-US" sz="2000" dirty="0"/>
          </a:p>
          <a:p>
            <a:pPr marL="0" indent="0">
              <a:buNone/>
            </a:pPr>
            <a:endParaRPr lang="en-US" dirty="0"/>
          </a:p>
        </p:txBody>
      </p:sp>
    </p:spTree>
    <p:extLst>
      <p:ext uri="{BB962C8B-B14F-4D97-AF65-F5344CB8AC3E}">
        <p14:creationId xmlns:p14="http://schemas.microsoft.com/office/powerpoint/2010/main" val="1144565149"/>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Next Day Study</a:t>
            </a:r>
            <a:endParaRPr lang="en-US" dirty="0"/>
          </a:p>
        </p:txBody>
      </p:sp>
      <p:sp>
        <p:nvSpPr>
          <p:cNvPr id="4" name="Slide Number Placeholder 3"/>
          <p:cNvSpPr>
            <a:spLocks noGrp="1"/>
          </p:cNvSpPr>
          <p:nvPr>
            <p:ph type="sldNum" sz="quarter" idx="4"/>
          </p:nvPr>
        </p:nvSpPr>
        <p:spPr/>
        <p:txBody>
          <a:bodyPr/>
          <a:lstStyle/>
          <a:p>
            <a:fld id="{1D93BD3E-1E9A-4970-A6F7-E7AC52762E0C}" type="slidenum">
              <a:rPr lang="en-US" sz="1000" smtClean="0"/>
              <a:pPr/>
              <a:t>18</a:t>
            </a:fld>
            <a:endParaRPr lang="en-US" sz="1000"/>
          </a:p>
        </p:txBody>
      </p:sp>
      <p:sp>
        <p:nvSpPr>
          <p:cNvPr id="3" name="Content Placeholder 2"/>
          <p:cNvSpPr>
            <a:spLocks noGrp="1"/>
          </p:cNvSpPr>
          <p:nvPr>
            <p:ph idx="1"/>
          </p:nvPr>
        </p:nvSpPr>
        <p:spPr>
          <a:xfrm>
            <a:off x="304800" y="1066800"/>
            <a:ext cx="8686800" cy="4853233"/>
          </a:xfrm>
        </p:spPr>
        <p:txBody>
          <a:bodyPr/>
          <a:lstStyle/>
          <a:p>
            <a:r>
              <a:rPr lang="en-US" sz="2000" dirty="0" smtClean="0"/>
              <a:t>Next Day Study is still only available for the peak hour.  </a:t>
            </a:r>
          </a:p>
          <a:p>
            <a:r>
              <a:rPr lang="en-US" sz="2000" dirty="0" smtClean="0"/>
              <a:t>Reactive dispatch can still vary greatly from what is implemented in real time.  To resolve this:</a:t>
            </a:r>
            <a:endParaRPr lang="en-US" sz="2000" dirty="0"/>
          </a:p>
          <a:p>
            <a:pPr lvl="1"/>
            <a:r>
              <a:rPr lang="en-US" sz="1800" dirty="0" smtClean="0"/>
              <a:t>Multi hour assessment would need to be implemented.</a:t>
            </a:r>
          </a:p>
          <a:p>
            <a:pPr lvl="1"/>
            <a:r>
              <a:rPr lang="en-US" sz="1800" dirty="0" smtClean="0"/>
              <a:t>Temporal constraints would need to be implemented.</a:t>
            </a:r>
          </a:p>
          <a:p>
            <a:pPr lvl="1"/>
            <a:r>
              <a:rPr lang="en-US" sz="1800" dirty="0" smtClean="0"/>
              <a:t>Control costs and constraint penalties would have to be established to drive any optimization results to be closer to operational logic behind real time control actions.</a:t>
            </a:r>
          </a:p>
          <a:p>
            <a:pPr lvl="1"/>
            <a:r>
              <a:rPr lang="en-US" sz="1800" dirty="0" smtClean="0"/>
              <a:t>Reactive dispatch would have to be followed (with reasonable exceptions).</a:t>
            </a:r>
          </a:p>
          <a:p>
            <a:r>
              <a:rPr lang="en-US" sz="2000" dirty="0" smtClean="0"/>
              <a:t>Modifying MW dispatch changes </a:t>
            </a:r>
            <a:r>
              <a:rPr lang="en-US" sz="2000" dirty="0" err="1" smtClean="0"/>
              <a:t>Qmax</a:t>
            </a:r>
            <a:r>
              <a:rPr lang="en-US" sz="2000" dirty="0" smtClean="0"/>
              <a:t>/</a:t>
            </a:r>
            <a:r>
              <a:rPr lang="en-US" sz="2000" dirty="0" err="1" smtClean="0"/>
              <a:t>Qmin</a:t>
            </a:r>
            <a:r>
              <a:rPr lang="en-US" sz="2000" dirty="0" smtClean="0"/>
              <a:t> of units which changes the reactive dispatch needs and control movements which can change stability limits.</a:t>
            </a:r>
            <a:endParaRPr lang="en-US" sz="2000" dirty="0"/>
          </a:p>
          <a:p>
            <a:r>
              <a:rPr lang="en-US" sz="2000" dirty="0" smtClean="0"/>
              <a:t>Voltage sensitivities can change with each iteration of a solver.</a:t>
            </a:r>
          </a:p>
          <a:p>
            <a:r>
              <a:rPr lang="en-US" sz="2000" dirty="0" smtClean="0"/>
              <a:t>Studies utilize voltage schedules periodically updated based off of real time observations.  AVR is enabled for all taps and shunts.</a:t>
            </a:r>
            <a:endParaRPr lang="en-US" dirty="0" smtClean="0"/>
          </a:p>
          <a:p>
            <a:endParaRPr lang="en-US" sz="2000" dirty="0" smtClean="0"/>
          </a:p>
        </p:txBody>
      </p:sp>
    </p:spTree>
    <p:extLst>
      <p:ext uri="{BB962C8B-B14F-4D97-AF65-F5344CB8AC3E}">
        <p14:creationId xmlns:p14="http://schemas.microsoft.com/office/powerpoint/2010/main" val="1967494459"/>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4 hour ahead studies</a:t>
            </a:r>
            <a:endParaRPr lang="en-US" dirty="0"/>
          </a:p>
        </p:txBody>
      </p:sp>
      <p:sp>
        <p:nvSpPr>
          <p:cNvPr id="4" name="Slide Number Placeholder 3"/>
          <p:cNvSpPr>
            <a:spLocks noGrp="1"/>
          </p:cNvSpPr>
          <p:nvPr>
            <p:ph type="sldNum" sz="quarter" idx="4"/>
          </p:nvPr>
        </p:nvSpPr>
        <p:spPr/>
        <p:txBody>
          <a:bodyPr/>
          <a:lstStyle/>
          <a:p>
            <a:fld id="{1D93BD3E-1E9A-4970-A6F7-E7AC52762E0C}" type="slidenum">
              <a:rPr lang="en-US" sz="1000" smtClean="0"/>
              <a:pPr/>
              <a:t>19</a:t>
            </a:fld>
            <a:endParaRPr lang="en-US" sz="1000"/>
          </a:p>
        </p:txBody>
      </p:sp>
      <p:sp>
        <p:nvSpPr>
          <p:cNvPr id="3" name="Content Placeholder 2"/>
          <p:cNvSpPr>
            <a:spLocks noGrp="1"/>
          </p:cNvSpPr>
          <p:nvPr>
            <p:ph idx="1"/>
          </p:nvPr>
        </p:nvSpPr>
        <p:spPr>
          <a:xfrm>
            <a:off x="76200" y="914400"/>
            <a:ext cx="8991600" cy="4853233"/>
          </a:xfrm>
        </p:spPr>
        <p:txBody>
          <a:bodyPr/>
          <a:lstStyle/>
          <a:p>
            <a:r>
              <a:rPr lang="en-US" sz="1700" dirty="0" smtClean="0"/>
              <a:t>Since Hourly RUC (HRUC) runs hourly and solves MW exceedances, ERCOT conducts an hourly forward looking (4 hours in future) study to assess for voltage violations and phase angle limit exceedances.</a:t>
            </a:r>
          </a:p>
          <a:p>
            <a:r>
              <a:rPr lang="en-US" sz="1700" dirty="0"/>
              <a:t> ERCOT's Reliability Risk Desk operator will run </a:t>
            </a:r>
            <a:r>
              <a:rPr lang="en-US" sz="1700" dirty="0" smtClean="0"/>
              <a:t>an hourly </a:t>
            </a:r>
            <a:r>
              <a:rPr lang="en-US" sz="1700" dirty="0"/>
              <a:t>case study in </a:t>
            </a:r>
            <a:r>
              <a:rPr lang="en-US" sz="1700" dirty="0" smtClean="0"/>
              <a:t>EMS. The </a:t>
            </a:r>
            <a:r>
              <a:rPr lang="en-US" sz="1700" dirty="0"/>
              <a:t>operator will load this </a:t>
            </a:r>
            <a:r>
              <a:rPr lang="en-US" sz="1700" dirty="0" smtClean="0"/>
              <a:t>case </a:t>
            </a:r>
            <a:r>
              <a:rPr lang="en-US" sz="1700" dirty="0"/>
              <a:t>with the given hour to study (</a:t>
            </a:r>
            <a:r>
              <a:rPr lang="en-US" sz="1700" dirty="0" smtClean="0"/>
              <a:t>i.e. </a:t>
            </a:r>
            <a:r>
              <a:rPr lang="en-US" sz="1700" dirty="0"/>
              <a:t>4hrs ahead) with the outages and RUC </a:t>
            </a:r>
            <a:r>
              <a:rPr lang="en-US" sz="1700" dirty="0" smtClean="0"/>
              <a:t>data for that hour and identify any voltage issues. </a:t>
            </a:r>
          </a:p>
          <a:p>
            <a:r>
              <a:rPr lang="en-US" sz="1700" dirty="0" smtClean="0"/>
              <a:t>If </a:t>
            </a:r>
            <a:r>
              <a:rPr lang="en-US" sz="1700" dirty="0"/>
              <a:t>Reliability Risk </a:t>
            </a:r>
            <a:r>
              <a:rPr lang="en-US" sz="1700" dirty="0" smtClean="0"/>
              <a:t>Desk operator </a:t>
            </a:r>
            <a:r>
              <a:rPr lang="en-US" sz="1700" dirty="0"/>
              <a:t>identifies an issue that operator will trouble shoot the issue using certain techniques (</a:t>
            </a:r>
            <a:r>
              <a:rPr lang="en-US" sz="1700" dirty="0" smtClean="0"/>
              <a:t>i.e. </a:t>
            </a:r>
            <a:r>
              <a:rPr lang="en-US" sz="1700" dirty="0"/>
              <a:t>proper outages entered, proper unit dispatch, system configuration or need to re-configure). </a:t>
            </a:r>
            <a:endParaRPr lang="en-US" sz="1700" dirty="0" smtClean="0"/>
          </a:p>
          <a:p>
            <a:r>
              <a:rPr lang="en-US" sz="1700" dirty="0" smtClean="0"/>
              <a:t>The Reliability Risk </a:t>
            </a:r>
            <a:r>
              <a:rPr lang="en-US" sz="1700" dirty="0"/>
              <a:t>Desk operator will bring his finding to the shift </a:t>
            </a:r>
            <a:r>
              <a:rPr lang="en-US" sz="1700" dirty="0" smtClean="0"/>
              <a:t>engineer and  Transmission Security Desk. Transmission Security Desk will </a:t>
            </a:r>
            <a:r>
              <a:rPr lang="en-US" sz="1700" dirty="0"/>
              <a:t>monitor and help </a:t>
            </a:r>
            <a:r>
              <a:rPr lang="en-US" sz="1700" dirty="0" smtClean="0"/>
              <a:t>troubleshoot while shift </a:t>
            </a:r>
            <a:r>
              <a:rPr lang="en-US" sz="1700" dirty="0"/>
              <a:t>engineer will </a:t>
            </a:r>
            <a:r>
              <a:rPr lang="en-US" sz="1700" dirty="0" smtClean="0"/>
              <a:t>perform verification and assist in troubleshooting.</a:t>
            </a:r>
          </a:p>
          <a:p>
            <a:r>
              <a:rPr lang="en-US" sz="1700" dirty="0" smtClean="0"/>
              <a:t>Corrective actions are identified as necessary and assumed they can be implemented in real time.  If CMP would be needed, it would be coordinated with the impacted TO.</a:t>
            </a:r>
          </a:p>
          <a:p>
            <a:r>
              <a:rPr lang="en-US" sz="1700" dirty="0"/>
              <a:t>Studies utilize voltage schedules periodically updated based off of real time </a:t>
            </a:r>
            <a:r>
              <a:rPr lang="en-US" sz="1700" dirty="0"/>
              <a:t>observations. </a:t>
            </a:r>
            <a:r>
              <a:rPr lang="en-US" sz="1700" dirty="0"/>
              <a:t>Not </a:t>
            </a:r>
            <a:r>
              <a:rPr lang="en-US" sz="1700" dirty="0"/>
              <a:t>all the Taps and Shunts are on AVR, and the STNET Study uses only the reactive controls on AVR for bus voltage regulation. </a:t>
            </a:r>
            <a:endParaRPr lang="en-US" sz="2000" dirty="0" smtClean="0"/>
          </a:p>
        </p:txBody>
      </p:sp>
    </p:spTree>
    <p:extLst>
      <p:ext uri="{BB962C8B-B14F-4D97-AF65-F5344CB8AC3E}">
        <p14:creationId xmlns:p14="http://schemas.microsoft.com/office/powerpoint/2010/main" val="128413202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Antitrust Admonition</a:t>
            </a:r>
            <a:endParaRPr lang="en-US" dirty="0"/>
          </a:p>
        </p:txBody>
      </p:sp>
      <p:sp>
        <p:nvSpPr>
          <p:cNvPr id="51" name="Content Placeholder 2"/>
          <p:cNvSpPr>
            <a:spLocks noGrp="1"/>
          </p:cNvSpPr>
          <p:nvPr>
            <p:ph idx="1"/>
          </p:nvPr>
        </p:nvSpPr>
        <p:spPr>
          <a:xfrm>
            <a:off x="371306" y="1410257"/>
            <a:ext cx="7553493" cy="799543"/>
          </a:xfrm>
        </p:spPr>
        <p:txBody>
          <a:bodyPr/>
          <a:lstStyle/>
          <a:p>
            <a:pPr marL="173038" indent="-173038">
              <a:spcBef>
                <a:spcPts val="0"/>
              </a:spcBef>
            </a:pPr>
            <a:r>
              <a:rPr lang="en-US" sz="2400" dirty="0" smtClean="0">
                <a:hlinkClick r:id="rId2"/>
              </a:rPr>
              <a:t>Antitrust Admonition</a:t>
            </a:r>
            <a:endParaRPr lang="en-US" sz="1800" dirty="0" smtClean="0"/>
          </a:p>
          <a:p>
            <a:pPr marL="573088" lvl="1" indent="-173038">
              <a:spcBef>
                <a:spcPts val="0"/>
              </a:spcBef>
            </a:pPr>
            <a:endParaRPr lang="en-US" sz="1800" dirty="0"/>
          </a:p>
          <a:p>
            <a:pPr marL="0" indent="0" algn="l">
              <a:spcBef>
                <a:spcPts val="0"/>
              </a:spcBef>
              <a:buNone/>
            </a:pPr>
            <a:endParaRPr lang="en-US" sz="2400" dirty="0">
              <a:solidFill>
                <a:schemeClr val="tx2"/>
              </a:solidFill>
            </a:endParaRPr>
          </a:p>
          <a:p>
            <a:pPr marL="457200" lvl="1" indent="0" algn="l">
              <a:spcBef>
                <a:spcPts val="0"/>
              </a:spcBef>
              <a:buNone/>
            </a:pPr>
            <a:endParaRPr lang="en-US" sz="2000" dirty="0" smtClean="0">
              <a:solidFill>
                <a:schemeClr val="tx2"/>
              </a:solidFill>
            </a:endParaRPr>
          </a:p>
          <a:p>
            <a:pPr marL="457200" lvl="1" indent="0" algn="l">
              <a:buNone/>
            </a:pPr>
            <a:endParaRPr lang="en-US" sz="1600" dirty="0" smtClean="0">
              <a:solidFill>
                <a:schemeClr val="tx2"/>
              </a:solidFill>
            </a:endParaRPr>
          </a:p>
        </p:txBody>
      </p:sp>
      <p:sp>
        <p:nvSpPr>
          <p:cNvPr id="57" name="Content Placeholder 2"/>
          <p:cNvSpPr txBox="1">
            <a:spLocks/>
          </p:cNvSpPr>
          <p:nvPr/>
        </p:nvSpPr>
        <p:spPr>
          <a:xfrm>
            <a:off x="4876800" y="4876800"/>
            <a:ext cx="2289813" cy="2330913"/>
          </a:xfrm>
          <a:prstGeom prst="rect">
            <a:avLst/>
          </a:prstGeom>
        </p:spPr>
        <p:txBody>
          <a:bodyPr/>
          <a:lstStyle>
            <a:lvl1pPr marL="342900" indent="-342900" algn="just"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1pPr>
            <a:lvl2pPr marL="742950" indent="-285750" algn="just" defTabSz="9144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2pPr>
            <a:lvl3pPr marL="1143000" indent="-228600" algn="just" defTabSz="914400" rtl="0" eaLnBrk="1" latinLnBrk="0" hangingPunct="1">
              <a:spcBef>
                <a:spcPct val="20000"/>
              </a:spcBef>
              <a:buFont typeface="Arial" panose="020B0604020202020204" pitchFamily="34" charset="0"/>
              <a:buChar char="•"/>
              <a:defRPr sz="1600" kern="1200">
                <a:solidFill>
                  <a:schemeClr val="tx1"/>
                </a:solidFill>
                <a:latin typeface="+mn-lt"/>
                <a:ea typeface="+mn-ea"/>
                <a:cs typeface="+mn-cs"/>
              </a:defRPr>
            </a:lvl3pPr>
            <a:lvl4pPr marL="1600200" indent="-228600" algn="just" defTabSz="914400" rtl="0" eaLnBrk="1" latinLnBrk="0" hangingPunct="1">
              <a:spcBef>
                <a:spcPct val="20000"/>
              </a:spcBef>
              <a:buFont typeface="Arial" panose="020B0604020202020204" pitchFamily="34" charset="0"/>
              <a:buChar char="–"/>
              <a:defRPr sz="1400" kern="1200">
                <a:solidFill>
                  <a:schemeClr val="tx1"/>
                </a:solidFill>
                <a:latin typeface="+mn-lt"/>
                <a:ea typeface="+mn-ea"/>
                <a:cs typeface="+mn-cs"/>
              </a:defRPr>
            </a:lvl4pPr>
            <a:lvl5pPr marL="2057400" indent="-228600" algn="just" defTabSz="914400" rtl="0" eaLnBrk="1" latinLnBrk="0" hangingPunct="1">
              <a:spcBef>
                <a:spcPct val="20000"/>
              </a:spcBef>
              <a:buFont typeface="Arial" panose="020B0604020202020204" pitchFamily="34" charset="0"/>
              <a:buChar char="»"/>
              <a:defRPr sz="14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457200" lvl="1" indent="0" algn="l">
              <a:buFont typeface="Arial" panose="020B0604020202020204" pitchFamily="34" charset="0"/>
              <a:buNone/>
            </a:pPr>
            <a:endParaRPr lang="en-US" sz="2000" dirty="0" smtClean="0">
              <a:solidFill>
                <a:schemeClr val="tx2"/>
              </a:solidFill>
            </a:endParaRPr>
          </a:p>
        </p:txBody>
      </p:sp>
      <p:sp>
        <p:nvSpPr>
          <p:cNvPr id="4" name="Slide Number Placeholder 3"/>
          <p:cNvSpPr>
            <a:spLocks noGrp="1"/>
          </p:cNvSpPr>
          <p:nvPr>
            <p:ph type="sldNum" sz="quarter" idx="4"/>
          </p:nvPr>
        </p:nvSpPr>
        <p:spPr/>
        <p:txBody>
          <a:bodyPr/>
          <a:lstStyle/>
          <a:p>
            <a:fld id="{BF9255D1-ED6A-45C1-9B5B-164E1A3AABEA}" type="slidenum">
              <a:rPr lang="en-US" smtClean="0"/>
              <a:pPr/>
              <a:t>2</a:t>
            </a:fld>
            <a:endParaRPr lang="en-US" dirty="0"/>
          </a:p>
        </p:txBody>
      </p:sp>
      <p:sp>
        <p:nvSpPr>
          <p:cNvPr id="3" name="Rectangle 2"/>
          <p:cNvSpPr/>
          <p:nvPr/>
        </p:nvSpPr>
        <p:spPr>
          <a:xfrm>
            <a:off x="381000" y="1665863"/>
            <a:ext cx="8458200" cy="3754874"/>
          </a:xfrm>
          <a:prstGeom prst="rect">
            <a:avLst/>
          </a:prstGeom>
        </p:spPr>
        <p:txBody>
          <a:bodyPr wrap="square">
            <a:spAutoFit/>
          </a:bodyPr>
          <a:lstStyle/>
          <a:p>
            <a:endParaRPr lang="en-US" sz="2000" dirty="0">
              <a:solidFill>
                <a:srgbClr val="000000"/>
              </a:solidFill>
              <a:latin typeface="Times New Roman" panose="02020603050405020304" pitchFamily="18" charset="0"/>
            </a:endParaRPr>
          </a:p>
          <a:p>
            <a:r>
              <a:rPr lang="en-US" sz="2000" dirty="0">
                <a:solidFill>
                  <a:srgbClr val="000000"/>
                </a:solidFill>
                <a:latin typeface="Times New Roman" panose="02020603050405020304" pitchFamily="18" charset="0"/>
              </a:rPr>
              <a:t> </a:t>
            </a:r>
            <a:r>
              <a:rPr lang="en-US" dirty="0">
                <a:solidFill>
                  <a:srgbClr val="000000"/>
                </a:solidFill>
                <a:latin typeface="Times New Roman" panose="02020603050405020304" pitchFamily="18" charset="0"/>
              </a:rPr>
              <a:t>Antitrust Admonition </a:t>
            </a:r>
          </a:p>
          <a:p>
            <a:r>
              <a:rPr lang="en-US" dirty="0">
                <a:solidFill>
                  <a:srgbClr val="000000"/>
                </a:solidFill>
                <a:latin typeface="Times New Roman" panose="02020603050405020304" pitchFamily="18" charset="0"/>
              </a:rPr>
              <a:t>To avoid raising concerns about antitrust liability, participants in ERCOT activities should refrain from proposing any action or measure that would exceed ERCOT’s authority under federal or state law. For additional information, stakeholders should consult the </a:t>
            </a:r>
            <a:r>
              <a:rPr lang="en-US" i="1" dirty="0">
                <a:solidFill>
                  <a:srgbClr val="000000"/>
                </a:solidFill>
                <a:latin typeface="Times New Roman" panose="02020603050405020304" pitchFamily="18" charset="0"/>
              </a:rPr>
              <a:t>Statement of Position on Antitrust Issues for Members of ERCOT Committees, Subcommittees, and Working Groups</a:t>
            </a:r>
            <a:r>
              <a:rPr lang="en-US" dirty="0">
                <a:solidFill>
                  <a:srgbClr val="000000"/>
                </a:solidFill>
                <a:latin typeface="Times New Roman" panose="02020603050405020304" pitchFamily="18" charset="0"/>
              </a:rPr>
              <a:t>, which is posted on the ERCOT website.</a:t>
            </a:r>
            <a:r>
              <a:rPr lang="en-US" sz="1050" dirty="0">
                <a:solidFill>
                  <a:srgbClr val="000000"/>
                </a:solidFill>
                <a:latin typeface="Times New Roman" panose="02020603050405020304" pitchFamily="18" charset="0"/>
              </a:rPr>
              <a:t>1 </a:t>
            </a:r>
          </a:p>
          <a:p>
            <a:endParaRPr lang="en-US" dirty="0" smtClean="0">
              <a:solidFill>
                <a:srgbClr val="000000"/>
              </a:solidFill>
              <a:latin typeface="Times New Roman" panose="02020603050405020304" pitchFamily="18" charset="0"/>
            </a:endParaRPr>
          </a:p>
          <a:p>
            <a:r>
              <a:rPr lang="en-US" dirty="0" smtClean="0">
                <a:solidFill>
                  <a:srgbClr val="000000"/>
                </a:solidFill>
                <a:latin typeface="Times New Roman" panose="02020603050405020304" pitchFamily="18" charset="0"/>
              </a:rPr>
              <a:t>Disclaimer </a:t>
            </a:r>
            <a:endParaRPr lang="en-US" dirty="0">
              <a:solidFill>
                <a:srgbClr val="000000"/>
              </a:solidFill>
              <a:latin typeface="Times New Roman" panose="02020603050405020304" pitchFamily="18" charset="0"/>
            </a:endParaRPr>
          </a:p>
          <a:p>
            <a:r>
              <a:rPr lang="en-US" dirty="0">
                <a:solidFill>
                  <a:srgbClr val="000000"/>
                </a:solidFill>
                <a:latin typeface="Times New Roman" panose="02020603050405020304" pitchFamily="18" charset="0"/>
              </a:rPr>
              <a:t>All presentations and materials submitted by Market Participants or any other Entity to ERCOT staff for this meeting are received and posted with the acknowledgement that the information will be considered public in accordance with the ERCOT Websites Content Management Operating Procedure. </a:t>
            </a:r>
            <a:endParaRPr lang="en-US" sz="3200" dirty="0"/>
          </a:p>
        </p:txBody>
      </p:sp>
    </p:spTree>
    <p:extLst>
      <p:ext uri="{BB962C8B-B14F-4D97-AF65-F5344CB8AC3E}">
        <p14:creationId xmlns:p14="http://schemas.microsoft.com/office/powerpoint/2010/main" val="675837571"/>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Gap studies</a:t>
            </a:r>
            <a:endParaRPr lang="en-US" dirty="0"/>
          </a:p>
        </p:txBody>
      </p:sp>
      <p:sp>
        <p:nvSpPr>
          <p:cNvPr id="4" name="Slide Number Placeholder 3"/>
          <p:cNvSpPr>
            <a:spLocks noGrp="1"/>
          </p:cNvSpPr>
          <p:nvPr>
            <p:ph type="sldNum" sz="quarter" idx="4"/>
          </p:nvPr>
        </p:nvSpPr>
        <p:spPr/>
        <p:txBody>
          <a:bodyPr/>
          <a:lstStyle/>
          <a:p>
            <a:fld id="{1D93BD3E-1E9A-4970-A6F7-E7AC52762E0C}" type="slidenum">
              <a:rPr lang="en-US" sz="1000" smtClean="0"/>
              <a:pPr/>
              <a:t>20</a:t>
            </a:fld>
            <a:endParaRPr lang="en-US" sz="1000"/>
          </a:p>
        </p:txBody>
      </p:sp>
      <p:sp>
        <p:nvSpPr>
          <p:cNvPr id="3" name="Content Placeholder 2"/>
          <p:cNvSpPr>
            <a:spLocks noGrp="1"/>
          </p:cNvSpPr>
          <p:nvPr>
            <p:ph idx="1"/>
          </p:nvPr>
        </p:nvSpPr>
        <p:spPr>
          <a:xfrm>
            <a:off x="304800" y="1066800"/>
            <a:ext cx="8839200" cy="4853233"/>
          </a:xfrm>
        </p:spPr>
        <p:txBody>
          <a:bodyPr/>
          <a:lstStyle/>
          <a:p>
            <a:r>
              <a:rPr lang="en-US" sz="1900" dirty="0" smtClean="0"/>
              <a:t>Gap studies is a generic term for all </a:t>
            </a:r>
            <a:r>
              <a:rPr lang="en-US" sz="1900" dirty="0" err="1" smtClean="0"/>
              <a:t>adhoc</a:t>
            </a:r>
            <a:r>
              <a:rPr lang="en-US" sz="1900" dirty="0" smtClean="0"/>
              <a:t> studies conducted by operators to assess a future condition within the current day (e.g. individual pre outage studies, assessment of requests made to ERCOT for system changes, severe weather sensitivities, </a:t>
            </a:r>
            <a:r>
              <a:rPr lang="en-US" sz="1900" dirty="0" err="1" smtClean="0"/>
              <a:t>etc</a:t>
            </a:r>
            <a:r>
              <a:rPr lang="en-US" sz="1900" dirty="0" smtClean="0"/>
              <a:t>).  </a:t>
            </a:r>
          </a:p>
          <a:p>
            <a:r>
              <a:rPr lang="en-US" sz="1900" dirty="0" smtClean="0"/>
              <a:t>ERCOT's Transmission Security Desk operator or shift engineer will </a:t>
            </a:r>
            <a:r>
              <a:rPr lang="en-US" sz="1900" dirty="0"/>
              <a:t>run </a:t>
            </a:r>
            <a:r>
              <a:rPr lang="en-US" sz="1900" dirty="0" smtClean="0"/>
              <a:t>a study </a:t>
            </a:r>
            <a:r>
              <a:rPr lang="en-US" sz="1900" dirty="0"/>
              <a:t>in </a:t>
            </a:r>
            <a:r>
              <a:rPr lang="en-US" sz="1900" dirty="0" smtClean="0"/>
              <a:t>EMS.  The operator/engineer </a:t>
            </a:r>
            <a:r>
              <a:rPr lang="en-US" sz="1900" dirty="0"/>
              <a:t>will load this </a:t>
            </a:r>
            <a:r>
              <a:rPr lang="en-US" sz="1900" dirty="0" smtClean="0"/>
              <a:t>case </a:t>
            </a:r>
            <a:r>
              <a:rPr lang="en-US" sz="1900" dirty="0"/>
              <a:t>with the given hour to study </a:t>
            </a:r>
            <a:r>
              <a:rPr lang="en-US" sz="1900" dirty="0" smtClean="0"/>
              <a:t>with </a:t>
            </a:r>
            <a:r>
              <a:rPr lang="en-US" sz="1900" dirty="0"/>
              <a:t>the outages and RUC </a:t>
            </a:r>
            <a:r>
              <a:rPr lang="en-US" sz="1900" dirty="0" smtClean="0"/>
              <a:t>data and identify and issues. </a:t>
            </a:r>
          </a:p>
          <a:p>
            <a:r>
              <a:rPr lang="en-US" sz="1900" dirty="0" smtClean="0"/>
              <a:t>Corrective actions are identified as necessary.  If CMP would be needed, it would be coordinated with the impacted TO.</a:t>
            </a:r>
          </a:p>
          <a:p>
            <a:r>
              <a:rPr lang="en-US" sz="1900" dirty="0"/>
              <a:t>Studies utilize voltage schedules periodically updated based off of real time observations. Not all the Taps and Shunts are on AVR, and the STNET Study uses only the reactive controls on AVR for bus voltage regulation. </a:t>
            </a:r>
          </a:p>
          <a:p>
            <a:r>
              <a:rPr lang="en-US" sz="1900" dirty="0" smtClean="0"/>
              <a:t>Currently, the </a:t>
            </a:r>
            <a:r>
              <a:rPr lang="en-US" sz="1900" dirty="0" err="1" smtClean="0"/>
              <a:t>redispatch</a:t>
            </a:r>
            <a:r>
              <a:rPr lang="en-US" sz="1900" dirty="0" smtClean="0"/>
              <a:t> engines are not being utilized for gap or 4 hour look ahead voltage studies until training can be conducted for operators and engineers.</a:t>
            </a:r>
          </a:p>
        </p:txBody>
      </p:sp>
    </p:spTree>
    <p:extLst>
      <p:ext uri="{BB962C8B-B14F-4D97-AF65-F5344CB8AC3E}">
        <p14:creationId xmlns:p14="http://schemas.microsoft.com/office/powerpoint/2010/main" val="3332690881"/>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Q&amp;A</a:t>
            </a:r>
            <a:endParaRPr lang="en-US" dirty="0"/>
          </a:p>
        </p:txBody>
      </p:sp>
      <p:sp>
        <p:nvSpPr>
          <p:cNvPr id="4" name="Slide Number Placeholder 3"/>
          <p:cNvSpPr>
            <a:spLocks noGrp="1"/>
          </p:cNvSpPr>
          <p:nvPr>
            <p:ph type="sldNum" sz="quarter" idx="4"/>
          </p:nvPr>
        </p:nvSpPr>
        <p:spPr/>
        <p:txBody>
          <a:bodyPr/>
          <a:lstStyle/>
          <a:p>
            <a:fld id="{1D93BD3E-1E9A-4970-A6F7-E7AC52762E0C}" type="slidenum">
              <a:rPr lang="en-US" smtClean="0"/>
              <a:pPr/>
              <a:t>21</a:t>
            </a:fld>
            <a:endParaRPr lang="en-US"/>
          </a:p>
        </p:txBody>
      </p:sp>
      <p:pic>
        <p:nvPicPr>
          <p:cNvPr id="7" name="Content Placeholder 6"/>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1219200" y="990600"/>
            <a:ext cx="6242304" cy="4511040"/>
          </a:xfrm>
        </p:spPr>
      </p:pic>
    </p:spTree>
    <p:extLst>
      <p:ext uri="{BB962C8B-B14F-4D97-AF65-F5344CB8AC3E}">
        <p14:creationId xmlns:p14="http://schemas.microsoft.com/office/powerpoint/2010/main" val="246050252"/>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3429000" y="838200"/>
            <a:ext cx="5629940" cy="4585871"/>
          </a:xfrm>
          <a:prstGeom prst="rect">
            <a:avLst/>
          </a:prstGeom>
          <a:noFill/>
        </p:spPr>
        <p:txBody>
          <a:bodyPr wrap="square" rtlCol="0">
            <a:spAutoFit/>
          </a:bodyPr>
          <a:lstStyle/>
          <a:p>
            <a:endParaRPr lang="en-US" sz="2000" b="1" dirty="0" smtClean="0">
              <a:solidFill>
                <a:schemeClr val="tx2"/>
              </a:solidFill>
            </a:endParaRPr>
          </a:p>
          <a:p>
            <a:r>
              <a:rPr lang="en-US" sz="2000" b="1" dirty="0" smtClean="0">
                <a:solidFill>
                  <a:schemeClr val="tx2"/>
                </a:solidFill>
              </a:rPr>
              <a:t>Reactive Power Coordination Workshop</a:t>
            </a:r>
          </a:p>
          <a:p>
            <a:pPr marL="742950" lvl="1" indent="-285750">
              <a:buFont typeface="Arial" panose="020B0604020202020204" pitchFamily="34" charset="0"/>
              <a:buChar char="•"/>
            </a:pPr>
            <a:r>
              <a:rPr lang="en-US" dirty="0">
                <a:ln w="0"/>
                <a:gradFill>
                  <a:gsLst>
                    <a:gs pos="21000">
                      <a:srgbClr val="53575C"/>
                    </a:gs>
                    <a:gs pos="88000">
                      <a:srgbClr val="C5C7CA"/>
                    </a:gs>
                  </a:gsLst>
                  <a:lin ang="5400000"/>
                </a:gradFill>
              </a:rPr>
              <a:t>RPC Update</a:t>
            </a:r>
          </a:p>
          <a:p>
            <a:pPr marL="742950" lvl="1" indent="-285750">
              <a:buFont typeface="Arial" panose="020B0604020202020204" pitchFamily="34" charset="0"/>
              <a:buChar char="•"/>
            </a:pPr>
            <a:r>
              <a:rPr lang="en-US" dirty="0">
                <a:ln w="0"/>
                <a:gradFill>
                  <a:gsLst>
                    <a:gs pos="21000">
                      <a:srgbClr val="53575C"/>
                    </a:gs>
                    <a:gs pos="88000">
                      <a:srgbClr val="C5C7CA"/>
                    </a:gs>
                  </a:gsLst>
                  <a:lin ang="5400000"/>
                </a:gradFill>
              </a:rPr>
              <a:t>Current Voltage control in ERCOT</a:t>
            </a:r>
          </a:p>
          <a:p>
            <a:pPr marL="742950" lvl="1" indent="-285750">
              <a:buFont typeface="Arial" panose="020B0604020202020204" pitchFamily="34" charset="0"/>
              <a:buChar char="•"/>
            </a:pPr>
            <a:r>
              <a:rPr lang="en-US" dirty="0" smtClean="0">
                <a:ln w="0"/>
                <a:solidFill>
                  <a:schemeClr val="accent1"/>
                </a:solidFill>
                <a:effectLst>
                  <a:outerShdw blurRad="38100" dist="25400" dir="5400000" algn="ctr" rotWithShape="0">
                    <a:srgbClr val="6E747A">
                      <a:alpha val="43000"/>
                    </a:srgbClr>
                  </a:outerShdw>
                </a:effectLst>
              </a:rPr>
              <a:t>Break</a:t>
            </a:r>
            <a:endParaRPr lang="en-US" dirty="0" smtClean="0">
              <a:solidFill>
                <a:schemeClr val="tx2"/>
              </a:solidFill>
            </a:endParaRPr>
          </a:p>
          <a:p>
            <a:pPr marL="742950" lvl="1" indent="-285750">
              <a:buFont typeface="Arial" panose="020B0604020202020204" pitchFamily="34" charset="0"/>
              <a:buChar char="•"/>
            </a:pPr>
            <a:r>
              <a:rPr lang="en-US" dirty="0">
                <a:solidFill>
                  <a:schemeClr val="tx2"/>
                </a:solidFill>
              </a:rPr>
              <a:t>Response to </a:t>
            </a:r>
            <a:r>
              <a:rPr lang="en-US" dirty="0" err="1">
                <a:solidFill>
                  <a:schemeClr val="tx2"/>
                </a:solidFill>
              </a:rPr>
              <a:t>TO</a:t>
            </a:r>
            <a:r>
              <a:rPr lang="en-US" dirty="0">
                <a:solidFill>
                  <a:schemeClr val="tx2"/>
                </a:solidFill>
              </a:rPr>
              <a:t> questions/comments</a:t>
            </a:r>
          </a:p>
          <a:p>
            <a:pPr marL="742950" lvl="1" indent="-285750">
              <a:buFont typeface="Arial" panose="020B0604020202020204" pitchFamily="34" charset="0"/>
              <a:buChar char="•"/>
            </a:pPr>
            <a:r>
              <a:rPr lang="en-US" dirty="0" smtClean="0">
                <a:solidFill>
                  <a:schemeClr val="tx2"/>
                </a:solidFill>
              </a:rPr>
              <a:t>Break/Lunch</a:t>
            </a:r>
          </a:p>
          <a:p>
            <a:pPr marL="742950" lvl="1" indent="-285750">
              <a:buFont typeface="Arial" panose="020B0604020202020204" pitchFamily="34" charset="0"/>
              <a:buChar char="•"/>
            </a:pPr>
            <a:r>
              <a:rPr lang="en-US" dirty="0" smtClean="0">
                <a:solidFill>
                  <a:schemeClr val="tx2"/>
                </a:solidFill>
              </a:rPr>
              <a:t>Reactive Zones</a:t>
            </a:r>
          </a:p>
          <a:p>
            <a:pPr marL="742950" lvl="1" indent="-285750">
              <a:buFont typeface="Arial" panose="020B0604020202020204" pitchFamily="34" charset="0"/>
              <a:buChar char="•"/>
            </a:pPr>
            <a:r>
              <a:rPr lang="en-US" dirty="0" smtClean="0">
                <a:solidFill>
                  <a:schemeClr val="tx2"/>
                </a:solidFill>
              </a:rPr>
              <a:t>Wrap Up/Discussion/Q&amp;A</a:t>
            </a:r>
          </a:p>
          <a:p>
            <a:endParaRPr lang="en-US" i="1" dirty="0" smtClean="0">
              <a:solidFill>
                <a:schemeClr val="tx2"/>
              </a:solidFill>
            </a:endParaRPr>
          </a:p>
          <a:p>
            <a:endParaRPr lang="en-US" dirty="0" smtClean="0">
              <a:solidFill>
                <a:schemeClr val="tx2"/>
              </a:solidFill>
            </a:endParaRPr>
          </a:p>
          <a:p>
            <a:endParaRPr lang="en-US" dirty="0">
              <a:solidFill>
                <a:schemeClr val="tx2"/>
              </a:solidFill>
            </a:endParaRPr>
          </a:p>
          <a:p>
            <a:endParaRPr lang="en-US" dirty="0" smtClean="0">
              <a:solidFill>
                <a:schemeClr val="tx2"/>
              </a:solidFill>
            </a:endParaRPr>
          </a:p>
          <a:p>
            <a:endParaRPr lang="en-US" dirty="0">
              <a:solidFill>
                <a:schemeClr val="tx2"/>
              </a:solidFill>
            </a:endParaRPr>
          </a:p>
          <a:p>
            <a:r>
              <a:rPr lang="en-US" dirty="0" smtClean="0">
                <a:solidFill>
                  <a:schemeClr val="tx2"/>
                </a:solidFill>
              </a:rPr>
              <a:t>ERCOT Public</a:t>
            </a:r>
          </a:p>
          <a:p>
            <a:r>
              <a:rPr lang="en-US" dirty="0" smtClean="0">
                <a:solidFill>
                  <a:schemeClr val="tx2"/>
                </a:solidFill>
              </a:rPr>
              <a:t>December 13, 2019</a:t>
            </a:r>
            <a:endParaRPr lang="en-US" dirty="0">
              <a:solidFill>
                <a:schemeClr val="tx2"/>
              </a:solidFill>
            </a:endParaRPr>
          </a:p>
        </p:txBody>
      </p:sp>
    </p:spTree>
    <p:extLst>
      <p:ext uri="{BB962C8B-B14F-4D97-AF65-F5344CB8AC3E}">
        <p14:creationId xmlns:p14="http://schemas.microsoft.com/office/powerpoint/2010/main" val="2265923728"/>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733800" y="2362200"/>
            <a:ext cx="4870515" cy="2362200"/>
          </a:xfrm>
          <a:prstGeom prst="rect">
            <a:avLst/>
          </a:prstGeom>
        </p:spPr>
      </p:pic>
      <p:sp>
        <p:nvSpPr>
          <p:cNvPr id="5" name="TextBox 4"/>
          <p:cNvSpPr txBox="1"/>
          <p:nvPr/>
        </p:nvSpPr>
        <p:spPr>
          <a:xfrm>
            <a:off x="3629025" y="4953000"/>
            <a:ext cx="5257800" cy="584775"/>
          </a:xfrm>
          <a:prstGeom prst="rect">
            <a:avLst/>
          </a:prstGeom>
          <a:noFill/>
        </p:spPr>
        <p:txBody>
          <a:bodyPr wrap="square" rtlCol="0">
            <a:spAutoFit/>
          </a:bodyPr>
          <a:lstStyle/>
          <a:p>
            <a:r>
              <a:rPr lang="en-US" sz="3200" dirty="0" smtClean="0"/>
              <a:t>We will return at 10:45 AM.</a:t>
            </a:r>
            <a:endParaRPr lang="en-US" sz="3200" dirty="0"/>
          </a:p>
        </p:txBody>
      </p:sp>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168932" y="457200"/>
            <a:ext cx="2000250" cy="2000250"/>
          </a:xfrm>
          <a:prstGeom prst="rect">
            <a:avLst/>
          </a:prstGeom>
        </p:spPr>
      </p:pic>
    </p:spTree>
    <p:extLst>
      <p:ext uri="{BB962C8B-B14F-4D97-AF65-F5344CB8AC3E}">
        <p14:creationId xmlns:p14="http://schemas.microsoft.com/office/powerpoint/2010/main" val="992736222"/>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3429000" y="838200"/>
            <a:ext cx="5629940" cy="4862870"/>
          </a:xfrm>
          <a:prstGeom prst="rect">
            <a:avLst/>
          </a:prstGeom>
          <a:noFill/>
        </p:spPr>
        <p:txBody>
          <a:bodyPr wrap="square" rtlCol="0">
            <a:spAutoFit/>
          </a:bodyPr>
          <a:lstStyle/>
          <a:p>
            <a:endParaRPr lang="en-US" sz="2000" b="1" dirty="0" smtClean="0">
              <a:solidFill>
                <a:schemeClr val="tx2"/>
              </a:solidFill>
            </a:endParaRPr>
          </a:p>
          <a:p>
            <a:r>
              <a:rPr lang="en-US" sz="2000" b="1" dirty="0" smtClean="0">
                <a:solidFill>
                  <a:schemeClr val="tx2"/>
                </a:solidFill>
              </a:rPr>
              <a:t>Reactive Power Coordination Workshop</a:t>
            </a:r>
          </a:p>
          <a:p>
            <a:pPr marL="742950" lvl="1" indent="-285750">
              <a:buFont typeface="Arial" panose="020B0604020202020204" pitchFamily="34" charset="0"/>
              <a:buChar char="•"/>
            </a:pPr>
            <a:r>
              <a:rPr lang="en-US" dirty="0">
                <a:ln w="0"/>
                <a:gradFill>
                  <a:gsLst>
                    <a:gs pos="21000">
                      <a:srgbClr val="53575C"/>
                    </a:gs>
                    <a:gs pos="88000">
                      <a:srgbClr val="C5C7CA"/>
                    </a:gs>
                  </a:gsLst>
                  <a:lin ang="5400000"/>
                </a:gradFill>
              </a:rPr>
              <a:t>RPC Update</a:t>
            </a:r>
          </a:p>
          <a:p>
            <a:pPr marL="742950" lvl="1" indent="-285750">
              <a:buFont typeface="Arial" panose="020B0604020202020204" pitchFamily="34" charset="0"/>
              <a:buChar char="•"/>
            </a:pPr>
            <a:r>
              <a:rPr lang="en-US" dirty="0">
                <a:ln w="0"/>
                <a:gradFill>
                  <a:gsLst>
                    <a:gs pos="21000">
                      <a:srgbClr val="53575C"/>
                    </a:gs>
                    <a:gs pos="88000">
                      <a:srgbClr val="C5C7CA"/>
                    </a:gs>
                  </a:gsLst>
                  <a:lin ang="5400000"/>
                </a:gradFill>
              </a:rPr>
              <a:t>Current Voltage control in ERCOT</a:t>
            </a:r>
          </a:p>
          <a:p>
            <a:pPr marL="742950" lvl="1" indent="-285750">
              <a:buFont typeface="Arial" panose="020B0604020202020204" pitchFamily="34" charset="0"/>
              <a:buChar char="•"/>
            </a:pPr>
            <a:r>
              <a:rPr lang="en-US" dirty="0">
                <a:ln w="0"/>
                <a:gradFill>
                  <a:gsLst>
                    <a:gs pos="21000">
                      <a:srgbClr val="53575C"/>
                    </a:gs>
                    <a:gs pos="88000">
                      <a:srgbClr val="C5C7CA"/>
                    </a:gs>
                  </a:gsLst>
                  <a:lin ang="5400000"/>
                </a:gradFill>
              </a:rPr>
              <a:t>Break</a:t>
            </a:r>
          </a:p>
          <a:p>
            <a:pPr marL="742950" lvl="1" indent="-285750">
              <a:buFont typeface="Arial" panose="020B0604020202020204" pitchFamily="34" charset="0"/>
              <a:buChar char="•"/>
            </a:pPr>
            <a:r>
              <a:rPr lang="en-US" dirty="0">
                <a:ln w="0"/>
                <a:solidFill>
                  <a:schemeClr val="accent1"/>
                </a:solidFill>
                <a:effectLst>
                  <a:outerShdw blurRad="38100" dist="25400" dir="5400000" algn="ctr" rotWithShape="0">
                    <a:srgbClr val="6E747A">
                      <a:alpha val="43000"/>
                    </a:srgbClr>
                  </a:outerShdw>
                </a:effectLst>
              </a:rPr>
              <a:t>Response to </a:t>
            </a:r>
            <a:r>
              <a:rPr lang="en-US" dirty="0" err="1">
                <a:ln w="0"/>
                <a:solidFill>
                  <a:schemeClr val="accent1"/>
                </a:solidFill>
                <a:effectLst>
                  <a:outerShdw blurRad="38100" dist="25400" dir="5400000" algn="ctr" rotWithShape="0">
                    <a:srgbClr val="6E747A">
                      <a:alpha val="43000"/>
                    </a:srgbClr>
                  </a:outerShdw>
                </a:effectLst>
              </a:rPr>
              <a:t>TO</a:t>
            </a:r>
            <a:r>
              <a:rPr lang="en-US" dirty="0">
                <a:ln w="0"/>
                <a:solidFill>
                  <a:schemeClr val="accent1"/>
                </a:solidFill>
                <a:effectLst>
                  <a:outerShdw blurRad="38100" dist="25400" dir="5400000" algn="ctr" rotWithShape="0">
                    <a:srgbClr val="6E747A">
                      <a:alpha val="43000"/>
                    </a:srgbClr>
                  </a:outerShdw>
                </a:effectLst>
              </a:rPr>
              <a:t> questions/comments</a:t>
            </a:r>
          </a:p>
          <a:p>
            <a:pPr marL="742950" lvl="1" indent="-285750">
              <a:buFont typeface="Arial" panose="020B0604020202020204" pitchFamily="34" charset="0"/>
              <a:buChar char="•"/>
            </a:pPr>
            <a:r>
              <a:rPr lang="en-US" dirty="0" smtClean="0">
                <a:solidFill>
                  <a:schemeClr val="tx2"/>
                </a:solidFill>
              </a:rPr>
              <a:t>Break/Lunch</a:t>
            </a:r>
            <a:endParaRPr lang="en-US" dirty="0">
              <a:solidFill>
                <a:schemeClr val="tx2"/>
              </a:solidFill>
            </a:endParaRPr>
          </a:p>
          <a:p>
            <a:pPr marL="742950" lvl="1" indent="-285750">
              <a:buFont typeface="Arial" panose="020B0604020202020204" pitchFamily="34" charset="0"/>
              <a:buChar char="•"/>
            </a:pPr>
            <a:r>
              <a:rPr lang="en-US" dirty="0" smtClean="0">
                <a:solidFill>
                  <a:schemeClr val="tx2"/>
                </a:solidFill>
              </a:rPr>
              <a:t>Reactive Zones</a:t>
            </a:r>
          </a:p>
          <a:p>
            <a:pPr marL="742950" lvl="1" indent="-285750">
              <a:buFont typeface="Arial" panose="020B0604020202020204" pitchFamily="34" charset="0"/>
              <a:buChar char="•"/>
            </a:pPr>
            <a:r>
              <a:rPr lang="en-US" dirty="0" smtClean="0">
                <a:solidFill>
                  <a:schemeClr val="tx2"/>
                </a:solidFill>
              </a:rPr>
              <a:t>Wrap Up/Discussion/Q&amp;A</a:t>
            </a:r>
          </a:p>
          <a:p>
            <a:endParaRPr lang="en-US" i="1" dirty="0" smtClean="0">
              <a:solidFill>
                <a:schemeClr val="tx2"/>
              </a:solidFill>
            </a:endParaRPr>
          </a:p>
          <a:p>
            <a:r>
              <a:rPr lang="en-US" b="1" dirty="0" smtClean="0">
                <a:solidFill>
                  <a:schemeClr val="tx2"/>
                </a:solidFill>
              </a:rPr>
              <a:t>Presenter</a:t>
            </a:r>
          </a:p>
          <a:p>
            <a:r>
              <a:rPr lang="en-US" i="1" dirty="0" smtClean="0">
                <a:solidFill>
                  <a:schemeClr val="tx2"/>
                </a:solidFill>
              </a:rPr>
              <a:t>Stephen Solis</a:t>
            </a:r>
          </a:p>
          <a:p>
            <a:r>
              <a:rPr lang="en-US" dirty="0" smtClean="0">
                <a:solidFill>
                  <a:schemeClr val="tx2"/>
                </a:solidFill>
              </a:rPr>
              <a:t>System Operations Improvement Manager</a:t>
            </a:r>
          </a:p>
          <a:p>
            <a:endParaRPr lang="en-US" dirty="0" smtClean="0">
              <a:solidFill>
                <a:schemeClr val="tx2"/>
              </a:solidFill>
            </a:endParaRPr>
          </a:p>
          <a:p>
            <a:endParaRPr lang="en-US" dirty="0">
              <a:solidFill>
                <a:schemeClr val="tx2"/>
              </a:solidFill>
            </a:endParaRPr>
          </a:p>
          <a:p>
            <a:r>
              <a:rPr lang="en-US" dirty="0" smtClean="0">
                <a:solidFill>
                  <a:schemeClr val="tx2"/>
                </a:solidFill>
              </a:rPr>
              <a:t>ERCOT Public</a:t>
            </a:r>
          </a:p>
          <a:p>
            <a:r>
              <a:rPr lang="en-US" dirty="0" smtClean="0">
                <a:solidFill>
                  <a:schemeClr val="tx2"/>
                </a:solidFill>
              </a:rPr>
              <a:t>December 13, 2019</a:t>
            </a:r>
            <a:endParaRPr lang="en-US" dirty="0">
              <a:solidFill>
                <a:schemeClr val="tx2"/>
              </a:solidFill>
            </a:endParaRPr>
          </a:p>
        </p:txBody>
      </p:sp>
    </p:spTree>
    <p:extLst>
      <p:ext uri="{BB962C8B-B14F-4D97-AF65-F5344CB8AC3E}">
        <p14:creationId xmlns:p14="http://schemas.microsoft.com/office/powerpoint/2010/main" val="3864088980"/>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Responses to Questions from TOs</a:t>
            </a:r>
            <a:endParaRPr lang="en-US" dirty="0"/>
          </a:p>
        </p:txBody>
      </p:sp>
      <p:sp>
        <p:nvSpPr>
          <p:cNvPr id="3" name="Content Placeholder 2"/>
          <p:cNvSpPr>
            <a:spLocks noGrp="1"/>
          </p:cNvSpPr>
          <p:nvPr>
            <p:ph idx="1"/>
          </p:nvPr>
        </p:nvSpPr>
        <p:spPr>
          <a:xfrm>
            <a:off x="228600" y="516867"/>
            <a:ext cx="8763000" cy="4548433"/>
          </a:xfrm>
        </p:spPr>
        <p:txBody>
          <a:bodyPr/>
          <a:lstStyle/>
          <a:p>
            <a:pPr marL="0" indent="0">
              <a:buNone/>
            </a:pPr>
            <a:endParaRPr lang="en-US" dirty="0" smtClean="0"/>
          </a:p>
          <a:p>
            <a:r>
              <a:rPr lang="en-US" sz="2000" dirty="0"/>
              <a:t>How will auto-transformers that are auto-controlled through a small tap range and then manually controlled through the remaining range be modelled? Since actual auto controls will be changing in Real-Time it is likely the TOs will be frequently deviating from ERCOT’s RPC instruction plan</a:t>
            </a:r>
            <a:r>
              <a:rPr lang="en-US" sz="2000" dirty="0" smtClean="0"/>
              <a:t>?</a:t>
            </a:r>
          </a:p>
          <a:p>
            <a:pPr lvl="1"/>
            <a:r>
              <a:rPr lang="en-US" sz="1800" dirty="0">
                <a:solidFill>
                  <a:schemeClr val="accent4">
                    <a:lumMod val="75000"/>
                    <a:lumOff val="25000"/>
                  </a:schemeClr>
                </a:solidFill>
              </a:rPr>
              <a:t>This needs additional discussion </a:t>
            </a:r>
            <a:r>
              <a:rPr lang="en-US" sz="1800" dirty="0">
                <a:solidFill>
                  <a:schemeClr val="accent4">
                    <a:lumMod val="75000"/>
                    <a:lumOff val="25000"/>
                  </a:schemeClr>
                </a:solidFill>
              </a:rPr>
              <a:t>but </a:t>
            </a:r>
            <a:r>
              <a:rPr lang="en-US" sz="1800" dirty="0">
                <a:solidFill>
                  <a:schemeClr val="accent4">
                    <a:lumMod val="75000"/>
                    <a:lumOff val="25000"/>
                  </a:schemeClr>
                </a:solidFill>
              </a:rPr>
              <a:t>currently the </a:t>
            </a:r>
            <a:r>
              <a:rPr lang="en-US" sz="1800" dirty="0">
                <a:solidFill>
                  <a:schemeClr val="accent4">
                    <a:lumMod val="75000"/>
                    <a:lumOff val="25000"/>
                  </a:schemeClr>
                </a:solidFill>
              </a:rPr>
              <a:t>EMS </a:t>
            </a:r>
            <a:r>
              <a:rPr lang="en-US" sz="1800" dirty="0">
                <a:solidFill>
                  <a:schemeClr val="accent4">
                    <a:lumMod val="75000"/>
                    <a:lumOff val="25000"/>
                  </a:schemeClr>
                </a:solidFill>
              </a:rPr>
              <a:t>or the RPC tool will not be able to differentiate between the small auto controlled range and the manual control range of tap positions. </a:t>
            </a:r>
            <a:r>
              <a:rPr lang="en-US" sz="1800" dirty="0">
                <a:solidFill>
                  <a:schemeClr val="accent4">
                    <a:lumMod val="75000"/>
                    <a:lumOff val="25000"/>
                  </a:schemeClr>
                </a:solidFill>
              </a:rPr>
              <a:t>The applications will use the minimum and maximum tap positions modeled to identify the tap range</a:t>
            </a:r>
            <a:r>
              <a:rPr lang="en-US" sz="1800" dirty="0" smtClean="0">
                <a:solidFill>
                  <a:schemeClr val="accent4">
                    <a:lumMod val="75000"/>
                    <a:lumOff val="25000"/>
                  </a:schemeClr>
                </a:solidFill>
              </a:rPr>
              <a:t>.</a:t>
            </a:r>
            <a:r>
              <a:rPr lang="en-US" sz="1800" i="1" dirty="0"/>
              <a:t> </a:t>
            </a:r>
            <a:r>
              <a:rPr lang="en-US" sz="1800" dirty="0">
                <a:solidFill>
                  <a:schemeClr val="accent4">
                    <a:lumMod val="75000"/>
                    <a:lumOff val="25000"/>
                  </a:schemeClr>
                </a:solidFill>
              </a:rPr>
              <a:t>RPC may suggest a tap position within the control range (both auto plus manual). In such case the transformer cannot maintain the voltage at regulated bus at the target value. And hence that transformer cannot be on AVR (temporarily) when a RPC recommendation is made.</a:t>
            </a:r>
          </a:p>
          <a:p>
            <a:pPr lvl="1"/>
            <a:endParaRPr lang="en-US" sz="1800" dirty="0">
              <a:solidFill>
                <a:schemeClr val="accent4">
                  <a:lumMod val="75000"/>
                  <a:lumOff val="25000"/>
                </a:schemeClr>
              </a:solidFill>
            </a:endParaRPr>
          </a:p>
        </p:txBody>
      </p:sp>
      <p:sp>
        <p:nvSpPr>
          <p:cNvPr id="4" name="Slide Number Placeholder 3"/>
          <p:cNvSpPr>
            <a:spLocks noGrp="1"/>
          </p:cNvSpPr>
          <p:nvPr>
            <p:ph type="sldNum" sz="quarter" idx="4"/>
          </p:nvPr>
        </p:nvSpPr>
        <p:spPr/>
        <p:txBody>
          <a:bodyPr/>
          <a:lstStyle/>
          <a:p>
            <a:fld id="{1D93BD3E-1E9A-4970-A6F7-E7AC52762E0C}" type="slidenum">
              <a:rPr lang="en-US" smtClean="0"/>
              <a:pPr/>
              <a:t>25</a:t>
            </a:fld>
            <a:endParaRPr lang="en-US"/>
          </a:p>
        </p:txBody>
      </p:sp>
    </p:spTree>
    <p:extLst>
      <p:ext uri="{BB962C8B-B14F-4D97-AF65-F5344CB8AC3E}">
        <p14:creationId xmlns:p14="http://schemas.microsoft.com/office/powerpoint/2010/main" val="2976102836"/>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Responses to Questions from TOs</a:t>
            </a:r>
            <a:endParaRPr lang="en-US" dirty="0"/>
          </a:p>
        </p:txBody>
      </p:sp>
      <p:sp>
        <p:nvSpPr>
          <p:cNvPr id="3" name="Content Placeholder 2"/>
          <p:cNvSpPr>
            <a:spLocks noGrp="1"/>
          </p:cNvSpPr>
          <p:nvPr>
            <p:ph idx="1"/>
          </p:nvPr>
        </p:nvSpPr>
        <p:spPr>
          <a:xfrm>
            <a:off x="228600" y="516867"/>
            <a:ext cx="8763000" cy="4548433"/>
          </a:xfrm>
        </p:spPr>
        <p:txBody>
          <a:bodyPr/>
          <a:lstStyle/>
          <a:p>
            <a:pPr marL="0" indent="0">
              <a:buNone/>
            </a:pPr>
            <a:endParaRPr lang="en-US" dirty="0" smtClean="0"/>
          </a:p>
          <a:p>
            <a:pPr lvl="1"/>
            <a:endParaRPr lang="en-US" sz="1800" dirty="0">
              <a:solidFill>
                <a:schemeClr val="accent4">
                  <a:lumMod val="75000"/>
                  <a:lumOff val="25000"/>
                </a:schemeClr>
              </a:solidFill>
            </a:endParaRPr>
          </a:p>
          <a:p>
            <a:r>
              <a:rPr lang="en-US" sz="2000" dirty="0" smtClean="0"/>
              <a:t>How </a:t>
            </a:r>
            <a:r>
              <a:rPr lang="en-US" sz="2000" dirty="0"/>
              <a:t>will a TO’s Reactive Power Controllers that can auto control capacitors in an area with an option of three control levels -- RPC controlled, manual control or relay device controlled – be modelled and addressed in the optimization tool</a:t>
            </a:r>
            <a:r>
              <a:rPr lang="en-US" sz="2000" dirty="0"/>
              <a:t>?</a:t>
            </a:r>
          </a:p>
          <a:p>
            <a:pPr lvl="1"/>
            <a:r>
              <a:rPr lang="en-US" sz="1800" dirty="0">
                <a:solidFill>
                  <a:schemeClr val="accent4">
                    <a:lumMod val="75000"/>
                    <a:lumOff val="25000"/>
                  </a:schemeClr>
                </a:solidFill>
              </a:rPr>
              <a:t>This needs additional discussion but initial thoughts </a:t>
            </a:r>
            <a:r>
              <a:rPr lang="en-US" sz="1800" dirty="0">
                <a:solidFill>
                  <a:schemeClr val="accent4">
                    <a:lumMod val="75000"/>
                    <a:lumOff val="25000"/>
                  </a:schemeClr>
                </a:solidFill>
              </a:rPr>
              <a:t>are that a </a:t>
            </a:r>
            <a:r>
              <a:rPr lang="en-US" sz="1800" dirty="0">
                <a:solidFill>
                  <a:schemeClr val="accent4">
                    <a:lumMod val="75000"/>
                    <a:lumOff val="25000"/>
                  </a:schemeClr>
                </a:solidFill>
              </a:rPr>
              <a:t>setting is expected to be available in the RPC tool, which would allow it to respect and monitor the bus voltages regulated by auto controlled reactive devices (local controls), so that the RPC recommended control actions will be in line with the expected local control movements. There shall not be a conflicting switching actions between the RPC tool and the local controls. But since the local controls only monitor the local bus, and RPC tool looks at wide area, RPC recommendations will try to optimize the controls to still maintain the local bus voltage while suggesting a different control </a:t>
            </a:r>
            <a:r>
              <a:rPr lang="en-US" sz="1800" dirty="0">
                <a:solidFill>
                  <a:schemeClr val="accent4">
                    <a:lumMod val="75000"/>
                    <a:lumOff val="25000"/>
                  </a:schemeClr>
                </a:solidFill>
              </a:rPr>
              <a:t>state.</a:t>
            </a:r>
            <a:endParaRPr lang="en-US" sz="1800" dirty="0">
              <a:solidFill>
                <a:schemeClr val="accent4">
                  <a:lumMod val="75000"/>
                  <a:lumOff val="25000"/>
                </a:schemeClr>
              </a:solidFill>
            </a:endParaRPr>
          </a:p>
        </p:txBody>
      </p:sp>
      <p:sp>
        <p:nvSpPr>
          <p:cNvPr id="4" name="Slide Number Placeholder 3"/>
          <p:cNvSpPr>
            <a:spLocks noGrp="1"/>
          </p:cNvSpPr>
          <p:nvPr>
            <p:ph type="sldNum" sz="quarter" idx="4"/>
          </p:nvPr>
        </p:nvSpPr>
        <p:spPr/>
        <p:txBody>
          <a:bodyPr/>
          <a:lstStyle/>
          <a:p>
            <a:fld id="{1D93BD3E-1E9A-4970-A6F7-E7AC52762E0C}" type="slidenum">
              <a:rPr lang="en-US" smtClean="0"/>
              <a:pPr/>
              <a:t>26</a:t>
            </a:fld>
            <a:endParaRPr lang="en-US"/>
          </a:p>
        </p:txBody>
      </p:sp>
    </p:spTree>
    <p:extLst>
      <p:ext uri="{BB962C8B-B14F-4D97-AF65-F5344CB8AC3E}">
        <p14:creationId xmlns:p14="http://schemas.microsoft.com/office/powerpoint/2010/main" val="1808643119"/>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Responses to Questions from TOs</a:t>
            </a:r>
            <a:endParaRPr lang="en-US" dirty="0"/>
          </a:p>
        </p:txBody>
      </p:sp>
      <p:sp>
        <p:nvSpPr>
          <p:cNvPr id="3" name="Content Placeholder 2"/>
          <p:cNvSpPr>
            <a:spLocks noGrp="1"/>
          </p:cNvSpPr>
          <p:nvPr>
            <p:ph idx="1"/>
          </p:nvPr>
        </p:nvSpPr>
        <p:spPr>
          <a:xfrm>
            <a:off x="228600" y="516867"/>
            <a:ext cx="8763000" cy="4548433"/>
          </a:xfrm>
        </p:spPr>
        <p:txBody>
          <a:bodyPr/>
          <a:lstStyle/>
          <a:p>
            <a:pPr marL="0" indent="0">
              <a:buNone/>
            </a:pPr>
            <a:endParaRPr lang="en-US" dirty="0" smtClean="0"/>
          </a:p>
          <a:p>
            <a:r>
              <a:rPr lang="en-US" sz="2000" dirty="0"/>
              <a:t>Going forward, will ERCOT run restoration contingencies? It would seem that the application would need to adjust reactive selection based on restoration events of sectionalized breaker-to-breaker segments.  Otherwise, this difference would create situations in which the TOs would likely need to deviate from ERCOT’s RPC instruction plan unless ERCOT decided to monitor for these restoration events.   </a:t>
            </a:r>
            <a:endParaRPr lang="en-US" sz="2000" dirty="0" smtClean="0"/>
          </a:p>
          <a:p>
            <a:pPr lvl="1"/>
            <a:r>
              <a:rPr lang="en-US" sz="1800" dirty="0">
                <a:solidFill>
                  <a:schemeClr val="accent4">
                    <a:lumMod val="75000"/>
                    <a:lumOff val="25000"/>
                  </a:schemeClr>
                </a:solidFill>
              </a:rPr>
              <a:t>There is currently no plan to incorporate restoration contingencies into the tool's functionality.  </a:t>
            </a:r>
            <a:r>
              <a:rPr lang="en-US" sz="1800" dirty="0">
                <a:solidFill>
                  <a:schemeClr val="accent4">
                    <a:lumMod val="75000"/>
                    <a:lumOff val="25000"/>
                  </a:schemeClr>
                </a:solidFill>
              </a:rPr>
              <a:t>It's difficult to envision how this would work even for RTCA results; ostensibly you would only need to run contingencies for elements which are currently out of service, which </a:t>
            </a:r>
            <a:r>
              <a:rPr lang="en-US" sz="1800" dirty="0" smtClean="0">
                <a:solidFill>
                  <a:schemeClr val="accent4">
                    <a:lumMod val="75000"/>
                    <a:lumOff val="25000"/>
                  </a:schemeClr>
                </a:solidFill>
              </a:rPr>
              <a:t>is unprecedented</a:t>
            </a:r>
            <a:r>
              <a:rPr lang="en-US" sz="1800" dirty="0">
                <a:solidFill>
                  <a:schemeClr val="accent4">
                    <a:lumMod val="75000"/>
                    <a:lumOff val="25000"/>
                  </a:schemeClr>
                </a:solidFill>
              </a:rPr>
              <a:t>.  However, restoration events would be captured in the RPC analysis via the planned end time of an outage (the outage would appear in the RPC case-hours up until the time it ends and the equipment is restored to service). </a:t>
            </a:r>
            <a:endParaRPr lang="en-US" sz="1800" dirty="0">
              <a:solidFill>
                <a:schemeClr val="accent4">
                  <a:lumMod val="75000"/>
                  <a:lumOff val="25000"/>
                </a:schemeClr>
              </a:solidFill>
            </a:endParaRPr>
          </a:p>
        </p:txBody>
      </p:sp>
      <p:sp>
        <p:nvSpPr>
          <p:cNvPr id="4" name="Slide Number Placeholder 3"/>
          <p:cNvSpPr>
            <a:spLocks noGrp="1"/>
          </p:cNvSpPr>
          <p:nvPr>
            <p:ph type="sldNum" sz="quarter" idx="4"/>
          </p:nvPr>
        </p:nvSpPr>
        <p:spPr/>
        <p:txBody>
          <a:bodyPr/>
          <a:lstStyle/>
          <a:p>
            <a:fld id="{1D93BD3E-1E9A-4970-A6F7-E7AC52762E0C}" type="slidenum">
              <a:rPr lang="en-US" smtClean="0"/>
              <a:pPr/>
              <a:t>27</a:t>
            </a:fld>
            <a:endParaRPr lang="en-US"/>
          </a:p>
        </p:txBody>
      </p:sp>
    </p:spTree>
    <p:extLst>
      <p:ext uri="{BB962C8B-B14F-4D97-AF65-F5344CB8AC3E}">
        <p14:creationId xmlns:p14="http://schemas.microsoft.com/office/powerpoint/2010/main" val="1401756517"/>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Responses to Questions from TOs</a:t>
            </a:r>
            <a:endParaRPr lang="en-US" dirty="0"/>
          </a:p>
        </p:txBody>
      </p:sp>
      <p:sp>
        <p:nvSpPr>
          <p:cNvPr id="3" name="Content Placeholder 2"/>
          <p:cNvSpPr>
            <a:spLocks noGrp="1"/>
          </p:cNvSpPr>
          <p:nvPr>
            <p:ph idx="1"/>
          </p:nvPr>
        </p:nvSpPr>
        <p:spPr>
          <a:xfrm>
            <a:off x="228600" y="516867"/>
            <a:ext cx="8763000" cy="4548433"/>
          </a:xfrm>
        </p:spPr>
        <p:txBody>
          <a:bodyPr/>
          <a:lstStyle/>
          <a:p>
            <a:pPr marL="0" indent="0">
              <a:buNone/>
            </a:pPr>
            <a:endParaRPr lang="en-US" dirty="0" smtClean="0"/>
          </a:p>
          <a:p>
            <a:r>
              <a:rPr lang="en-US" sz="2000" dirty="0"/>
              <a:t>How would the tool account for renewable generation within certain reactive ranges, and the TOs reactive switching sequence? The reactive curves for renewables are currently not always matching actual capability on the low 10% and the high end.  Since there is no current obligation to provide reactive below 10%, it will likely be difficult for the application to match actual conditions</a:t>
            </a:r>
            <a:r>
              <a:rPr lang="en-US" sz="2000" dirty="0" smtClean="0"/>
              <a:t>.</a:t>
            </a:r>
          </a:p>
          <a:p>
            <a:pPr lvl="1"/>
            <a:r>
              <a:rPr lang="en-US" sz="1800" dirty="0">
                <a:solidFill>
                  <a:schemeClr val="accent4">
                    <a:lumMod val="75000"/>
                    <a:lumOff val="25000"/>
                  </a:schemeClr>
                </a:solidFill>
              </a:rPr>
              <a:t>The RPC tool would only recommend switching solutions based on the single snapshot capturing expected MW output and its MVAR capabilities at that MW output based on the supplied reactive curve.  </a:t>
            </a:r>
            <a:r>
              <a:rPr lang="en-US" sz="1800" dirty="0" smtClean="0">
                <a:solidFill>
                  <a:schemeClr val="accent4">
                    <a:lumMod val="75000"/>
                    <a:lumOff val="25000"/>
                  </a:schemeClr>
                </a:solidFill>
              </a:rPr>
              <a:t>ERCOT recognizes </a:t>
            </a:r>
            <a:r>
              <a:rPr lang="en-US" sz="1800" dirty="0">
                <a:solidFill>
                  <a:schemeClr val="accent4">
                    <a:lumMod val="75000"/>
                    <a:lumOff val="25000"/>
                  </a:schemeClr>
                </a:solidFill>
              </a:rPr>
              <a:t>the cited issue but the long term solution is outside of </a:t>
            </a:r>
            <a:r>
              <a:rPr lang="en-US" sz="1800" dirty="0" smtClean="0">
                <a:solidFill>
                  <a:schemeClr val="accent4">
                    <a:lumMod val="75000"/>
                    <a:lumOff val="25000"/>
                  </a:schemeClr>
                </a:solidFill>
              </a:rPr>
              <a:t>RPC.</a:t>
            </a:r>
            <a:r>
              <a:rPr lang="en-US" sz="1800" dirty="0">
                <a:solidFill>
                  <a:schemeClr val="accent4">
                    <a:lumMod val="75000"/>
                    <a:lumOff val="25000"/>
                  </a:schemeClr>
                </a:solidFill>
              </a:rPr>
              <a:t>  TOs would still have to manage real time issues such as this albeit with a few number to address if the tool </a:t>
            </a:r>
            <a:r>
              <a:rPr lang="en-US" sz="1800" dirty="0" smtClean="0">
                <a:solidFill>
                  <a:schemeClr val="accent4">
                    <a:lumMod val="75000"/>
                    <a:lumOff val="25000"/>
                  </a:schemeClr>
                </a:solidFill>
              </a:rPr>
              <a:t>is successful.</a:t>
            </a:r>
            <a:endParaRPr lang="en-US" sz="1800" dirty="0">
              <a:solidFill>
                <a:schemeClr val="accent4">
                  <a:lumMod val="75000"/>
                  <a:lumOff val="25000"/>
                </a:schemeClr>
              </a:solidFill>
            </a:endParaRPr>
          </a:p>
        </p:txBody>
      </p:sp>
      <p:sp>
        <p:nvSpPr>
          <p:cNvPr id="4" name="Slide Number Placeholder 3"/>
          <p:cNvSpPr>
            <a:spLocks noGrp="1"/>
          </p:cNvSpPr>
          <p:nvPr>
            <p:ph type="sldNum" sz="quarter" idx="4"/>
          </p:nvPr>
        </p:nvSpPr>
        <p:spPr/>
        <p:txBody>
          <a:bodyPr/>
          <a:lstStyle/>
          <a:p>
            <a:fld id="{1D93BD3E-1E9A-4970-A6F7-E7AC52762E0C}" type="slidenum">
              <a:rPr lang="en-US" smtClean="0"/>
              <a:pPr/>
              <a:t>28</a:t>
            </a:fld>
            <a:endParaRPr lang="en-US"/>
          </a:p>
        </p:txBody>
      </p:sp>
    </p:spTree>
    <p:extLst>
      <p:ext uri="{BB962C8B-B14F-4D97-AF65-F5344CB8AC3E}">
        <p14:creationId xmlns:p14="http://schemas.microsoft.com/office/powerpoint/2010/main" val="547396678"/>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Responses to Questions from TOs</a:t>
            </a:r>
            <a:endParaRPr lang="en-US" dirty="0"/>
          </a:p>
        </p:txBody>
      </p:sp>
      <p:sp>
        <p:nvSpPr>
          <p:cNvPr id="3" name="Content Placeholder 2"/>
          <p:cNvSpPr>
            <a:spLocks noGrp="1"/>
          </p:cNvSpPr>
          <p:nvPr>
            <p:ph idx="1"/>
          </p:nvPr>
        </p:nvSpPr>
        <p:spPr>
          <a:xfrm>
            <a:off x="228600" y="516867"/>
            <a:ext cx="8763000" cy="4548433"/>
          </a:xfrm>
        </p:spPr>
        <p:txBody>
          <a:bodyPr/>
          <a:lstStyle/>
          <a:p>
            <a:pPr marL="0" indent="0">
              <a:buNone/>
            </a:pPr>
            <a:endParaRPr lang="en-US" dirty="0" smtClean="0"/>
          </a:p>
          <a:p>
            <a:r>
              <a:rPr lang="en-US" sz="1800" dirty="0"/>
              <a:t>Sequencing of Planned Outages between companies and switching of reactive devices between companies would create more of a communication burden between companies and potentially creates a deviation from the longer-term reactive plan. </a:t>
            </a:r>
            <a:r>
              <a:rPr lang="en-US" sz="2000" dirty="0"/>
              <a:t> </a:t>
            </a:r>
            <a:endParaRPr lang="en-US" sz="2000" dirty="0" smtClean="0"/>
          </a:p>
          <a:p>
            <a:pPr lvl="1"/>
            <a:r>
              <a:rPr lang="en-US" sz="1600" dirty="0">
                <a:solidFill>
                  <a:schemeClr val="accent4">
                    <a:lumMod val="75000"/>
                    <a:lumOff val="25000"/>
                  </a:schemeClr>
                </a:solidFill>
              </a:rPr>
              <a:t>TOs should be communicating switching of reactive devices and switching actions for planned outages today.  Because there should be fewer switching actions overall, it is assumed that the burden should not increase from today.  However if TOs are not communicating switching of reactive devices and switching actions for planned outages today, then there would be an additional burden</a:t>
            </a:r>
            <a:r>
              <a:rPr lang="en-US" sz="1600" dirty="0">
                <a:solidFill>
                  <a:schemeClr val="accent4">
                    <a:lumMod val="75000"/>
                    <a:lumOff val="25000"/>
                  </a:schemeClr>
                </a:solidFill>
              </a:rPr>
              <a:t>.</a:t>
            </a:r>
          </a:p>
          <a:p>
            <a:r>
              <a:rPr lang="en-US" sz="1800" dirty="0"/>
              <a:t>How does ERCOT intend to address modeling of </a:t>
            </a:r>
            <a:r>
              <a:rPr lang="en-US" sz="1800" dirty="0" err="1"/>
              <a:t>statcoms</a:t>
            </a:r>
            <a:r>
              <a:rPr lang="en-US" sz="1800" dirty="0"/>
              <a:t> that are not currently modeled as a unit? Are there other reactive devices that are not currently modeled, as they actually behave, and if so, how would this affect the RPC tool’s optimization recommendations and the need to deviate from the RPC instruction? </a:t>
            </a:r>
            <a:endParaRPr lang="en-US" sz="1800" dirty="0"/>
          </a:p>
          <a:p>
            <a:pPr lvl="1"/>
            <a:r>
              <a:rPr lang="en-US" sz="1600" dirty="0" err="1">
                <a:solidFill>
                  <a:schemeClr val="accent4">
                    <a:lumMod val="75000"/>
                    <a:lumOff val="25000"/>
                  </a:schemeClr>
                </a:solidFill>
              </a:rPr>
              <a:t>Statcoms</a:t>
            </a:r>
            <a:r>
              <a:rPr lang="en-US" sz="1600" dirty="0">
                <a:solidFill>
                  <a:schemeClr val="accent4">
                    <a:lumMod val="75000"/>
                    <a:lumOff val="25000"/>
                  </a:schemeClr>
                </a:solidFill>
              </a:rPr>
              <a:t> are </a:t>
            </a:r>
            <a:r>
              <a:rPr lang="en-US" sz="1600" dirty="0" smtClean="0">
                <a:solidFill>
                  <a:schemeClr val="accent4">
                    <a:lumMod val="75000"/>
                    <a:lumOff val="25000"/>
                  </a:schemeClr>
                </a:solidFill>
              </a:rPr>
              <a:t>modeled </a:t>
            </a:r>
            <a:r>
              <a:rPr lang="en-US" sz="1600" dirty="0">
                <a:solidFill>
                  <a:schemeClr val="accent4">
                    <a:lumMod val="75000"/>
                    <a:lumOff val="25000"/>
                  </a:schemeClr>
                </a:solidFill>
              </a:rPr>
              <a:t>as a Static </a:t>
            </a:r>
            <a:r>
              <a:rPr lang="en-US" sz="1600" dirty="0" err="1">
                <a:solidFill>
                  <a:schemeClr val="accent4">
                    <a:lumMod val="75000"/>
                    <a:lumOff val="25000"/>
                  </a:schemeClr>
                </a:solidFill>
              </a:rPr>
              <a:t>Var</a:t>
            </a:r>
            <a:r>
              <a:rPr lang="en-US" sz="1600" dirty="0">
                <a:solidFill>
                  <a:schemeClr val="accent4">
                    <a:lumMod val="75000"/>
                    <a:lumOff val="25000"/>
                  </a:schemeClr>
                </a:solidFill>
              </a:rPr>
              <a:t> Compensator (SVC) in the Network Operations </a:t>
            </a:r>
            <a:r>
              <a:rPr lang="en-US" sz="1600" dirty="0" smtClean="0">
                <a:solidFill>
                  <a:schemeClr val="accent4">
                    <a:lumMod val="75000"/>
                    <a:lumOff val="25000"/>
                  </a:schemeClr>
                </a:solidFill>
              </a:rPr>
              <a:t>Model.</a:t>
            </a:r>
            <a:r>
              <a:rPr lang="en-US" sz="1600" dirty="0">
                <a:solidFill>
                  <a:schemeClr val="accent4">
                    <a:lumMod val="75000"/>
                    <a:lumOff val="25000"/>
                  </a:schemeClr>
                </a:solidFill>
              </a:rPr>
              <a:t>  ERCOT is not aware of other reactive devices that are not currently modeled, as they actually behave, but would assess the impact and or strategies to address if made aware</a:t>
            </a:r>
            <a:r>
              <a:rPr lang="en-US" sz="1600" dirty="0" smtClean="0">
                <a:solidFill>
                  <a:schemeClr val="accent4">
                    <a:lumMod val="75000"/>
                    <a:lumOff val="25000"/>
                  </a:schemeClr>
                </a:solidFill>
              </a:rPr>
              <a:t>.  RPC can prioritize controls including not considering certain controls.</a:t>
            </a:r>
            <a:endParaRPr lang="en-US" sz="1600" dirty="0">
              <a:solidFill>
                <a:schemeClr val="accent4">
                  <a:lumMod val="75000"/>
                  <a:lumOff val="25000"/>
                </a:schemeClr>
              </a:solidFill>
            </a:endParaRPr>
          </a:p>
        </p:txBody>
      </p:sp>
      <p:sp>
        <p:nvSpPr>
          <p:cNvPr id="4" name="Slide Number Placeholder 3"/>
          <p:cNvSpPr>
            <a:spLocks noGrp="1"/>
          </p:cNvSpPr>
          <p:nvPr>
            <p:ph type="sldNum" sz="quarter" idx="4"/>
          </p:nvPr>
        </p:nvSpPr>
        <p:spPr/>
        <p:txBody>
          <a:bodyPr/>
          <a:lstStyle/>
          <a:p>
            <a:fld id="{1D93BD3E-1E9A-4970-A6F7-E7AC52762E0C}" type="slidenum">
              <a:rPr lang="en-US" smtClean="0"/>
              <a:pPr/>
              <a:t>29</a:t>
            </a:fld>
            <a:endParaRPr lang="en-US"/>
          </a:p>
        </p:txBody>
      </p:sp>
    </p:spTree>
    <p:extLst>
      <p:ext uri="{BB962C8B-B14F-4D97-AF65-F5344CB8AC3E}">
        <p14:creationId xmlns:p14="http://schemas.microsoft.com/office/powerpoint/2010/main" val="150976951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6051" y="267249"/>
            <a:ext cx="8458200" cy="570951"/>
          </a:xfrm>
        </p:spPr>
        <p:txBody>
          <a:bodyPr/>
          <a:lstStyle/>
          <a:p>
            <a:r>
              <a:rPr lang="en-US" dirty="0" smtClean="0"/>
              <a:t>Introductions</a:t>
            </a:r>
            <a:endParaRPr lang="en-US" dirty="0"/>
          </a:p>
        </p:txBody>
      </p:sp>
      <p:cxnSp>
        <p:nvCxnSpPr>
          <p:cNvPr id="55" name="Straight Arrow Connector 54"/>
          <p:cNvCxnSpPr/>
          <p:nvPr/>
        </p:nvCxnSpPr>
        <p:spPr>
          <a:xfrm>
            <a:off x="4553798" y="3407652"/>
            <a:ext cx="3509381" cy="21961"/>
          </a:xfrm>
          <a:prstGeom prst="straightConnector1">
            <a:avLst/>
          </a:prstGeom>
          <a:ln>
            <a:noFill/>
            <a:tailEnd type="triangle"/>
          </a:ln>
        </p:spPr>
        <p:style>
          <a:lnRef idx="1">
            <a:schemeClr val="accent1"/>
          </a:lnRef>
          <a:fillRef idx="0">
            <a:schemeClr val="accent1"/>
          </a:fillRef>
          <a:effectRef idx="0">
            <a:schemeClr val="accent1"/>
          </a:effectRef>
          <a:fontRef idx="minor">
            <a:schemeClr val="tx1"/>
          </a:fontRef>
        </p:style>
      </p:cxnSp>
      <p:sp>
        <p:nvSpPr>
          <p:cNvPr id="51" name="Content Placeholder 2"/>
          <p:cNvSpPr>
            <a:spLocks noGrp="1"/>
          </p:cNvSpPr>
          <p:nvPr>
            <p:ph idx="1"/>
          </p:nvPr>
        </p:nvSpPr>
        <p:spPr>
          <a:xfrm>
            <a:off x="396051" y="990600"/>
            <a:ext cx="8315493" cy="4876800"/>
          </a:xfrm>
        </p:spPr>
        <p:txBody>
          <a:bodyPr/>
          <a:lstStyle/>
          <a:p>
            <a:pPr marL="173038" indent="-173038" algn="l">
              <a:spcBef>
                <a:spcPts val="0"/>
              </a:spcBef>
            </a:pPr>
            <a:r>
              <a:rPr lang="en-US" sz="2400" dirty="0" smtClean="0">
                <a:solidFill>
                  <a:schemeClr val="tx2"/>
                </a:solidFill>
              </a:rPr>
              <a:t>Presenters</a:t>
            </a:r>
          </a:p>
          <a:p>
            <a:pPr lvl="1"/>
            <a:r>
              <a:rPr lang="en-US" sz="2000" i="1" dirty="0"/>
              <a:t>Alex Sills</a:t>
            </a:r>
          </a:p>
          <a:p>
            <a:pPr lvl="2"/>
            <a:r>
              <a:rPr lang="en-US" sz="1600" i="1" dirty="0"/>
              <a:t>Senior Operations </a:t>
            </a:r>
            <a:r>
              <a:rPr lang="en-US" sz="1600" i="1" dirty="0" smtClean="0"/>
              <a:t>Engineer</a:t>
            </a:r>
            <a:endParaRPr lang="en-US" sz="2000" i="1" dirty="0"/>
          </a:p>
          <a:p>
            <a:pPr lvl="1"/>
            <a:r>
              <a:rPr lang="en-US" sz="2000" i="1" dirty="0"/>
              <a:t>Freddy Garcia</a:t>
            </a:r>
          </a:p>
          <a:p>
            <a:pPr lvl="2"/>
            <a:r>
              <a:rPr lang="en-US" sz="1600" i="1" dirty="0"/>
              <a:t>Operations Planning </a:t>
            </a:r>
            <a:r>
              <a:rPr lang="en-US" sz="1600" i="1" dirty="0" smtClean="0"/>
              <a:t>Supervisor</a:t>
            </a:r>
            <a:endParaRPr lang="en-US" sz="2000" i="1" dirty="0"/>
          </a:p>
          <a:p>
            <a:pPr lvl="1"/>
            <a:r>
              <a:rPr lang="en-US" sz="2000" i="1" dirty="0"/>
              <a:t>Stephen Solis</a:t>
            </a:r>
          </a:p>
          <a:p>
            <a:pPr lvl="2"/>
            <a:r>
              <a:rPr lang="en-US" sz="1600" i="1" dirty="0"/>
              <a:t>System Operations Improvement Manager</a:t>
            </a:r>
          </a:p>
          <a:p>
            <a:pPr marL="0" indent="0" algn="l">
              <a:spcBef>
                <a:spcPts val="0"/>
              </a:spcBef>
              <a:buNone/>
            </a:pPr>
            <a:endParaRPr lang="en-US" sz="2400" dirty="0" smtClean="0">
              <a:solidFill>
                <a:schemeClr val="tx2"/>
              </a:solidFill>
            </a:endParaRPr>
          </a:p>
          <a:p>
            <a:pPr marL="173038" indent="-173038">
              <a:spcBef>
                <a:spcPts val="0"/>
              </a:spcBef>
            </a:pPr>
            <a:r>
              <a:rPr lang="en-US" sz="2400" dirty="0" smtClean="0"/>
              <a:t>Around the Room</a:t>
            </a:r>
            <a:endParaRPr lang="en-US" sz="2400" dirty="0"/>
          </a:p>
          <a:p>
            <a:pPr marL="0" indent="0" algn="l">
              <a:spcBef>
                <a:spcPts val="0"/>
              </a:spcBef>
              <a:buNone/>
            </a:pPr>
            <a:endParaRPr lang="en-US" sz="2400" dirty="0"/>
          </a:p>
          <a:p>
            <a:pPr marL="400050" lvl="1" indent="0">
              <a:spcBef>
                <a:spcPts val="0"/>
              </a:spcBef>
              <a:buNone/>
            </a:pPr>
            <a:endParaRPr lang="en-US" sz="1800" dirty="0" smtClean="0"/>
          </a:p>
          <a:p>
            <a:pPr marL="573088" lvl="1" indent="-173038">
              <a:spcBef>
                <a:spcPts val="0"/>
              </a:spcBef>
            </a:pPr>
            <a:endParaRPr lang="en-US" sz="1800" dirty="0"/>
          </a:p>
          <a:p>
            <a:pPr marL="0" indent="0" algn="l">
              <a:spcBef>
                <a:spcPts val="0"/>
              </a:spcBef>
              <a:buNone/>
            </a:pPr>
            <a:endParaRPr lang="en-US" sz="2400" dirty="0">
              <a:solidFill>
                <a:schemeClr val="tx2"/>
              </a:solidFill>
            </a:endParaRPr>
          </a:p>
          <a:p>
            <a:pPr marL="457200" lvl="1" indent="0" algn="l">
              <a:spcBef>
                <a:spcPts val="0"/>
              </a:spcBef>
              <a:buNone/>
            </a:pPr>
            <a:endParaRPr lang="en-US" sz="2000" dirty="0" smtClean="0">
              <a:solidFill>
                <a:schemeClr val="tx2"/>
              </a:solidFill>
            </a:endParaRPr>
          </a:p>
          <a:p>
            <a:pPr marL="457200" lvl="1" indent="0" algn="l">
              <a:buNone/>
            </a:pPr>
            <a:endParaRPr lang="en-US" sz="1600" dirty="0" smtClean="0">
              <a:solidFill>
                <a:schemeClr val="tx2"/>
              </a:solidFill>
            </a:endParaRPr>
          </a:p>
        </p:txBody>
      </p:sp>
      <p:sp>
        <p:nvSpPr>
          <p:cNvPr id="57" name="Content Placeholder 2"/>
          <p:cNvSpPr txBox="1">
            <a:spLocks/>
          </p:cNvSpPr>
          <p:nvPr/>
        </p:nvSpPr>
        <p:spPr>
          <a:xfrm>
            <a:off x="4906741" y="4904418"/>
            <a:ext cx="2289813" cy="2330913"/>
          </a:xfrm>
          <a:prstGeom prst="rect">
            <a:avLst/>
          </a:prstGeom>
        </p:spPr>
        <p:txBody>
          <a:bodyPr/>
          <a:lstStyle>
            <a:lvl1pPr marL="342900" indent="-342900" algn="just"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1pPr>
            <a:lvl2pPr marL="742950" indent="-285750" algn="just" defTabSz="9144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2pPr>
            <a:lvl3pPr marL="1143000" indent="-228600" algn="just" defTabSz="914400" rtl="0" eaLnBrk="1" latinLnBrk="0" hangingPunct="1">
              <a:spcBef>
                <a:spcPct val="20000"/>
              </a:spcBef>
              <a:buFont typeface="Arial" panose="020B0604020202020204" pitchFamily="34" charset="0"/>
              <a:buChar char="•"/>
              <a:defRPr sz="1600" kern="1200">
                <a:solidFill>
                  <a:schemeClr val="tx1"/>
                </a:solidFill>
                <a:latin typeface="+mn-lt"/>
                <a:ea typeface="+mn-ea"/>
                <a:cs typeface="+mn-cs"/>
              </a:defRPr>
            </a:lvl3pPr>
            <a:lvl4pPr marL="1600200" indent="-228600" algn="just" defTabSz="914400" rtl="0" eaLnBrk="1" latinLnBrk="0" hangingPunct="1">
              <a:spcBef>
                <a:spcPct val="20000"/>
              </a:spcBef>
              <a:buFont typeface="Arial" panose="020B0604020202020204" pitchFamily="34" charset="0"/>
              <a:buChar char="–"/>
              <a:defRPr sz="1400" kern="1200">
                <a:solidFill>
                  <a:schemeClr val="tx1"/>
                </a:solidFill>
                <a:latin typeface="+mn-lt"/>
                <a:ea typeface="+mn-ea"/>
                <a:cs typeface="+mn-cs"/>
              </a:defRPr>
            </a:lvl4pPr>
            <a:lvl5pPr marL="2057400" indent="-228600" algn="just" defTabSz="914400" rtl="0" eaLnBrk="1" latinLnBrk="0" hangingPunct="1">
              <a:spcBef>
                <a:spcPct val="20000"/>
              </a:spcBef>
              <a:buFont typeface="Arial" panose="020B0604020202020204" pitchFamily="34" charset="0"/>
              <a:buChar char="»"/>
              <a:defRPr sz="14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457200" lvl="1" indent="0" algn="l">
              <a:buFont typeface="Arial" panose="020B0604020202020204" pitchFamily="34" charset="0"/>
              <a:buNone/>
            </a:pPr>
            <a:endParaRPr lang="en-US" sz="2000" dirty="0" smtClean="0">
              <a:solidFill>
                <a:schemeClr val="tx2"/>
              </a:solidFill>
            </a:endParaRPr>
          </a:p>
        </p:txBody>
      </p:sp>
      <p:sp>
        <p:nvSpPr>
          <p:cNvPr id="4" name="Slide Number Placeholder 3"/>
          <p:cNvSpPr>
            <a:spLocks noGrp="1"/>
          </p:cNvSpPr>
          <p:nvPr>
            <p:ph type="sldNum" sz="quarter" idx="4"/>
          </p:nvPr>
        </p:nvSpPr>
        <p:spPr/>
        <p:txBody>
          <a:bodyPr/>
          <a:lstStyle/>
          <a:p>
            <a:fld id="{BF9255D1-ED6A-45C1-9B5B-164E1A3AABEA}" type="slidenum">
              <a:rPr lang="en-US" smtClean="0"/>
              <a:pPr/>
              <a:t>3</a:t>
            </a:fld>
            <a:endParaRPr lang="en-US" dirty="0"/>
          </a:p>
        </p:txBody>
      </p:sp>
    </p:spTree>
    <p:extLst>
      <p:ext uri="{BB962C8B-B14F-4D97-AF65-F5344CB8AC3E}">
        <p14:creationId xmlns:p14="http://schemas.microsoft.com/office/powerpoint/2010/main" val="837954923"/>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Responses to Questions from TOs</a:t>
            </a:r>
            <a:endParaRPr lang="en-US" dirty="0"/>
          </a:p>
        </p:txBody>
      </p:sp>
      <p:sp>
        <p:nvSpPr>
          <p:cNvPr id="3" name="Content Placeholder 2"/>
          <p:cNvSpPr>
            <a:spLocks noGrp="1"/>
          </p:cNvSpPr>
          <p:nvPr>
            <p:ph idx="1"/>
          </p:nvPr>
        </p:nvSpPr>
        <p:spPr>
          <a:xfrm>
            <a:off x="304800" y="1143000"/>
            <a:ext cx="8763000" cy="4548433"/>
          </a:xfrm>
        </p:spPr>
        <p:txBody>
          <a:bodyPr/>
          <a:lstStyle/>
          <a:p>
            <a:r>
              <a:rPr lang="en-US" sz="2000" dirty="0"/>
              <a:t>How will the tool address reactive devices behind the meter for generation and Private Use Networks that may be switched independently of a TO’s instruction</a:t>
            </a:r>
            <a:r>
              <a:rPr lang="en-US" sz="2000" dirty="0" smtClean="0"/>
              <a:t>?</a:t>
            </a:r>
          </a:p>
          <a:p>
            <a:pPr lvl="1"/>
            <a:r>
              <a:rPr lang="en-US" sz="1800" dirty="0">
                <a:solidFill>
                  <a:schemeClr val="accent4">
                    <a:lumMod val="75000"/>
                    <a:lumOff val="25000"/>
                  </a:schemeClr>
                </a:solidFill>
              </a:rPr>
              <a:t>The RPC tool will utilize the provided COP and PUN load information provided to ERCOT but will lock down the PUNs so that the tool does not dispatch anything within the PUN.  Manual actions can be taken by the operators/engineers if PUN instructions would be necessary.</a:t>
            </a:r>
          </a:p>
          <a:p>
            <a:pPr lvl="1"/>
            <a:r>
              <a:rPr lang="en-US" sz="1800" dirty="0" smtClean="0">
                <a:solidFill>
                  <a:schemeClr val="accent4">
                    <a:lumMod val="75000"/>
                    <a:lumOff val="25000"/>
                  </a:schemeClr>
                </a:solidFill>
              </a:rPr>
              <a:t>These </a:t>
            </a:r>
            <a:r>
              <a:rPr lang="en-US" sz="1800" dirty="0">
                <a:solidFill>
                  <a:schemeClr val="accent4">
                    <a:lumMod val="75000"/>
                    <a:lumOff val="25000"/>
                  </a:schemeClr>
                </a:solidFill>
              </a:rPr>
              <a:t>items represent variables in the RPC problem which are outside ERCOT's immediate control.  PUN reactive infrastructure and generation reactive infrastructure will be accounted for in the RPC solution but a fundamental assumption to be made by RPC is that these controls will move as needed, without being "instructed" by the RPC schedule.  These controls must be allowed to change and adjust to grid conditions, but discretely controlling these devices is not a goal of the RPC tool.</a:t>
            </a:r>
          </a:p>
          <a:p>
            <a:endParaRPr lang="en-US" sz="2000" dirty="0"/>
          </a:p>
        </p:txBody>
      </p:sp>
      <p:sp>
        <p:nvSpPr>
          <p:cNvPr id="4" name="Slide Number Placeholder 3"/>
          <p:cNvSpPr>
            <a:spLocks noGrp="1"/>
          </p:cNvSpPr>
          <p:nvPr>
            <p:ph type="sldNum" sz="quarter" idx="4"/>
          </p:nvPr>
        </p:nvSpPr>
        <p:spPr/>
        <p:txBody>
          <a:bodyPr/>
          <a:lstStyle/>
          <a:p>
            <a:fld id="{1D93BD3E-1E9A-4970-A6F7-E7AC52762E0C}" type="slidenum">
              <a:rPr lang="en-US" smtClean="0"/>
              <a:pPr/>
              <a:t>30</a:t>
            </a:fld>
            <a:endParaRPr lang="en-US"/>
          </a:p>
        </p:txBody>
      </p:sp>
    </p:spTree>
    <p:extLst>
      <p:ext uri="{BB962C8B-B14F-4D97-AF65-F5344CB8AC3E}">
        <p14:creationId xmlns:p14="http://schemas.microsoft.com/office/powerpoint/2010/main" val="1882345418"/>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Responses to Questions from TOs</a:t>
            </a:r>
            <a:endParaRPr lang="en-US" dirty="0"/>
          </a:p>
        </p:txBody>
      </p:sp>
      <p:sp>
        <p:nvSpPr>
          <p:cNvPr id="3" name="Content Placeholder 2"/>
          <p:cNvSpPr>
            <a:spLocks noGrp="1"/>
          </p:cNvSpPr>
          <p:nvPr>
            <p:ph idx="1"/>
          </p:nvPr>
        </p:nvSpPr>
        <p:spPr>
          <a:xfrm>
            <a:off x="304800" y="1143000"/>
            <a:ext cx="8763000" cy="4548433"/>
          </a:xfrm>
        </p:spPr>
        <p:txBody>
          <a:bodyPr/>
          <a:lstStyle/>
          <a:p>
            <a:r>
              <a:rPr lang="en-US" sz="2000" dirty="0"/>
              <a:t>How will the tool address reactive changes of Distributed Generation (DG) that is connected and not modeled? Due to the difficulty of accounting for these reactive changes, TOs likely would have to deviate from the mass instruction plan</a:t>
            </a:r>
            <a:r>
              <a:rPr lang="en-US" sz="2000" dirty="0" smtClean="0"/>
              <a:t>.</a:t>
            </a:r>
          </a:p>
          <a:p>
            <a:pPr lvl="1"/>
            <a:r>
              <a:rPr lang="en-US" sz="1800" dirty="0" smtClean="0">
                <a:solidFill>
                  <a:schemeClr val="accent4">
                    <a:lumMod val="75000"/>
                    <a:lumOff val="25000"/>
                  </a:schemeClr>
                </a:solidFill>
              </a:rPr>
              <a:t>This </a:t>
            </a:r>
            <a:r>
              <a:rPr lang="en-US" sz="1800" dirty="0">
                <a:solidFill>
                  <a:schemeClr val="accent4">
                    <a:lumMod val="75000"/>
                    <a:lumOff val="25000"/>
                  </a:schemeClr>
                </a:solidFill>
              </a:rPr>
              <a:t>is a good case for exception from the scheduled reactive plan.  If the reactive behavior of the DG is conforming with load, there is a good chance it will be reflected in ERCOT's load distribution factors.  Otherwise, if the behavior is stochastic or non-conforming, this issue presents a challenge for RPC to forecast </a:t>
            </a:r>
            <a:r>
              <a:rPr lang="en-US" sz="1800" dirty="0">
                <a:solidFill>
                  <a:schemeClr val="accent4">
                    <a:lumMod val="75000"/>
                    <a:lumOff val="25000"/>
                  </a:schemeClr>
                </a:solidFill>
              </a:rPr>
              <a:t>the appropriate </a:t>
            </a:r>
            <a:r>
              <a:rPr lang="en-US" sz="1800" dirty="0">
                <a:solidFill>
                  <a:schemeClr val="accent4">
                    <a:lumMod val="75000"/>
                    <a:lumOff val="25000"/>
                  </a:schemeClr>
                </a:solidFill>
              </a:rPr>
              <a:t>conditions.</a:t>
            </a:r>
          </a:p>
        </p:txBody>
      </p:sp>
      <p:sp>
        <p:nvSpPr>
          <p:cNvPr id="4" name="Slide Number Placeholder 3"/>
          <p:cNvSpPr>
            <a:spLocks noGrp="1"/>
          </p:cNvSpPr>
          <p:nvPr>
            <p:ph type="sldNum" sz="quarter" idx="4"/>
          </p:nvPr>
        </p:nvSpPr>
        <p:spPr/>
        <p:txBody>
          <a:bodyPr/>
          <a:lstStyle/>
          <a:p>
            <a:fld id="{1D93BD3E-1E9A-4970-A6F7-E7AC52762E0C}" type="slidenum">
              <a:rPr lang="en-US" smtClean="0"/>
              <a:pPr/>
              <a:t>31</a:t>
            </a:fld>
            <a:endParaRPr lang="en-US"/>
          </a:p>
        </p:txBody>
      </p:sp>
    </p:spTree>
    <p:extLst>
      <p:ext uri="{BB962C8B-B14F-4D97-AF65-F5344CB8AC3E}">
        <p14:creationId xmlns:p14="http://schemas.microsoft.com/office/powerpoint/2010/main" val="447741403"/>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Responses to Questions from TOs</a:t>
            </a:r>
            <a:endParaRPr lang="en-US" dirty="0"/>
          </a:p>
        </p:txBody>
      </p:sp>
      <p:sp>
        <p:nvSpPr>
          <p:cNvPr id="3" name="Content Placeholder 2"/>
          <p:cNvSpPr>
            <a:spLocks noGrp="1"/>
          </p:cNvSpPr>
          <p:nvPr>
            <p:ph idx="1"/>
          </p:nvPr>
        </p:nvSpPr>
        <p:spPr>
          <a:xfrm>
            <a:off x="304800" y="1143000"/>
            <a:ext cx="8763000" cy="4548433"/>
          </a:xfrm>
        </p:spPr>
        <p:txBody>
          <a:bodyPr/>
          <a:lstStyle/>
          <a:p>
            <a:r>
              <a:rPr lang="en-US" sz="2000" dirty="0" smtClean="0"/>
              <a:t>How </a:t>
            </a:r>
            <a:r>
              <a:rPr lang="en-US" sz="2000" dirty="0"/>
              <a:t>will the RPC tool account for generation trips, voltage ride through issues or generation Current Operating Plans (COPs) in its optimization plan</a:t>
            </a:r>
            <a:r>
              <a:rPr lang="en-US" sz="2000" dirty="0" smtClean="0"/>
              <a:t>?</a:t>
            </a:r>
          </a:p>
          <a:p>
            <a:pPr lvl="1"/>
            <a:r>
              <a:rPr lang="en-US" sz="1800" dirty="0">
                <a:solidFill>
                  <a:schemeClr val="accent4">
                    <a:lumMod val="75000"/>
                    <a:lumOff val="25000"/>
                  </a:schemeClr>
                </a:solidFill>
              </a:rPr>
              <a:t>The RPC tool will always utilize the best information available regarding generation availability.  </a:t>
            </a:r>
            <a:r>
              <a:rPr lang="en-US" sz="1800" dirty="0">
                <a:solidFill>
                  <a:schemeClr val="accent4">
                    <a:lumMod val="75000"/>
                    <a:lumOff val="25000"/>
                  </a:schemeClr>
                </a:solidFill>
              </a:rPr>
              <a:t>Any generation trips that have occurred will show as off in the real time snapshot but for future hours, the generation will be assumed to be what is in the </a:t>
            </a:r>
            <a:r>
              <a:rPr lang="en-US" sz="1800" dirty="0" smtClean="0">
                <a:solidFill>
                  <a:schemeClr val="accent4">
                    <a:lumMod val="75000"/>
                    <a:lumOff val="25000"/>
                  </a:schemeClr>
                </a:solidFill>
              </a:rPr>
              <a:t>COP plus RUC commitments.</a:t>
            </a:r>
            <a:r>
              <a:rPr lang="en-US" sz="1800" dirty="0">
                <a:solidFill>
                  <a:schemeClr val="accent4">
                    <a:lumMod val="75000"/>
                    <a:lumOff val="25000"/>
                  </a:schemeClr>
                </a:solidFill>
              </a:rPr>
              <a:t>  Voltage ride through issues will not be considered in this tool as the units are assumed to be able to ride through, however even outside of RPC, if a generator is expected to trip as a result of transmission fault (not </a:t>
            </a:r>
            <a:r>
              <a:rPr lang="en-US" sz="1800" dirty="0" smtClean="0">
                <a:solidFill>
                  <a:schemeClr val="accent4">
                    <a:lumMod val="75000"/>
                    <a:lumOff val="25000"/>
                  </a:schemeClr>
                </a:solidFill>
              </a:rPr>
              <a:t>counting </a:t>
            </a:r>
            <a:r>
              <a:rPr lang="en-US" sz="1800" dirty="0">
                <a:solidFill>
                  <a:schemeClr val="accent4">
                    <a:lumMod val="75000"/>
                    <a:lumOff val="25000"/>
                  </a:schemeClr>
                </a:solidFill>
              </a:rPr>
              <a:t>single getaway transmission faults), then the contingency for the transmission fault should be reviewed for inclusion of the loss of that generator as part of the contingency.</a:t>
            </a:r>
            <a:endParaRPr lang="en-US" sz="1800" dirty="0">
              <a:solidFill>
                <a:schemeClr val="accent4">
                  <a:lumMod val="75000"/>
                  <a:lumOff val="25000"/>
                </a:schemeClr>
              </a:solidFill>
            </a:endParaRPr>
          </a:p>
        </p:txBody>
      </p:sp>
      <p:sp>
        <p:nvSpPr>
          <p:cNvPr id="4" name="Slide Number Placeholder 3"/>
          <p:cNvSpPr>
            <a:spLocks noGrp="1"/>
          </p:cNvSpPr>
          <p:nvPr>
            <p:ph type="sldNum" sz="quarter" idx="4"/>
          </p:nvPr>
        </p:nvSpPr>
        <p:spPr/>
        <p:txBody>
          <a:bodyPr/>
          <a:lstStyle/>
          <a:p>
            <a:fld id="{1D93BD3E-1E9A-4970-A6F7-E7AC52762E0C}" type="slidenum">
              <a:rPr lang="en-US" smtClean="0"/>
              <a:pPr/>
              <a:t>32</a:t>
            </a:fld>
            <a:endParaRPr lang="en-US"/>
          </a:p>
        </p:txBody>
      </p:sp>
    </p:spTree>
    <p:extLst>
      <p:ext uri="{BB962C8B-B14F-4D97-AF65-F5344CB8AC3E}">
        <p14:creationId xmlns:p14="http://schemas.microsoft.com/office/powerpoint/2010/main" val="3331935177"/>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Responses to Questions from TOs</a:t>
            </a:r>
            <a:endParaRPr lang="en-US" dirty="0"/>
          </a:p>
        </p:txBody>
      </p:sp>
      <p:sp>
        <p:nvSpPr>
          <p:cNvPr id="3" name="Content Placeholder 2"/>
          <p:cNvSpPr>
            <a:spLocks noGrp="1"/>
          </p:cNvSpPr>
          <p:nvPr>
            <p:ph idx="1"/>
          </p:nvPr>
        </p:nvSpPr>
        <p:spPr>
          <a:xfrm>
            <a:off x="304800" y="1143000"/>
            <a:ext cx="8763000" cy="4548433"/>
          </a:xfrm>
        </p:spPr>
        <p:txBody>
          <a:bodyPr/>
          <a:lstStyle/>
          <a:p>
            <a:r>
              <a:rPr lang="en-US" sz="2000" dirty="0"/>
              <a:t>Has ERCOT considered the impact that any adjustment in the selectable solution parameters (during the same shift or following shifts) will cause a re-sequencing of the reactive switching plan and thus create a significant adjustment by TOs</a:t>
            </a:r>
            <a:r>
              <a:rPr lang="en-US" sz="2000" dirty="0" smtClean="0"/>
              <a:t>?</a:t>
            </a:r>
          </a:p>
          <a:p>
            <a:pPr lvl="1"/>
            <a:r>
              <a:rPr lang="en-US" sz="1800" dirty="0">
                <a:solidFill>
                  <a:schemeClr val="accent4">
                    <a:lumMod val="75000"/>
                    <a:lumOff val="25000"/>
                  </a:schemeClr>
                </a:solidFill>
              </a:rPr>
              <a:t>While system topology will always create opportunities for adjustments by the TOs, the tuning of costs and </a:t>
            </a:r>
            <a:r>
              <a:rPr lang="en-US" sz="1800" dirty="0" smtClean="0">
                <a:solidFill>
                  <a:schemeClr val="accent4">
                    <a:lumMod val="75000"/>
                    <a:lumOff val="25000"/>
                  </a:schemeClr>
                </a:solidFill>
              </a:rPr>
              <a:t>penalties </a:t>
            </a:r>
            <a:r>
              <a:rPr lang="en-US" sz="1800" dirty="0">
                <a:solidFill>
                  <a:schemeClr val="accent4">
                    <a:lumMod val="75000"/>
                    <a:lumOff val="25000"/>
                  </a:schemeClr>
                </a:solidFill>
              </a:rPr>
              <a:t>will influence the solution to start from the previous solution and minimize changes from one solution to the next while still prioritizing solving of voltage violations and maintaining sufficient dynamic reactive reserves.</a:t>
            </a:r>
          </a:p>
        </p:txBody>
      </p:sp>
      <p:sp>
        <p:nvSpPr>
          <p:cNvPr id="4" name="Slide Number Placeholder 3"/>
          <p:cNvSpPr>
            <a:spLocks noGrp="1"/>
          </p:cNvSpPr>
          <p:nvPr>
            <p:ph type="sldNum" sz="quarter" idx="4"/>
          </p:nvPr>
        </p:nvSpPr>
        <p:spPr/>
        <p:txBody>
          <a:bodyPr/>
          <a:lstStyle/>
          <a:p>
            <a:fld id="{1D93BD3E-1E9A-4970-A6F7-E7AC52762E0C}" type="slidenum">
              <a:rPr lang="en-US" smtClean="0"/>
              <a:pPr/>
              <a:t>33</a:t>
            </a:fld>
            <a:endParaRPr lang="en-US"/>
          </a:p>
        </p:txBody>
      </p:sp>
    </p:spTree>
    <p:extLst>
      <p:ext uri="{BB962C8B-B14F-4D97-AF65-F5344CB8AC3E}">
        <p14:creationId xmlns:p14="http://schemas.microsoft.com/office/powerpoint/2010/main" val="663648668"/>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Responses to Questions from TOs</a:t>
            </a:r>
            <a:endParaRPr lang="en-US" dirty="0"/>
          </a:p>
        </p:txBody>
      </p:sp>
      <p:sp>
        <p:nvSpPr>
          <p:cNvPr id="3" name="Content Placeholder 2"/>
          <p:cNvSpPr>
            <a:spLocks noGrp="1"/>
          </p:cNvSpPr>
          <p:nvPr>
            <p:ph idx="1"/>
          </p:nvPr>
        </p:nvSpPr>
        <p:spPr>
          <a:xfrm>
            <a:off x="304800" y="1143000"/>
            <a:ext cx="8763000" cy="4548433"/>
          </a:xfrm>
        </p:spPr>
        <p:txBody>
          <a:bodyPr/>
          <a:lstStyle/>
          <a:p>
            <a:r>
              <a:rPr lang="en-US" sz="2000" dirty="0"/>
              <a:t>Assuming the RPC tool will attempt to adjust for high voltage Real-Time Contingency Analysis (RTCA) issues, has ERCOT evaluated the potential system risk for multiple contingency situations if the tool’s solution is to push system voltage to a lower level overall in order to meet overall bounds</a:t>
            </a:r>
            <a:r>
              <a:rPr lang="en-US" sz="2000" dirty="0" smtClean="0"/>
              <a:t>?</a:t>
            </a:r>
          </a:p>
          <a:p>
            <a:pPr lvl="1"/>
            <a:r>
              <a:rPr lang="en-US" sz="1800" dirty="0">
                <a:solidFill>
                  <a:schemeClr val="accent4">
                    <a:lumMod val="75000"/>
                    <a:lumOff val="25000"/>
                  </a:schemeClr>
                </a:solidFill>
              </a:rPr>
              <a:t>These factors must be included in the coordinated tuning so that control boundaries (in this case voltage schedules) are included to maintain the schedules (which could be say 1.0 to 1.04 for example) until it is necessary to solve a voltage violation.  </a:t>
            </a:r>
            <a:r>
              <a:rPr lang="en-US" sz="1800" dirty="0">
                <a:solidFill>
                  <a:schemeClr val="accent4">
                    <a:lumMod val="75000"/>
                    <a:lumOff val="25000"/>
                  </a:schemeClr>
                </a:solidFill>
              </a:rPr>
              <a:t>If some types of voltage violations should be handled with more potential for relaxation, then </a:t>
            </a:r>
            <a:r>
              <a:rPr lang="en-US" sz="1800" dirty="0" smtClean="0">
                <a:solidFill>
                  <a:schemeClr val="accent4">
                    <a:lumMod val="75000"/>
                    <a:lumOff val="25000"/>
                  </a:schemeClr>
                </a:solidFill>
              </a:rPr>
              <a:t>control priorities and constraint penalties can </a:t>
            </a:r>
            <a:r>
              <a:rPr lang="en-US" sz="1800" dirty="0">
                <a:solidFill>
                  <a:schemeClr val="accent4">
                    <a:lumMod val="75000"/>
                    <a:lumOff val="25000"/>
                  </a:schemeClr>
                </a:solidFill>
              </a:rPr>
              <a:t>be thus adjusted to allow the correct operational decisions.</a:t>
            </a:r>
          </a:p>
        </p:txBody>
      </p:sp>
      <p:sp>
        <p:nvSpPr>
          <p:cNvPr id="4" name="Slide Number Placeholder 3"/>
          <p:cNvSpPr>
            <a:spLocks noGrp="1"/>
          </p:cNvSpPr>
          <p:nvPr>
            <p:ph type="sldNum" sz="quarter" idx="4"/>
          </p:nvPr>
        </p:nvSpPr>
        <p:spPr/>
        <p:txBody>
          <a:bodyPr/>
          <a:lstStyle/>
          <a:p>
            <a:fld id="{1D93BD3E-1E9A-4970-A6F7-E7AC52762E0C}" type="slidenum">
              <a:rPr lang="en-US" smtClean="0"/>
              <a:pPr/>
              <a:t>34</a:t>
            </a:fld>
            <a:endParaRPr lang="en-US"/>
          </a:p>
        </p:txBody>
      </p:sp>
    </p:spTree>
    <p:extLst>
      <p:ext uri="{BB962C8B-B14F-4D97-AF65-F5344CB8AC3E}">
        <p14:creationId xmlns:p14="http://schemas.microsoft.com/office/powerpoint/2010/main" val="3064955825"/>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Responses to Questions from TOs</a:t>
            </a:r>
            <a:endParaRPr lang="en-US" dirty="0"/>
          </a:p>
        </p:txBody>
      </p:sp>
      <p:sp>
        <p:nvSpPr>
          <p:cNvPr id="3" name="Content Placeholder 2"/>
          <p:cNvSpPr>
            <a:spLocks noGrp="1"/>
          </p:cNvSpPr>
          <p:nvPr>
            <p:ph idx="1"/>
          </p:nvPr>
        </p:nvSpPr>
        <p:spPr>
          <a:xfrm>
            <a:off x="304800" y="1143000"/>
            <a:ext cx="8763000" cy="4548433"/>
          </a:xfrm>
        </p:spPr>
        <p:txBody>
          <a:bodyPr/>
          <a:lstStyle/>
          <a:p>
            <a:r>
              <a:rPr lang="en-US" sz="2000" dirty="0"/>
              <a:t>Some TOs have distribution-level capacitors in the station that are not modeled by ERCOT. Because ERCOT does not model distribution-level capacitors and they would not be incorporated into the RPC tool’s solutions, TOs would likely have to deviate from ERCOT’s RPC instruction. </a:t>
            </a:r>
            <a:endParaRPr lang="en-US" sz="2000" dirty="0" smtClean="0"/>
          </a:p>
          <a:p>
            <a:pPr lvl="1"/>
            <a:r>
              <a:rPr lang="en-US" sz="1800" dirty="0">
                <a:solidFill>
                  <a:schemeClr val="accent4">
                    <a:lumMod val="75000"/>
                    <a:lumOff val="25000"/>
                  </a:schemeClr>
                </a:solidFill>
              </a:rPr>
              <a:t>ERCOT see distribution level reactive support in terms of power factor at the load.  ERCOT utilizes adaptive Load Distribution Factors (LDFs) and Power factor schedules from its State Estimator for assumptions in look ahead studies.  </a:t>
            </a:r>
            <a:r>
              <a:rPr lang="en-US" sz="1800" dirty="0">
                <a:solidFill>
                  <a:schemeClr val="accent4">
                    <a:lumMod val="75000"/>
                    <a:lumOff val="25000"/>
                  </a:schemeClr>
                </a:solidFill>
              </a:rPr>
              <a:t>These can be reviewed, but is the </a:t>
            </a:r>
            <a:r>
              <a:rPr lang="en-US" sz="1800" dirty="0" smtClean="0">
                <a:solidFill>
                  <a:schemeClr val="accent4">
                    <a:lumMod val="75000"/>
                    <a:lumOff val="25000"/>
                  </a:schemeClr>
                </a:solidFill>
              </a:rPr>
              <a:t>assumed </a:t>
            </a:r>
            <a:r>
              <a:rPr lang="en-US" sz="1800" dirty="0">
                <a:solidFill>
                  <a:schemeClr val="accent4">
                    <a:lumMod val="75000"/>
                    <a:lumOff val="25000"/>
                  </a:schemeClr>
                </a:solidFill>
              </a:rPr>
              <a:t>pf that is planned to be utilized in these studies.</a:t>
            </a:r>
          </a:p>
        </p:txBody>
      </p:sp>
      <p:sp>
        <p:nvSpPr>
          <p:cNvPr id="4" name="Slide Number Placeholder 3"/>
          <p:cNvSpPr>
            <a:spLocks noGrp="1"/>
          </p:cNvSpPr>
          <p:nvPr>
            <p:ph type="sldNum" sz="quarter" idx="4"/>
          </p:nvPr>
        </p:nvSpPr>
        <p:spPr/>
        <p:txBody>
          <a:bodyPr/>
          <a:lstStyle/>
          <a:p>
            <a:fld id="{1D93BD3E-1E9A-4970-A6F7-E7AC52762E0C}" type="slidenum">
              <a:rPr lang="en-US" smtClean="0"/>
              <a:pPr/>
              <a:t>35</a:t>
            </a:fld>
            <a:endParaRPr lang="en-US"/>
          </a:p>
        </p:txBody>
      </p:sp>
    </p:spTree>
    <p:extLst>
      <p:ext uri="{BB962C8B-B14F-4D97-AF65-F5344CB8AC3E}">
        <p14:creationId xmlns:p14="http://schemas.microsoft.com/office/powerpoint/2010/main" val="2178894015"/>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3429000" y="838200"/>
            <a:ext cx="5629940" cy="4585871"/>
          </a:xfrm>
          <a:prstGeom prst="rect">
            <a:avLst/>
          </a:prstGeom>
          <a:noFill/>
        </p:spPr>
        <p:txBody>
          <a:bodyPr wrap="square" rtlCol="0">
            <a:spAutoFit/>
          </a:bodyPr>
          <a:lstStyle/>
          <a:p>
            <a:endParaRPr lang="en-US" sz="2000" b="1" dirty="0" smtClean="0">
              <a:solidFill>
                <a:schemeClr val="tx2"/>
              </a:solidFill>
            </a:endParaRPr>
          </a:p>
          <a:p>
            <a:r>
              <a:rPr lang="en-US" sz="2000" b="1" dirty="0" smtClean="0">
                <a:solidFill>
                  <a:schemeClr val="tx2"/>
                </a:solidFill>
              </a:rPr>
              <a:t>Reactive Power Coordination Workshop</a:t>
            </a:r>
          </a:p>
          <a:p>
            <a:pPr marL="742950" lvl="1" indent="-285750">
              <a:buFont typeface="Arial" panose="020B0604020202020204" pitchFamily="34" charset="0"/>
              <a:buChar char="•"/>
            </a:pPr>
            <a:r>
              <a:rPr lang="en-US" dirty="0">
                <a:ln w="0"/>
                <a:gradFill>
                  <a:gsLst>
                    <a:gs pos="21000">
                      <a:srgbClr val="53575C"/>
                    </a:gs>
                    <a:gs pos="88000">
                      <a:srgbClr val="C5C7CA"/>
                    </a:gs>
                  </a:gsLst>
                  <a:lin ang="5400000"/>
                </a:gradFill>
              </a:rPr>
              <a:t>RPC Update</a:t>
            </a:r>
          </a:p>
          <a:p>
            <a:pPr marL="742950" lvl="1" indent="-285750">
              <a:buFont typeface="Arial" panose="020B0604020202020204" pitchFamily="34" charset="0"/>
              <a:buChar char="•"/>
            </a:pPr>
            <a:r>
              <a:rPr lang="en-US" dirty="0">
                <a:ln w="0"/>
                <a:gradFill>
                  <a:gsLst>
                    <a:gs pos="21000">
                      <a:srgbClr val="53575C"/>
                    </a:gs>
                    <a:gs pos="88000">
                      <a:srgbClr val="C5C7CA"/>
                    </a:gs>
                  </a:gsLst>
                  <a:lin ang="5400000"/>
                </a:gradFill>
              </a:rPr>
              <a:t>Current Voltage control in ERCOT</a:t>
            </a:r>
          </a:p>
          <a:p>
            <a:pPr marL="742950" lvl="1" indent="-285750">
              <a:buFont typeface="Arial" panose="020B0604020202020204" pitchFamily="34" charset="0"/>
              <a:buChar char="•"/>
            </a:pPr>
            <a:r>
              <a:rPr lang="en-US" dirty="0">
                <a:ln w="0"/>
                <a:gradFill>
                  <a:gsLst>
                    <a:gs pos="21000">
                      <a:srgbClr val="53575C"/>
                    </a:gs>
                    <a:gs pos="88000">
                      <a:srgbClr val="C5C7CA"/>
                    </a:gs>
                  </a:gsLst>
                  <a:lin ang="5400000"/>
                </a:gradFill>
              </a:rPr>
              <a:t>Break</a:t>
            </a:r>
          </a:p>
          <a:p>
            <a:pPr marL="742950" lvl="1" indent="-285750">
              <a:buFont typeface="Arial" panose="020B0604020202020204" pitchFamily="34" charset="0"/>
              <a:buChar char="•"/>
            </a:pPr>
            <a:r>
              <a:rPr lang="en-US" dirty="0">
                <a:ln w="0"/>
                <a:gradFill>
                  <a:gsLst>
                    <a:gs pos="21000">
                      <a:srgbClr val="53575C"/>
                    </a:gs>
                    <a:gs pos="88000">
                      <a:srgbClr val="C5C7CA"/>
                    </a:gs>
                  </a:gsLst>
                  <a:lin ang="5400000"/>
                </a:gradFill>
              </a:rPr>
              <a:t>Response to </a:t>
            </a:r>
            <a:r>
              <a:rPr lang="en-US" dirty="0" err="1">
                <a:ln w="0"/>
                <a:gradFill>
                  <a:gsLst>
                    <a:gs pos="21000">
                      <a:srgbClr val="53575C"/>
                    </a:gs>
                    <a:gs pos="88000">
                      <a:srgbClr val="C5C7CA"/>
                    </a:gs>
                  </a:gsLst>
                  <a:lin ang="5400000"/>
                </a:gradFill>
              </a:rPr>
              <a:t>TO</a:t>
            </a:r>
            <a:r>
              <a:rPr lang="en-US" dirty="0">
                <a:ln w="0"/>
                <a:gradFill>
                  <a:gsLst>
                    <a:gs pos="21000">
                      <a:srgbClr val="53575C"/>
                    </a:gs>
                    <a:gs pos="88000">
                      <a:srgbClr val="C5C7CA"/>
                    </a:gs>
                  </a:gsLst>
                  <a:lin ang="5400000"/>
                </a:gradFill>
              </a:rPr>
              <a:t> questions/comments</a:t>
            </a:r>
          </a:p>
          <a:p>
            <a:pPr marL="742950" lvl="1" indent="-285750">
              <a:buFont typeface="Arial" panose="020B0604020202020204" pitchFamily="34" charset="0"/>
              <a:buChar char="•"/>
            </a:pPr>
            <a:r>
              <a:rPr lang="en-US" dirty="0">
                <a:ln w="0"/>
                <a:solidFill>
                  <a:schemeClr val="accent1"/>
                </a:solidFill>
                <a:effectLst>
                  <a:outerShdw blurRad="38100" dist="25400" dir="5400000" algn="ctr" rotWithShape="0">
                    <a:srgbClr val="6E747A">
                      <a:alpha val="43000"/>
                    </a:srgbClr>
                  </a:outerShdw>
                </a:effectLst>
              </a:rPr>
              <a:t>Break/Lunch</a:t>
            </a:r>
          </a:p>
          <a:p>
            <a:pPr marL="742950" lvl="1" indent="-285750">
              <a:buFont typeface="Arial" panose="020B0604020202020204" pitchFamily="34" charset="0"/>
              <a:buChar char="•"/>
            </a:pPr>
            <a:r>
              <a:rPr lang="en-US" dirty="0" smtClean="0">
                <a:solidFill>
                  <a:schemeClr val="tx2"/>
                </a:solidFill>
              </a:rPr>
              <a:t>Reactive Zones</a:t>
            </a:r>
          </a:p>
          <a:p>
            <a:pPr marL="742950" lvl="1" indent="-285750">
              <a:buFont typeface="Arial" panose="020B0604020202020204" pitchFamily="34" charset="0"/>
              <a:buChar char="•"/>
            </a:pPr>
            <a:r>
              <a:rPr lang="en-US" dirty="0" smtClean="0">
                <a:solidFill>
                  <a:schemeClr val="tx2"/>
                </a:solidFill>
              </a:rPr>
              <a:t>Wrap Up/Discussion/Q&amp;A</a:t>
            </a:r>
          </a:p>
          <a:p>
            <a:endParaRPr lang="en-US" i="1" dirty="0" smtClean="0">
              <a:solidFill>
                <a:schemeClr val="tx2"/>
              </a:solidFill>
            </a:endParaRPr>
          </a:p>
          <a:p>
            <a:endParaRPr lang="en-US" dirty="0" smtClean="0">
              <a:solidFill>
                <a:schemeClr val="tx2"/>
              </a:solidFill>
            </a:endParaRPr>
          </a:p>
          <a:p>
            <a:endParaRPr lang="en-US" dirty="0">
              <a:solidFill>
                <a:schemeClr val="tx2"/>
              </a:solidFill>
            </a:endParaRPr>
          </a:p>
          <a:p>
            <a:endParaRPr lang="en-US" dirty="0" smtClean="0">
              <a:solidFill>
                <a:schemeClr val="tx2"/>
              </a:solidFill>
            </a:endParaRPr>
          </a:p>
          <a:p>
            <a:endParaRPr lang="en-US" dirty="0">
              <a:solidFill>
                <a:schemeClr val="tx2"/>
              </a:solidFill>
            </a:endParaRPr>
          </a:p>
          <a:p>
            <a:r>
              <a:rPr lang="en-US" dirty="0" smtClean="0">
                <a:solidFill>
                  <a:schemeClr val="tx2"/>
                </a:solidFill>
              </a:rPr>
              <a:t>ERCOT Public</a:t>
            </a:r>
          </a:p>
          <a:p>
            <a:r>
              <a:rPr lang="en-US" dirty="0" smtClean="0">
                <a:solidFill>
                  <a:schemeClr val="tx2"/>
                </a:solidFill>
              </a:rPr>
              <a:t>December 13, 2019</a:t>
            </a:r>
            <a:endParaRPr lang="en-US" dirty="0">
              <a:solidFill>
                <a:schemeClr val="tx2"/>
              </a:solidFill>
            </a:endParaRPr>
          </a:p>
        </p:txBody>
      </p:sp>
    </p:spTree>
    <p:extLst>
      <p:ext uri="{BB962C8B-B14F-4D97-AF65-F5344CB8AC3E}">
        <p14:creationId xmlns:p14="http://schemas.microsoft.com/office/powerpoint/2010/main" val="931103203"/>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3629025" y="4953000"/>
            <a:ext cx="5257800" cy="584775"/>
          </a:xfrm>
          <a:prstGeom prst="rect">
            <a:avLst/>
          </a:prstGeom>
          <a:noFill/>
        </p:spPr>
        <p:txBody>
          <a:bodyPr wrap="square" rtlCol="0">
            <a:spAutoFit/>
          </a:bodyPr>
          <a:lstStyle/>
          <a:p>
            <a:r>
              <a:rPr lang="en-US" sz="3200" dirty="0" smtClean="0"/>
              <a:t>We will return at 1:00 PM.</a:t>
            </a:r>
            <a:endParaRPr lang="en-US" sz="3200" dirty="0"/>
          </a:p>
        </p:txBody>
      </p:sp>
      <p:pic>
        <p:nvPicPr>
          <p:cNvPr id="6" name="Picture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168932" y="457200"/>
            <a:ext cx="2000250" cy="2000250"/>
          </a:xfrm>
          <a:prstGeom prst="rect">
            <a:avLst/>
          </a:prstGeom>
        </p:spPr>
      </p:pic>
      <p:pic>
        <p:nvPicPr>
          <p:cNvPr id="2" name="Picture 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679966" y="2451782"/>
            <a:ext cx="2978182" cy="2233637"/>
          </a:xfrm>
          <a:prstGeom prst="rect">
            <a:avLst/>
          </a:prstGeom>
        </p:spPr>
      </p:pic>
    </p:spTree>
    <p:extLst>
      <p:ext uri="{BB962C8B-B14F-4D97-AF65-F5344CB8AC3E}">
        <p14:creationId xmlns:p14="http://schemas.microsoft.com/office/powerpoint/2010/main" val="1141749492"/>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3429000" y="838200"/>
            <a:ext cx="5629940" cy="4862870"/>
          </a:xfrm>
          <a:prstGeom prst="rect">
            <a:avLst/>
          </a:prstGeom>
          <a:noFill/>
        </p:spPr>
        <p:txBody>
          <a:bodyPr wrap="square" rtlCol="0">
            <a:spAutoFit/>
          </a:bodyPr>
          <a:lstStyle/>
          <a:p>
            <a:endParaRPr lang="en-US" sz="2000" b="1" dirty="0" smtClean="0">
              <a:solidFill>
                <a:schemeClr val="tx2"/>
              </a:solidFill>
            </a:endParaRPr>
          </a:p>
          <a:p>
            <a:r>
              <a:rPr lang="en-US" sz="2000" b="1" dirty="0" smtClean="0">
                <a:solidFill>
                  <a:schemeClr val="tx2"/>
                </a:solidFill>
              </a:rPr>
              <a:t>Reactive Power Coordination Workshop</a:t>
            </a:r>
          </a:p>
          <a:p>
            <a:pPr marL="742950" lvl="1" indent="-285750">
              <a:buFont typeface="Arial" panose="020B0604020202020204" pitchFamily="34" charset="0"/>
              <a:buChar char="•"/>
            </a:pPr>
            <a:r>
              <a:rPr lang="en-US" dirty="0">
                <a:ln w="0"/>
                <a:gradFill>
                  <a:gsLst>
                    <a:gs pos="21000">
                      <a:srgbClr val="53575C"/>
                    </a:gs>
                    <a:gs pos="88000">
                      <a:srgbClr val="C5C7CA"/>
                    </a:gs>
                  </a:gsLst>
                  <a:lin ang="5400000"/>
                </a:gradFill>
              </a:rPr>
              <a:t>RPC Update</a:t>
            </a:r>
          </a:p>
          <a:p>
            <a:pPr marL="742950" lvl="1" indent="-285750">
              <a:buFont typeface="Arial" panose="020B0604020202020204" pitchFamily="34" charset="0"/>
              <a:buChar char="•"/>
            </a:pPr>
            <a:r>
              <a:rPr lang="en-US" dirty="0">
                <a:ln w="0"/>
                <a:gradFill>
                  <a:gsLst>
                    <a:gs pos="21000">
                      <a:srgbClr val="53575C"/>
                    </a:gs>
                    <a:gs pos="88000">
                      <a:srgbClr val="C5C7CA"/>
                    </a:gs>
                  </a:gsLst>
                  <a:lin ang="5400000"/>
                </a:gradFill>
              </a:rPr>
              <a:t>Current Voltage control in ERCOT</a:t>
            </a:r>
          </a:p>
          <a:p>
            <a:pPr marL="742950" lvl="1" indent="-285750">
              <a:buFont typeface="Arial" panose="020B0604020202020204" pitchFamily="34" charset="0"/>
              <a:buChar char="•"/>
            </a:pPr>
            <a:r>
              <a:rPr lang="en-US" dirty="0">
                <a:ln w="0"/>
                <a:gradFill>
                  <a:gsLst>
                    <a:gs pos="21000">
                      <a:srgbClr val="53575C"/>
                    </a:gs>
                    <a:gs pos="88000">
                      <a:srgbClr val="C5C7CA"/>
                    </a:gs>
                  </a:gsLst>
                  <a:lin ang="5400000"/>
                </a:gradFill>
              </a:rPr>
              <a:t>Break</a:t>
            </a:r>
          </a:p>
          <a:p>
            <a:pPr marL="742950" lvl="1" indent="-285750">
              <a:buFont typeface="Arial" panose="020B0604020202020204" pitchFamily="34" charset="0"/>
              <a:buChar char="•"/>
            </a:pPr>
            <a:r>
              <a:rPr lang="en-US" dirty="0">
                <a:ln w="0"/>
                <a:gradFill>
                  <a:gsLst>
                    <a:gs pos="21000">
                      <a:srgbClr val="53575C"/>
                    </a:gs>
                    <a:gs pos="88000">
                      <a:srgbClr val="C5C7CA"/>
                    </a:gs>
                  </a:gsLst>
                  <a:lin ang="5400000"/>
                </a:gradFill>
              </a:rPr>
              <a:t>Response to </a:t>
            </a:r>
            <a:r>
              <a:rPr lang="en-US" dirty="0" err="1">
                <a:ln w="0"/>
                <a:gradFill>
                  <a:gsLst>
                    <a:gs pos="21000">
                      <a:srgbClr val="53575C"/>
                    </a:gs>
                    <a:gs pos="88000">
                      <a:srgbClr val="C5C7CA"/>
                    </a:gs>
                  </a:gsLst>
                  <a:lin ang="5400000"/>
                </a:gradFill>
              </a:rPr>
              <a:t>TO</a:t>
            </a:r>
            <a:r>
              <a:rPr lang="en-US" dirty="0">
                <a:ln w="0"/>
                <a:gradFill>
                  <a:gsLst>
                    <a:gs pos="21000">
                      <a:srgbClr val="53575C"/>
                    </a:gs>
                    <a:gs pos="88000">
                      <a:srgbClr val="C5C7CA"/>
                    </a:gs>
                  </a:gsLst>
                  <a:lin ang="5400000"/>
                </a:gradFill>
              </a:rPr>
              <a:t> questions/comments</a:t>
            </a:r>
          </a:p>
          <a:p>
            <a:pPr marL="742950" lvl="1" indent="-285750">
              <a:buFont typeface="Arial" panose="020B0604020202020204" pitchFamily="34" charset="0"/>
              <a:buChar char="•"/>
            </a:pPr>
            <a:r>
              <a:rPr lang="en-US" dirty="0">
                <a:ln w="0"/>
                <a:gradFill>
                  <a:gsLst>
                    <a:gs pos="21000">
                      <a:srgbClr val="53575C"/>
                    </a:gs>
                    <a:gs pos="88000">
                      <a:srgbClr val="C5C7CA"/>
                    </a:gs>
                  </a:gsLst>
                  <a:lin ang="5400000"/>
                </a:gradFill>
              </a:rPr>
              <a:t>Break/Lunch</a:t>
            </a:r>
          </a:p>
          <a:p>
            <a:pPr marL="742950" lvl="1" indent="-285750">
              <a:buFont typeface="Arial" panose="020B0604020202020204" pitchFamily="34" charset="0"/>
              <a:buChar char="•"/>
            </a:pPr>
            <a:r>
              <a:rPr lang="en-US" dirty="0">
                <a:ln w="0"/>
                <a:solidFill>
                  <a:schemeClr val="accent1"/>
                </a:solidFill>
                <a:effectLst>
                  <a:outerShdw blurRad="38100" dist="25400" dir="5400000" algn="ctr" rotWithShape="0">
                    <a:srgbClr val="6E747A">
                      <a:alpha val="43000"/>
                    </a:srgbClr>
                  </a:outerShdw>
                </a:effectLst>
              </a:rPr>
              <a:t>Reactive Zones</a:t>
            </a:r>
          </a:p>
          <a:p>
            <a:pPr marL="742950" lvl="1" indent="-285750">
              <a:buFont typeface="Arial" panose="020B0604020202020204" pitchFamily="34" charset="0"/>
              <a:buChar char="•"/>
            </a:pPr>
            <a:r>
              <a:rPr lang="en-US" dirty="0" smtClean="0">
                <a:solidFill>
                  <a:schemeClr val="tx2"/>
                </a:solidFill>
              </a:rPr>
              <a:t>Wrap Up/Discussion/Q&amp;A</a:t>
            </a:r>
          </a:p>
          <a:p>
            <a:endParaRPr lang="en-US" i="1" dirty="0" smtClean="0">
              <a:solidFill>
                <a:schemeClr val="tx2"/>
              </a:solidFill>
            </a:endParaRPr>
          </a:p>
          <a:p>
            <a:r>
              <a:rPr lang="en-US" b="1" dirty="0" smtClean="0">
                <a:solidFill>
                  <a:schemeClr val="tx2"/>
                </a:solidFill>
              </a:rPr>
              <a:t>Presenter</a:t>
            </a:r>
          </a:p>
          <a:p>
            <a:r>
              <a:rPr lang="en-US" i="1" dirty="0" smtClean="0">
                <a:solidFill>
                  <a:schemeClr val="tx2"/>
                </a:solidFill>
              </a:rPr>
              <a:t>Freddy Garcia</a:t>
            </a:r>
          </a:p>
          <a:p>
            <a:r>
              <a:rPr lang="en-US" i="1" dirty="0">
                <a:solidFill>
                  <a:schemeClr val="tx2"/>
                </a:solidFill>
              </a:rPr>
              <a:t>Operations Planning Supervisor</a:t>
            </a:r>
          </a:p>
          <a:p>
            <a:endParaRPr lang="en-US" dirty="0" smtClean="0">
              <a:solidFill>
                <a:schemeClr val="tx2"/>
              </a:solidFill>
            </a:endParaRPr>
          </a:p>
          <a:p>
            <a:endParaRPr lang="en-US" dirty="0">
              <a:solidFill>
                <a:schemeClr val="tx2"/>
              </a:solidFill>
            </a:endParaRPr>
          </a:p>
          <a:p>
            <a:r>
              <a:rPr lang="en-US" dirty="0" smtClean="0">
                <a:solidFill>
                  <a:schemeClr val="tx2"/>
                </a:solidFill>
              </a:rPr>
              <a:t>ERCOT Public</a:t>
            </a:r>
          </a:p>
          <a:p>
            <a:r>
              <a:rPr lang="en-US" dirty="0" smtClean="0">
                <a:solidFill>
                  <a:schemeClr val="tx2"/>
                </a:solidFill>
              </a:rPr>
              <a:t>December 13, 2019</a:t>
            </a:r>
            <a:endParaRPr lang="en-US" dirty="0">
              <a:solidFill>
                <a:schemeClr val="tx2"/>
              </a:solidFill>
            </a:endParaRPr>
          </a:p>
        </p:txBody>
      </p:sp>
    </p:spTree>
    <p:extLst>
      <p:ext uri="{BB962C8B-B14F-4D97-AF65-F5344CB8AC3E}">
        <p14:creationId xmlns:p14="http://schemas.microsoft.com/office/powerpoint/2010/main" val="2845885282"/>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Objective</a:t>
            </a:r>
            <a:endParaRPr lang="en-US" dirty="0"/>
          </a:p>
        </p:txBody>
      </p:sp>
      <p:sp>
        <p:nvSpPr>
          <p:cNvPr id="4" name="Slide Number Placeholder 3"/>
          <p:cNvSpPr>
            <a:spLocks noGrp="1"/>
          </p:cNvSpPr>
          <p:nvPr>
            <p:ph type="sldNum" sz="quarter" idx="4"/>
          </p:nvPr>
        </p:nvSpPr>
        <p:spPr/>
        <p:txBody>
          <a:bodyPr/>
          <a:lstStyle/>
          <a:p>
            <a:fld id="{1D93BD3E-1E9A-4970-A6F7-E7AC52762E0C}" type="slidenum">
              <a:rPr lang="en-US" smtClean="0">
                <a:solidFill>
                  <a:prstClr val="black">
                    <a:tint val="75000"/>
                  </a:prstClr>
                </a:solidFill>
              </a:rPr>
              <a:pPr/>
              <a:t>39</a:t>
            </a:fld>
            <a:endParaRPr lang="en-US">
              <a:solidFill>
                <a:prstClr val="black">
                  <a:tint val="75000"/>
                </a:prstClr>
              </a:solidFill>
            </a:endParaRPr>
          </a:p>
        </p:txBody>
      </p:sp>
      <p:sp>
        <p:nvSpPr>
          <p:cNvPr id="3" name="Content Placeholder 2"/>
          <p:cNvSpPr>
            <a:spLocks noGrp="1"/>
          </p:cNvSpPr>
          <p:nvPr>
            <p:ph idx="1"/>
          </p:nvPr>
        </p:nvSpPr>
        <p:spPr/>
        <p:txBody>
          <a:bodyPr/>
          <a:lstStyle/>
          <a:p>
            <a:r>
              <a:rPr lang="en-US" sz="2200" dirty="0"/>
              <a:t>Ensure adequate reactive reserves are maintained</a:t>
            </a:r>
          </a:p>
          <a:p>
            <a:pPr marL="0" indent="0">
              <a:buNone/>
            </a:pPr>
            <a:endParaRPr lang="en-US" sz="2200" dirty="0"/>
          </a:p>
          <a:p>
            <a:r>
              <a:rPr lang="en-US" sz="2200" dirty="0"/>
              <a:t>Develop a meaningful way to calculate dynamic and static reactive reserves</a:t>
            </a:r>
          </a:p>
          <a:p>
            <a:pPr lvl="1"/>
            <a:r>
              <a:rPr lang="en-US" sz="2200" dirty="0"/>
              <a:t>Reactive Zones/Clusters</a:t>
            </a:r>
          </a:p>
          <a:p>
            <a:pPr lvl="1"/>
            <a:endParaRPr lang="en-US" sz="2200" dirty="0"/>
          </a:p>
          <a:p>
            <a:r>
              <a:rPr lang="en-US" sz="2200" dirty="0"/>
              <a:t> Develop a method to define Reactive Zones</a:t>
            </a:r>
          </a:p>
          <a:p>
            <a:pPr lvl="1"/>
            <a:r>
              <a:rPr lang="en-US" sz="2200" dirty="0"/>
              <a:t>Manual studies</a:t>
            </a:r>
          </a:p>
          <a:p>
            <a:pPr lvl="1"/>
            <a:r>
              <a:rPr lang="en-US" sz="2200" dirty="0"/>
              <a:t>Programmatically</a:t>
            </a:r>
          </a:p>
          <a:p>
            <a:pPr lvl="1"/>
            <a:endParaRPr lang="en-US" sz="2200" dirty="0"/>
          </a:p>
          <a:p>
            <a:r>
              <a:rPr lang="en-US" sz="2200" dirty="0"/>
              <a:t>Develop additional displays for Operator situational awareness</a:t>
            </a:r>
          </a:p>
        </p:txBody>
      </p:sp>
    </p:spTree>
    <p:extLst>
      <p:ext uri="{BB962C8B-B14F-4D97-AF65-F5344CB8AC3E}">
        <p14:creationId xmlns:p14="http://schemas.microsoft.com/office/powerpoint/2010/main" val="131059192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3429000" y="838200"/>
            <a:ext cx="5629940" cy="4862870"/>
          </a:xfrm>
          <a:prstGeom prst="rect">
            <a:avLst/>
          </a:prstGeom>
          <a:noFill/>
        </p:spPr>
        <p:txBody>
          <a:bodyPr wrap="square" rtlCol="0">
            <a:spAutoFit/>
          </a:bodyPr>
          <a:lstStyle/>
          <a:p>
            <a:endParaRPr lang="en-US" sz="2000" b="1" dirty="0" smtClean="0">
              <a:solidFill>
                <a:schemeClr val="tx2"/>
              </a:solidFill>
            </a:endParaRPr>
          </a:p>
          <a:p>
            <a:r>
              <a:rPr lang="en-US" sz="2000" b="1" dirty="0" smtClean="0">
                <a:solidFill>
                  <a:schemeClr val="tx2"/>
                </a:solidFill>
              </a:rPr>
              <a:t>Reactive Power Coordination Workshop</a:t>
            </a:r>
          </a:p>
          <a:p>
            <a:pPr marL="742950" lvl="1" indent="-285750">
              <a:buFont typeface="Arial" panose="020B0604020202020204" pitchFamily="34" charset="0"/>
              <a:buChar char="•"/>
            </a:pPr>
            <a:r>
              <a:rPr lang="en-US" dirty="0" smtClean="0">
                <a:ln w="0"/>
                <a:solidFill>
                  <a:schemeClr val="accent1"/>
                </a:solidFill>
                <a:effectLst>
                  <a:outerShdw blurRad="38100" dist="25400" dir="5400000" algn="ctr" rotWithShape="0">
                    <a:srgbClr val="6E747A">
                      <a:alpha val="43000"/>
                    </a:srgbClr>
                  </a:outerShdw>
                </a:effectLst>
              </a:rPr>
              <a:t>RPC Update</a:t>
            </a:r>
          </a:p>
          <a:p>
            <a:pPr marL="742950" lvl="1" indent="-285750">
              <a:buFont typeface="Arial" panose="020B0604020202020204" pitchFamily="34" charset="0"/>
              <a:buChar char="•"/>
            </a:pPr>
            <a:r>
              <a:rPr lang="en-US" dirty="0">
                <a:solidFill>
                  <a:schemeClr val="tx2"/>
                </a:solidFill>
              </a:rPr>
              <a:t>Current Voltage control in ERCOT</a:t>
            </a:r>
          </a:p>
          <a:p>
            <a:pPr marL="742950" lvl="1" indent="-285750">
              <a:buFont typeface="Arial" panose="020B0604020202020204" pitchFamily="34" charset="0"/>
              <a:buChar char="•"/>
            </a:pPr>
            <a:r>
              <a:rPr lang="en-US" dirty="0" smtClean="0">
                <a:solidFill>
                  <a:schemeClr val="tx2"/>
                </a:solidFill>
              </a:rPr>
              <a:t>Break</a:t>
            </a:r>
          </a:p>
          <a:p>
            <a:pPr marL="742950" lvl="1" indent="-285750">
              <a:buFont typeface="Arial" panose="020B0604020202020204" pitchFamily="34" charset="0"/>
              <a:buChar char="•"/>
            </a:pPr>
            <a:r>
              <a:rPr lang="en-US" dirty="0">
                <a:solidFill>
                  <a:schemeClr val="tx2"/>
                </a:solidFill>
              </a:rPr>
              <a:t>Response to </a:t>
            </a:r>
            <a:r>
              <a:rPr lang="en-US" dirty="0" err="1">
                <a:solidFill>
                  <a:schemeClr val="tx2"/>
                </a:solidFill>
              </a:rPr>
              <a:t>TO</a:t>
            </a:r>
            <a:r>
              <a:rPr lang="en-US" dirty="0">
                <a:solidFill>
                  <a:schemeClr val="tx2"/>
                </a:solidFill>
              </a:rPr>
              <a:t> questions/comments</a:t>
            </a:r>
          </a:p>
          <a:p>
            <a:pPr marL="742950" lvl="1" indent="-285750">
              <a:buFont typeface="Arial" panose="020B0604020202020204" pitchFamily="34" charset="0"/>
              <a:buChar char="•"/>
            </a:pPr>
            <a:r>
              <a:rPr lang="en-US" dirty="0" smtClean="0">
                <a:solidFill>
                  <a:schemeClr val="tx2"/>
                </a:solidFill>
              </a:rPr>
              <a:t>Break/Lunch</a:t>
            </a:r>
          </a:p>
          <a:p>
            <a:pPr marL="742950" lvl="1" indent="-285750">
              <a:buFont typeface="Arial" panose="020B0604020202020204" pitchFamily="34" charset="0"/>
              <a:buChar char="•"/>
            </a:pPr>
            <a:r>
              <a:rPr lang="en-US" dirty="0" smtClean="0">
                <a:solidFill>
                  <a:schemeClr val="tx2"/>
                </a:solidFill>
              </a:rPr>
              <a:t>Reactive Zones</a:t>
            </a:r>
          </a:p>
          <a:p>
            <a:pPr marL="742950" lvl="1" indent="-285750">
              <a:buFont typeface="Arial" panose="020B0604020202020204" pitchFamily="34" charset="0"/>
              <a:buChar char="•"/>
            </a:pPr>
            <a:r>
              <a:rPr lang="en-US" dirty="0" smtClean="0">
                <a:solidFill>
                  <a:schemeClr val="tx2"/>
                </a:solidFill>
              </a:rPr>
              <a:t>Wrap Up/Discussion/Q&amp;A</a:t>
            </a:r>
          </a:p>
          <a:p>
            <a:endParaRPr lang="en-US" i="1" dirty="0">
              <a:solidFill>
                <a:schemeClr val="tx2"/>
              </a:solidFill>
            </a:endParaRPr>
          </a:p>
          <a:p>
            <a:r>
              <a:rPr lang="en-US" b="1" dirty="0" smtClean="0">
                <a:solidFill>
                  <a:schemeClr val="tx2"/>
                </a:solidFill>
              </a:rPr>
              <a:t>Presenter</a:t>
            </a:r>
          </a:p>
          <a:p>
            <a:r>
              <a:rPr lang="en-US" i="1" dirty="0" smtClean="0">
                <a:solidFill>
                  <a:schemeClr val="tx2"/>
                </a:solidFill>
              </a:rPr>
              <a:t>Stephen Solis</a:t>
            </a:r>
            <a:endParaRPr lang="en-US" i="1" dirty="0">
              <a:solidFill>
                <a:schemeClr val="tx2"/>
              </a:solidFill>
            </a:endParaRPr>
          </a:p>
          <a:p>
            <a:r>
              <a:rPr lang="en-US" dirty="0" smtClean="0">
                <a:solidFill>
                  <a:schemeClr val="tx2"/>
                </a:solidFill>
              </a:rPr>
              <a:t>System Operations Improvement Manager</a:t>
            </a:r>
          </a:p>
          <a:p>
            <a:endParaRPr lang="en-US" dirty="0" smtClean="0">
              <a:solidFill>
                <a:schemeClr val="tx2"/>
              </a:solidFill>
            </a:endParaRPr>
          </a:p>
          <a:p>
            <a:endParaRPr lang="en-US" dirty="0">
              <a:solidFill>
                <a:schemeClr val="tx2"/>
              </a:solidFill>
            </a:endParaRPr>
          </a:p>
          <a:p>
            <a:r>
              <a:rPr lang="en-US" dirty="0" smtClean="0">
                <a:solidFill>
                  <a:schemeClr val="tx2"/>
                </a:solidFill>
              </a:rPr>
              <a:t>ERCOT Public</a:t>
            </a:r>
          </a:p>
          <a:p>
            <a:r>
              <a:rPr lang="en-US" dirty="0" smtClean="0">
                <a:solidFill>
                  <a:schemeClr val="tx2"/>
                </a:solidFill>
              </a:rPr>
              <a:t>December 13, 2019</a:t>
            </a:r>
            <a:endParaRPr lang="en-US" dirty="0">
              <a:solidFill>
                <a:schemeClr val="tx2"/>
              </a:solidFill>
            </a:endParaRPr>
          </a:p>
        </p:txBody>
      </p:sp>
    </p:spTree>
    <p:extLst>
      <p:ext uri="{BB962C8B-B14F-4D97-AF65-F5344CB8AC3E}">
        <p14:creationId xmlns:p14="http://schemas.microsoft.com/office/powerpoint/2010/main" val="2239575462"/>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Highlights</a:t>
            </a:r>
            <a:endParaRPr lang="en-US" dirty="0"/>
          </a:p>
        </p:txBody>
      </p:sp>
      <p:sp>
        <p:nvSpPr>
          <p:cNvPr id="4" name="Slide Number Placeholder 3"/>
          <p:cNvSpPr>
            <a:spLocks noGrp="1"/>
          </p:cNvSpPr>
          <p:nvPr>
            <p:ph type="sldNum" sz="quarter" idx="4"/>
          </p:nvPr>
        </p:nvSpPr>
        <p:spPr/>
        <p:txBody>
          <a:bodyPr/>
          <a:lstStyle/>
          <a:p>
            <a:fld id="{1D93BD3E-1E9A-4970-A6F7-E7AC52762E0C}" type="slidenum">
              <a:rPr lang="en-US" smtClean="0">
                <a:solidFill>
                  <a:prstClr val="black">
                    <a:tint val="75000"/>
                  </a:prstClr>
                </a:solidFill>
              </a:rPr>
              <a:pPr/>
              <a:t>40</a:t>
            </a:fld>
            <a:endParaRPr lang="en-US">
              <a:solidFill>
                <a:prstClr val="black">
                  <a:tint val="75000"/>
                </a:prstClr>
              </a:solidFill>
            </a:endParaRPr>
          </a:p>
        </p:txBody>
      </p:sp>
      <p:sp>
        <p:nvSpPr>
          <p:cNvPr id="3" name="Content Placeholder 2"/>
          <p:cNvSpPr>
            <a:spLocks noGrp="1"/>
          </p:cNvSpPr>
          <p:nvPr>
            <p:ph idx="1"/>
          </p:nvPr>
        </p:nvSpPr>
        <p:spPr/>
        <p:txBody>
          <a:bodyPr/>
          <a:lstStyle/>
          <a:p>
            <a:r>
              <a:rPr lang="en-US" sz="2200" dirty="0"/>
              <a:t>Study completed by </a:t>
            </a:r>
            <a:r>
              <a:rPr lang="en-US" sz="2200" dirty="0" err="1"/>
              <a:t>Bigwood</a:t>
            </a:r>
            <a:r>
              <a:rPr lang="en-US" sz="2200" dirty="0"/>
              <a:t> Systems, Inc. to define Reactive Zones </a:t>
            </a:r>
          </a:p>
          <a:p>
            <a:r>
              <a:rPr lang="en-US" sz="2200" dirty="0"/>
              <a:t>Defined Zones using Bus-Zone correlation methodology</a:t>
            </a:r>
          </a:p>
          <a:p>
            <a:pPr lvl="1">
              <a:buFont typeface="Arial" panose="020B0604020202020204" pitchFamily="34" charset="0"/>
              <a:buChar char="‒"/>
            </a:pPr>
            <a:r>
              <a:rPr lang="en-US" sz="2200" dirty="0"/>
              <a:t>13 Zones in Final Report</a:t>
            </a:r>
          </a:p>
          <a:p>
            <a:r>
              <a:rPr lang="en-US" sz="2200" dirty="0"/>
              <a:t>Next Steps, implementation into:</a:t>
            </a:r>
          </a:p>
          <a:p>
            <a:pPr lvl="1">
              <a:buFont typeface="Arial" panose="020B0604020202020204" pitchFamily="34" charset="0"/>
              <a:buChar char="‒"/>
            </a:pPr>
            <a:r>
              <a:rPr lang="en-US" sz="2200" dirty="0"/>
              <a:t>NMMS</a:t>
            </a:r>
          </a:p>
          <a:p>
            <a:pPr lvl="1">
              <a:buFont typeface="Arial" panose="020B0604020202020204" pitchFamily="34" charset="0"/>
              <a:buChar char="‒"/>
            </a:pPr>
            <a:r>
              <a:rPr lang="en-US" sz="2200" dirty="0"/>
              <a:t>EMS</a:t>
            </a:r>
          </a:p>
          <a:p>
            <a:r>
              <a:rPr lang="en-US" sz="2200" dirty="0"/>
              <a:t>Plans for use cases</a:t>
            </a:r>
          </a:p>
          <a:p>
            <a:pPr lvl="1">
              <a:buFont typeface="Arial" panose="020B0604020202020204" pitchFamily="34" charset="0"/>
              <a:buChar char="‒"/>
            </a:pPr>
            <a:r>
              <a:rPr lang="en-US" sz="2200" dirty="0"/>
              <a:t>TPL Annual Stability Assessment</a:t>
            </a:r>
          </a:p>
          <a:p>
            <a:pPr lvl="1">
              <a:buFont typeface="Arial" panose="020B0604020202020204" pitchFamily="34" charset="0"/>
              <a:buChar char="‒"/>
            </a:pPr>
            <a:r>
              <a:rPr lang="en-US" sz="2200" dirty="0"/>
              <a:t>Operation Planning studies</a:t>
            </a:r>
          </a:p>
          <a:p>
            <a:pPr lvl="1">
              <a:buFont typeface="Arial" panose="020B0604020202020204" pitchFamily="34" charset="0"/>
              <a:buChar char="‒"/>
            </a:pPr>
            <a:r>
              <a:rPr lang="en-US" sz="2200" dirty="0"/>
              <a:t>Real-Time Reactive Reserve Monitoring</a:t>
            </a:r>
            <a:endParaRPr lang="en-US" sz="2200" dirty="0"/>
          </a:p>
        </p:txBody>
      </p:sp>
    </p:spTree>
    <p:extLst>
      <p:ext uri="{BB962C8B-B14F-4D97-AF65-F5344CB8AC3E}">
        <p14:creationId xmlns:p14="http://schemas.microsoft.com/office/powerpoint/2010/main" val="3613521648"/>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Project Scope</a:t>
            </a:r>
            <a:endParaRPr lang="en-US" dirty="0"/>
          </a:p>
        </p:txBody>
      </p:sp>
      <p:sp>
        <p:nvSpPr>
          <p:cNvPr id="4" name="Slide Number Placeholder 3"/>
          <p:cNvSpPr>
            <a:spLocks noGrp="1"/>
          </p:cNvSpPr>
          <p:nvPr>
            <p:ph type="sldNum" sz="quarter" idx="4"/>
          </p:nvPr>
        </p:nvSpPr>
        <p:spPr/>
        <p:txBody>
          <a:bodyPr/>
          <a:lstStyle/>
          <a:p>
            <a:fld id="{1D93BD3E-1E9A-4970-A6F7-E7AC52762E0C}" type="slidenum">
              <a:rPr lang="en-US" smtClean="0">
                <a:solidFill>
                  <a:prstClr val="black">
                    <a:tint val="75000"/>
                  </a:prstClr>
                </a:solidFill>
              </a:rPr>
              <a:pPr/>
              <a:t>41</a:t>
            </a:fld>
            <a:endParaRPr lang="en-US">
              <a:solidFill>
                <a:prstClr val="black">
                  <a:tint val="75000"/>
                </a:prstClr>
              </a:solidFill>
            </a:endParaRPr>
          </a:p>
        </p:txBody>
      </p:sp>
      <p:sp>
        <p:nvSpPr>
          <p:cNvPr id="3" name="Content Placeholder 2"/>
          <p:cNvSpPr>
            <a:spLocks noGrp="1"/>
          </p:cNvSpPr>
          <p:nvPr>
            <p:ph idx="1"/>
          </p:nvPr>
        </p:nvSpPr>
        <p:spPr/>
        <p:txBody>
          <a:bodyPr/>
          <a:lstStyle/>
          <a:p>
            <a:pPr marL="457200" indent="-457200">
              <a:buFont typeface="+mj-lt"/>
              <a:buAutoNum type="arabicPeriod"/>
            </a:pPr>
            <a:r>
              <a:rPr lang="en-US" sz="2400" dirty="0"/>
              <a:t>Study, Design, Determine, and Develop Reactive Power Zones</a:t>
            </a:r>
          </a:p>
          <a:p>
            <a:pPr marL="457200" indent="-457200">
              <a:buFont typeface="+mj-lt"/>
              <a:buAutoNum type="arabicPeriod"/>
            </a:pPr>
            <a:endParaRPr lang="en-US" sz="2400" dirty="0"/>
          </a:p>
          <a:p>
            <a:pPr marL="457200" indent="-457200">
              <a:buFont typeface="+mj-lt"/>
              <a:buAutoNum type="arabicPeriod"/>
            </a:pPr>
            <a:r>
              <a:rPr lang="en-US" sz="2400" dirty="0"/>
              <a:t>Produce a report, interface, and analysis of the end results</a:t>
            </a:r>
          </a:p>
          <a:p>
            <a:pPr marL="457200" indent="-457200">
              <a:buFont typeface="+mj-lt"/>
              <a:buAutoNum type="arabicPeriod"/>
            </a:pPr>
            <a:endParaRPr lang="en-US" sz="2400" dirty="0"/>
          </a:p>
          <a:p>
            <a:pPr marL="457200" indent="-457200">
              <a:buFont typeface="+mj-lt"/>
              <a:buAutoNum type="arabicPeriod"/>
            </a:pPr>
            <a:r>
              <a:rPr lang="en-US" sz="2400" dirty="0"/>
              <a:t>Produce application that can be used by ERCOT to create/modify Reactive Zones</a:t>
            </a:r>
          </a:p>
        </p:txBody>
      </p:sp>
    </p:spTree>
    <p:extLst>
      <p:ext uri="{BB962C8B-B14F-4D97-AF65-F5344CB8AC3E}">
        <p14:creationId xmlns:p14="http://schemas.microsoft.com/office/powerpoint/2010/main" val="2983279789"/>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Methodology</a:t>
            </a:r>
            <a:endParaRPr lang="en-US" dirty="0"/>
          </a:p>
        </p:txBody>
      </p:sp>
      <p:sp>
        <p:nvSpPr>
          <p:cNvPr id="4" name="Slide Number Placeholder 3"/>
          <p:cNvSpPr>
            <a:spLocks noGrp="1"/>
          </p:cNvSpPr>
          <p:nvPr>
            <p:ph type="sldNum" sz="quarter" idx="4"/>
          </p:nvPr>
        </p:nvSpPr>
        <p:spPr/>
        <p:txBody>
          <a:bodyPr/>
          <a:lstStyle/>
          <a:p>
            <a:fld id="{1D93BD3E-1E9A-4970-A6F7-E7AC52762E0C}" type="slidenum">
              <a:rPr lang="en-US" smtClean="0">
                <a:solidFill>
                  <a:prstClr val="black">
                    <a:tint val="75000"/>
                  </a:prstClr>
                </a:solidFill>
              </a:rPr>
              <a:pPr/>
              <a:t>42</a:t>
            </a:fld>
            <a:endParaRPr lang="en-US">
              <a:solidFill>
                <a:prstClr val="black">
                  <a:tint val="75000"/>
                </a:prstClr>
              </a:solidFill>
            </a:endParaRPr>
          </a:p>
        </p:txBody>
      </p:sp>
      <p:pic>
        <p:nvPicPr>
          <p:cNvPr id="6" name="Content Placeholder 4"/>
          <p:cNvPicPr>
            <a:picLocks noGrp="1"/>
          </p:cNvPicPr>
          <p:nvPr>
            <p:ph idx="1"/>
          </p:nvPr>
        </p:nvPicPr>
        <p:blipFill>
          <a:blip r:embed="rId2" cstate="print">
            <a:extLst>
              <a:ext uri="{28A0092B-C50C-407E-A947-70E740481C1C}">
                <a14:useLocalDpi xmlns:a14="http://schemas.microsoft.com/office/drawing/2010/main" val="0"/>
              </a:ext>
            </a:extLst>
          </a:blip>
          <a:srcRect/>
          <a:stretch>
            <a:fillRect/>
          </a:stretch>
        </p:blipFill>
        <p:spPr bwMode="auto">
          <a:xfrm>
            <a:off x="1896806" y="1066800"/>
            <a:ext cx="5350387" cy="4852988"/>
          </a:xfrm>
          <a:prstGeom prst="rect">
            <a:avLst/>
          </a:prstGeom>
          <a:noFill/>
          <a:ln>
            <a:noFill/>
          </a:ln>
        </p:spPr>
      </p:pic>
    </p:spTree>
    <p:extLst>
      <p:ext uri="{BB962C8B-B14F-4D97-AF65-F5344CB8AC3E}">
        <p14:creationId xmlns:p14="http://schemas.microsoft.com/office/powerpoint/2010/main" val="3655264810"/>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Methodology to Define Zones</a:t>
            </a:r>
            <a:endParaRPr lang="en-US" dirty="0"/>
          </a:p>
        </p:txBody>
      </p:sp>
      <p:sp>
        <p:nvSpPr>
          <p:cNvPr id="4" name="Slide Number Placeholder 3"/>
          <p:cNvSpPr>
            <a:spLocks noGrp="1"/>
          </p:cNvSpPr>
          <p:nvPr>
            <p:ph type="sldNum" sz="quarter" idx="4"/>
          </p:nvPr>
        </p:nvSpPr>
        <p:spPr/>
        <p:txBody>
          <a:bodyPr/>
          <a:lstStyle/>
          <a:p>
            <a:fld id="{1D93BD3E-1E9A-4970-A6F7-E7AC52762E0C}" type="slidenum">
              <a:rPr lang="en-US" smtClean="0">
                <a:solidFill>
                  <a:prstClr val="black">
                    <a:tint val="75000"/>
                  </a:prstClr>
                </a:solidFill>
              </a:rPr>
              <a:pPr/>
              <a:t>43</a:t>
            </a:fld>
            <a:endParaRPr lang="en-US">
              <a:solidFill>
                <a:prstClr val="black">
                  <a:tint val="75000"/>
                </a:prstClr>
              </a:solidFill>
            </a:endParaRPr>
          </a:p>
        </p:txBody>
      </p:sp>
      <p:sp>
        <p:nvSpPr>
          <p:cNvPr id="3" name="Content Placeholder 2"/>
          <p:cNvSpPr>
            <a:spLocks noGrp="1"/>
          </p:cNvSpPr>
          <p:nvPr>
            <p:ph idx="1"/>
          </p:nvPr>
        </p:nvSpPr>
        <p:spPr/>
        <p:txBody>
          <a:bodyPr/>
          <a:lstStyle/>
          <a:p>
            <a:r>
              <a:rPr lang="en-US" sz="1800" dirty="0"/>
              <a:t>Input Data</a:t>
            </a:r>
          </a:p>
          <a:p>
            <a:pPr lvl="1">
              <a:buFont typeface="Arial" panose="020B0604020202020204" pitchFamily="34" charset="0"/>
              <a:buChar char="‒"/>
            </a:pPr>
            <a:r>
              <a:rPr lang="en-US" sz="1800" dirty="0"/>
              <a:t>EMS Snapshot cases for:</a:t>
            </a:r>
          </a:p>
          <a:p>
            <a:pPr marL="1257300" lvl="2" indent="-342900"/>
            <a:endParaRPr lang="en-US" sz="1800" dirty="0"/>
          </a:p>
          <a:p>
            <a:pPr marL="0" indent="0">
              <a:buNone/>
            </a:pPr>
            <a:endParaRPr lang="en-US" sz="1800" dirty="0"/>
          </a:p>
          <a:p>
            <a:endParaRPr lang="en-US" sz="1800" dirty="0"/>
          </a:p>
          <a:p>
            <a:endParaRPr lang="en-US" sz="1800" dirty="0"/>
          </a:p>
          <a:p>
            <a:r>
              <a:rPr lang="en-US" sz="1800" dirty="0"/>
              <a:t>Stress cases using </a:t>
            </a:r>
            <a:r>
              <a:rPr lang="en-US" sz="1800" dirty="0" err="1"/>
              <a:t>Bigwood’s</a:t>
            </a:r>
            <a:r>
              <a:rPr lang="en-US" sz="1800" dirty="0"/>
              <a:t> </a:t>
            </a:r>
            <a:r>
              <a:rPr lang="en-US" sz="1800" dirty="0" err="1"/>
              <a:t>CPFlow</a:t>
            </a:r>
            <a:r>
              <a:rPr lang="en-US" sz="1800" dirty="0"/>
              <a:t> (Continuation Power Flow tool) to create voltage vectors for each bus, i.e., show how voltage changes at each bus for each step in the stress progression</a:t>
            </a:r>
          </a:p>
          <a:p>
            <a:endParaRPr lang="en-US" sz="1800" dirty="0"/>
          </a:p>
          <a:p>
            <a:r>
              <a:rPr lang="en-US" sz="1800" dirty="0"/>
              <a:t>Use Spectral Clustering to group buses with similar voltage vectors into Reactive Zones</a:t>
            </a:r>
          </a:p>
          <a:p>
            <a:endParaRPr lang="en-US" sz="1800" dirty="0"/>
          </a:p>
          <a:p>
            <a:r>
              <a:rPr lang="en-US" sz="1800" dirty="0"/>
              <a:t>Refine Zones to eliminate errors caused by incorrect input data (Ex. Lat./Long. coordinates) or to increase practicality</a:t>
            </a:r>
            <a:endParaRPr lang="en-US" sz="2000" dirty="0"/>
          </a:p>
        </p:txBody>
      </p:sp>
      <p:graphicFrame>
        <p:nvGraphicFramePr>
          <p:cNvPr id="7" name="Table 6"/>
          <p:cNvGraphicFramePr>
            <a:graphicFrameLocks noGrp="1"/>
          </p:cNvGraphicFramePr>
          <p:nvPr>
            <p:extLst>
              <p:ext uri="{D42A27DB-BD31-4B8C-83A1-F6EECF244321}">
                <p14:modId xmlns:p14="http://schemas.microsoft.com/office/powerpoint/2010/main" val="1746127877"/>
              </p:ext>
            </p:extLst>
          </p:nvPr>
        </p:nvGraphicFramePr>
        <p:xfrm>
          <a:off x="1752600" y="1828800"/>
          <a:ext cx="4909820" cy="1066800"/>
        </p:xfrm>
        <a:graphic>
          <a:graphicData uri="http://schemas.openxmlformats.org/drawingml/2006/table">
            <a:tbl>
              <a:tblPr firstRow="1" firstCol="1" bandRow="1">
                <a:tableStyleId>{5C22544A-7EE6-4342-B048-85BDC9FD1C3A}</a:tableStyleId>
              </a:tblPr>
              <a:tblGrid>
                <a:gridCol w="1816735"/>
                <a:gridCol w="1761173"/>
                <a:gridCol w="1331912"/>
              </a:tblGrid>
              <a:tr h="76200">
                <a:tc>
                  <a:txBody>
                    <a:bodyPr/>
                    <a:lstStyle/>
                    <a:p>
                      <a:pPr marL="0" marR="0" algn="ctr">
                        <a:spcBef>
                          <a:spcPts val="0"/>
                        </a:spcBef>
                        <a:spcAft>
                          <a:spcPts val="0"/>
                        </a:spcAft>
                      </a:pPr>
                      <a:r>
                        <a:rPr lang="en-US" sz="1400" dirty="0">
                          <a:effectLst/>
                        </a:rPr>
                        <a:t>CASE</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spcBef>
                          <a:spcPts val="0"/>
                        </a:spcBef>
                        <a:spcAft>
                          <a:spcPts val="0"/>
                        </a:spcAft>
                      </a:pPr>
                      <a:r>
                        <a:rPr lang="en-US" sz="1400" dirty="0">
                          <a:effectLst/>
                        </a:rPr>
                        <a:t>DATE</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spcBef>
                          <a:spcPts val="0"/>
                        </a:spcBef>
                        <a:spcAft>
                          <a:spcPts val="0"/>
                        </a:spcAft>
                      </a:pPr>
                      <a:r>
                        <a:rPr lang="en-US" sz="1400" dirty="0">
                          <a:effectLst/>
                        </a:rPr>
                        <a:t>ERCOT.LOAD</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76200">
                <a:tc>
                  <a:txBody>
                    <a:bodyPr/>
                    <a:lstStyle/>
                    <a:p>
                      <a:pPr marL="0" marR="0">
                        <a:spcBef>
                          <a:spcPts val="0"/>
                        </a:spcBef>
                        <a:spcAft>
                          <a:spcPts val="0"/>
                        </a:spcAft>
                      </a:pPr>
                      <a:r>
                        <a:rPr lang="en-US" sz="1400" b="0" dirty="0">
                          <a:effectLst/>
                        </a:rPr>
                        <a:t>SUMMER PEAK</a:t>
                      </a:r>
                      <a:endParaRPr lang="en-US" sz="1400" b="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spcBef>
                          <a:spcPts val="0"/>
                        </a:spcBef>
                        <a:spcAft>
                          <a:spcPts val="0"/>
                        </a:spcAft>
                      </a:pPr>
                      <a:r>
                        <a:rPr lang="en-US" sz="1400" dirty="0">
                          <a:effectLst/>
                        </a:rPr>
                        <a:t>28-Jul-17 16:52:00</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spcBef>
                          <a:spcPts val="0"/>
                        </a:spcBef>
                        <a:spcAft>
                          <a:spcPts val="0"/>
                        </a:spcAft>
                      </a:pPr>
                      <a:r>
                        <a:rPr lang="en-US" sz="1400" dirty="0" smtClean="0">
                          <a:effectLst/>
                        </a:rPr>
                        <a:t>69,689.64</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30479">
                <a:tc>
                  <a:txBody>
                    <a:bodyPr/>
                    <a:lstStyle/>
                    <a:p>
                      <a:pPr marL="0" marR="0">
                        <a:spcBef>
                          <a:spcPts val="0"/>
                        </a:spcBef>
                        <a:spcAft>
                          <a:spcPts val="0"/>
                        </a:spcAft>
                      </a:pPr>
                      <a:r>
                        <a:rPr lang="en-US" sz="1400" b="0" dirty="0">
                          <a:effectLst/>
                        </a:rPr>
                        <a:t>SPRING OFF-PEAK</a:t>
                      </a:r>
                      <a:endParaRPr lang="en-US" sz="1400" b="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spcBef>
                          <a:spcPts val="0"/>
                        </a:spcBef>
                        <a:spcAft>
                          <a:spcPts val="0"/>
                        </a:spcAft>
                      </a:pPr>
                      <a:r>
                        <a:rPr lang="en-US" sz="1400" dirty="0">
                          <a:effectLst/>
                        </a:rPr>
                        <a:t>26-May-17 03:50:00</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spcBef>
                          <a:spcPts val="0"/>
                        </a:spcBef>
                        <a:spcAft>
                          <a:spcPts val="0"/>
                        </a:spcAft>
                      </a:pPr>
                      <a:r>
                        <a:rPr lang="en-US" sz="1400" dirty="0" smtClean="0">
                          <a:effectLst/>
                        </a:rPr>
                        <a:t>34,875.30</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76200">
                <a:tc>
                  <a:txBody>
                    <a:bodyPr/>
                    <a:lstStyle/>
                    <a:p>
                      <a:pPr marL="0" marR="0">
                        <a:spcBef>
                          <a:spcPts val="0"/>
                        </a:spcBef>
                        <a:spcAft>
                          <a:spcPts val="0"/>
                        </a:spcAft>
                      </a:pPr>
                      <a:r>
                        <a:rPr lang="en-US" sz="1400" b="0" dirty="0">
                          <a:effectLst/>
                        </a:rPr>
                        <a:t>WINTER PEAK</a:t>
                      </a:r>
                      <a:endParaRPr lang="en-US" sz="1400" b="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spcBef>
                          <a:spcPts val="0"/>
                        </a:spcBef>
                        <a:spcAft>
                          <a:spcPts val="0"/>
                        </a:spcAft>
                      </a:pPr>
                      <a:r>
                        <a:rPr lang="en-US" sz="1400" dirty="0">
                          <a:effectLst/>
                        </a:rPr>
                        <a:t>06-Jan-17 18:48:00</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spcBef>
                          <a:spcPts val="0"/>
                        </a:spcBef>
                        <a:spcAft>
                          <a:spcPts val="0"/>
                        </a:spcAft>
                      </a:pPr>
                      <a:r>
                        <a:rPr lang="en-US" sz="1400" dirty="0" smtClean="0">
                          <a:effectLst/>
                        </a:rPr>
                        <a:t>59,855.56</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76200">
                <a:tc>
                  <a:txBody>
                    <a:bodyPr/>
                    <a:lstStyle/>
                    <a:p>
                      <a:pPr marL="0" marR="0">
                        <a:spcBef>
                          <a:spcPts val="0"/>
                        </a:spcBef>
                        <a:spcAft>
                          <a:spcPts val="0"/>
                        </a:spcAft>
                      </a:pPr>
                      <a:r>
                        <a:rPr lang="en-US" sz="1400" b="0" dirty="0">
                          <a:effectLst/>
                        </a:rPr>
                        <a:t>FALL OFF-PEAK</a:t>
                      </a:r>
                      <a:endParaRPr lang="en-US" sz="1400" b="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spcBef>
                          <a:spcPts val="0"/>
                        </a:spcBef>
                        <a:spcAft>
                          <a:spcPts val="0"/>
                        </a:spcAft>
                      </a:pPr>
                      <a:r>
                        <a:rPr lang="en-US" sz="1400" dirty="0">
                          <a:effectLst/>
                        </a:rPr>
                        <a:t>05-Oct-16 03:51:00</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spcBef>
                          <a:spcPts val="0"/>
                        </a:spcBef>
                        <a:spcAft>
                          <a:spcPts val="0"/>
                        </a:spcAft>
                      </a:pPr>
                      <a:r>
                        <a:rPr lang="en-US" sz="1400" dirty="0" smtClean="0">
                          <a:effectLst/>
                        </a:rPr>
                        <a:t>33,954.38</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bl>
          </a:graphicData>
        </a:graphic>
      </p:graphicFrame>
    </p:spTree>
    <p:extLst>
      <p:ext uri="{BB962C8B-B14F-4D97-AF65-F5344CB8AC3E}">
        <p14:creationId xmlns:p14="http://schemas.microsoft.com/office/powerpoint/2010/main" val="3591113702"/>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Zone Determination</a:t>
            </a:r>
            <a:endParaRPr lang="en-US" dirty="0"/>
          </a:p>
        </p:txBody>
      </p:sp>
      <p:sp>
        <p:nvSpPr>
          <p:cNvPr id="4" name="Slide Number Placeholder 3"/>
          <p:cNvSpPr>
            <a:spLocks noGrp="1"/>
          </p:cNvSpPr>
          <p:nvPr>
            <p:ph type="sldNum" sz="quarter" idx="4"/>
          </p:nvPr>
        </p:nvSpPr>
        <p:spPr/>
        <p:txBody>
          <a:bodyPr/>
          <a:lstStyle/>
          <a:p>
            <a:fld id="{1D93BD3E-1E9A-4970-A6F7-E7AC52762E0C}" type="slidenum">
              <a:rPr lang="en-US" smtClean="0">
                <a:solidFill>
                  <a:prstClr val="black">
                    <a:tint val="75000"/>
                  </a:prstClr>
                </a:solidFill>
              </a:rPr>
              <a:pPr/>
              <a:t>44</a:t>
            </a:fld>
            <a:endParaRPr lang="en-US">
              <a:solidFill>
                <a:prstClr val="black">
                  <a:tint val="75000"/>
                </a:prstClr>
              </a:solidFill>
            </a:endParaRPr>
          </a:p>
        </p:txBody>
      </p:sp>
      <p:sp>
        <p:nvSpPr>
          <p:cNvPr id="7" name="Content Placeholder 2"/>
          <p:cNvSpPr>
            <a:spLocks noGrp="1"/>
          </p:cNvSpPr>
          <p:nvPr>
            <p:ph idx="1"/>
          </p:nvPr>
        </p:nvSpPr>
        <p:spPr>
          <a:xfrm>
            <a:off x="304800" y="914400"/>
            <a:ext cx="8534400" cy="4853233"/>
          </a:xfrm>
        </p:spPr>
        <p:txBody>
          <a:bodyPr/>
          <a:lstStyle/>
          <a:p>
            <a:r>
              <a:rPr lang="en-US" sz="2800" dirty="0" smtClean="0"/>
              <a:t>Develop a Matrix consisting of each buses change in Voltage</a:t>
            </a:r>
          </a:p>
          <a:p>
            <a:pPr lvl="1"/>
            <a:r>
              <a:rPr lang="en-US" sz="2400" dirty="0" smtClean="0"/>
              <a:t>Use of multiple historical SE snapshots</a:t>
            </a:r>
          </a:p>
          <a:p>
            <a:pPr lvl="1"/>
            <a:r>
              <a:rPr lang="en-US" sz="2400" dirty="0" smtClean="0"/>
              <a:t>Single case using </a:t>
            </a:r>
            <a:r>
              <a:rPr lang="en-US" sz="2400" dirty="0" err="1" smtClean="0"/>
              <a:t>CPFlow</a:t>
            </a:r>
            <a:endParaRPr lang="en-US" sz="2400" dirty="0" smtClean="0"/>
          </a:p>
          <a:p>
            <a:r>
              <a:rPr lang="en-US" sz="2800" dirty="0" smtClean="0"/>
              <a:t>Clustering Analysis – </a:t>
            </a:r>
            <a:r>
              <a:rPr lang="en-US" sz="2800" dirty="0" err="1" smtClean="0"/>
              <a:t>Bigwood</a:t>
            </a:r>
            <a:r>
              <a:rPr lang="en-US" sz="2800" dirty="0" smtClean="0"/>
              <a:t> Systems</a:t>
            </a:r>
          </a:p>
          <a:p>
            <a:pPr lvl="1"/>
            <a:r>
              <a:rPr lang="en-US" sz="2400" dirty="0" smtClean="0"/>
              <a:t>Determine reference bus/slack bus</a:t>
            </a:r>
          </a:p>
          <a:p>
            <a:pPr lvl="1"/>
            <a:r>
              <a:rPr lang="en-US" sz="2400" dirty="0" smtClean="0"/>
              <a:t>Group buses that are highly correlated</a:t>
            </a:r>
          </a:p>
          <a:p>
            <a:r>
              <a:rPr lang="en-US" sz="2800" dirty="0" smtClean="0"/>
              <a:t>Zone Refinement</a:t>
            </a:r>
            <a:endParaRPr lang="en-US" sz="1600" dirty="0"/>
          </a:p>
          <a:p>
            <a:pPr lvl="1"/>
            <a:r>
              <a:rPr lang="en-US" sz="2400" dirty="0" smtClean="0"/>
              <a:t>Partition into desired number of zones</a:t>
            </a:r>
          </a:p>
          <a:p>
            <a:pPr lvl="1"/>
            <a:r>
              <a:rPr lang="en-US" sz="2400" dirty="0" smtClean="0"/>
              <a:t>Number of interface lines should be small as </a:t>
            </a:r>
            <a:r>
              <a:rPr lang="en-US" sz="2400" dirty="0" smtClean="0"/>
              <a:t>possible</a:t>
            </a:r>
          </a:p>
          <a:p>
            <a:pPr lvl="1"/>
            <a:r>
              <a:rPr lang="en-US" sz="2400" dirty="0"/>
              <a:t>Manual refinement as necessary</a:t>
            </a:r>
          </a:p>
          <a:p>
            <a:pPr lvl="1"/>
            <a:endParaRPr lang="en-US" sz="2400" dirty="0" smtClean="0"/>
          </a:p>
          <a:p>
            <a:pPr lvl="1"/>
            <a:endParaRPr lang="en-US" dirty="0" smtClean="0"/>
          </a:p>
        </p:txBody>
      </p:sp>
    </p:spTree>
    <p:extLst>
      <p:ext uri="{BB962C8B-B14F-4D97-AF65-F5344CB8AC3E}">
        <p14:creationId xmlns:p14="http://schemas.microsoft.com/office/powerpoint/2010/main" val="1981526792"/>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Final Reactive Zones</a:t>
            </a:r>
            <a:endParaRPr lang="en-US" dirty="0"/>
          </a:p>
        </p:txBody>
      </p:sp>
      <p:sp>
        <p:nvSpPr>
          <p:cNvPr id="4" name="Slide Number Placeholder 3"/>
          <p:cNvSpPr>
            <a:spLocks noGrp="1"/>
          </p:cNvSpPr>
          <p:nvPr>
            <p:ph type="sldNum" sz="quarter" idx="4"/>
          </p:nvPr>
        </p:nvSpPr>
        <p:spPr/>
        <p:txBody>
          <a:bodyPr/>
          <a:lstStyle/>
          <a:p>
            <a:fld id="{1D93BD3E-1E9A-4970-A6F7-E7AC52762E0C}" type="slidenum">
              <a:rPr lang="en-US" smtClean="0">
                <a:solidFill>
                  <a:prstClr val="black">
                    <a:tint val="75000"/>
                  </a:prstClr>
                </a:solidFill>
              </a:rPr>
              <a:pPr/>
              <a:t>45</a:t>
            </a:fld>
            <a:endParaRPr lang="en-US">
              <a:solidFill>
                <a:prstClr val="black">
                  <a:tint val="75000"/>
                </a:prstClr>
              </a:solidFill>
            </a:endParaRPr>
          </a:p>
        </p:txBody>
      </p:sp>
      <p:pic>
        <p:nvPicPr>
          <p:cNvPr id="7" name="Content Placeholder 6"/>
          <p:cNvPicPr>
            <a:picLocks noGrp="1" noChangeAspect="1"/>
          </p:cNvPicPr>
          <p:nvPr>
            <p:ph idx="1"/>
          </p:nvPr>
        </p:nvPicPr>
        <p:blipFill>
          <a:blip r:embed="rId2"/>
          <a:stretch>
            <a:fillRect/>
          </a:stretch>
        </p:blipFill>
        <p:spPr>
          <a:xfrm>
            <a:off x="990600" y="814633"/>
            <a:ext cx="7063007" cy="5147876"/>
          </a:xfrm>
          <a:prstGeom prst="rect">
            <a:avLst/>
          </a:prstGeom>
        </p:spPr>
      </p:pic>
    </p:spTree>
    <p:extLst>
      <p:ext uri="{BB962C8B-B14F-4D97-AF65-F5344CB8AC3E}">
        <p14:creationId xmlns:p14="http://schemas.microsoft.com/office/powerpoint/2010/main" val="554685367"/>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Next Steps</a:t>
            </a:r>
            <a:endParaRPr lang="en-US" dirty="0"/>
          </a:p>
        </p:txBody>
      </p:sp>
      <p:sp>
        <p:nvSpPr>
          <p:cNvPr id="4" name="Slide Number Placeholder 3"/>
          <p:cNvSpPr>
            <a:spLocks noGrp="1"/>
          </p:cNvSpPr>
          <p:nvPr>
            <p:ph type="sldNum" sz="quarter" idx="4"/>
          </p:nvPr>
        </p:nvSpPr>
        <p:spPr/>
        <p:txBody>
          <a:bodyPr/>
          <a:lstStyle/>
          <a:p>
            <a:fld id="{1D93BD3E-1E9A-4970-A6F7-E7AC52762E0C}" type="slidenum">
              <a:rPr lang="en-US" smtClean="0">
                <a:solidFill>
                  <a:prstClr val="black">
                    <a:tint val="75000"/>
                  </a:prstClr>
                </a:solidFill>
              </a:rPr>
              <a:pPr/>
              <a:t>46</a:t>
            </a:fld>
            <a:endParaRPr lang="en-US">
              <a:solidFill>
                <a:prstClr val="black">
                  <a:tint val="75000"/>
                </a:prstClr>
              </a:solidFill>
            </a:endParaRPr>
          </a:p>
        </p:txBody>
      </p:sp>
      <p:sp>
        <p:nvSpPr>
          <p:cNvPr id="3" name="Content Placeholder 2"/>
          <p:cNvSpPr>
            <a:spLocks noGrp="1"/>
          </p:cNvSpPr>
          <p:nvPr>
            <p:ph idx="1"/>
          </p:nvPr>
        </p:nvSpPr>
        <p:spPr>
          <a:xfrm>
            <a:off x="304800" y="814633"/>
            <a:ext cx="8534400" cy="4853233"/>
          </a:xfrm>
        </p:spPr>
        <p:txBody>
          <a:bodyPr/>
          <a:lstStyle/>
          <a:p>
            <a:r>
              <a:rPr lang="en-US" sz="1800" dirty="0"/>
              <a:t>Import Bus to Zone definitions into NMMS and EMS</a:t>
            </a:r>
          </a:p>
          <a:p>
            <a:pPr marL="800100" lvl="1" indent="-342900">
              <a:buFont typeface="Arial" panose="020B0604020202020204" pitchFamily="34" charset="0"/>
              <a:buChar char="•"/>
            </a:pPr>
            <a:r>
              <a:rPr lang="en-US" sz="1800" dirty="0"/>
              <a:t>Develop </a:t>
            </a:r>
            <a:r>
              <a:rPr lang="en-US" sz="1800" dirty="0" smtClean="0"/>
              <a:t>additional displays </a:t>
            </a:r>
            <a:r>
              <a:rPr lang="en-US" sz="1800" dirty="0"/>
              <a:t>for Operator situational awareness</a:t>
            </a:r>
          </a:p>
        </p:txBody>
      </p:sp>
      <p:pic>
        <p:nvPicPr>
          <p:cNvPr id="6" name="Picture 5"/>
          <p:cNvPicPr>
            <a:picLocks noChangeAspect="1"/>
          </p:cNvPicPr>
          <p:nvPr/>
        </p:nvPicPr>
        <p:blipFill>
          <a:blip r:embed="rId2"/>
          <a:stretch>
            <a:fillRect/>
          </a:stretch>
        </p:blipFill>
        <p:spPr>
          <a:xfrm>
            <a:off x="2514600" y="1547176"/>
            <a:ext cx="4800600" cy="4625024"/>
          </a:xfrm>
          <a:prstGeom prst="rect">
            <a:avLst/>
          </a:prstGeom>
        </p:spPr>
      </p:pic>
    </p:spTree>
    <p:extLst>
      <p:ext uri="{BB962C8B-B14F-4D97-AF65-F5344CB8AC3E}">
        <p14:creationId xmlns:p14="http://schemas.microsoft.com/office/powerpoint/2010/main" val="1892752"/>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Next Steps</a:t>
            </a:r>
            <a:endParaRPr lang="en-US" dirty="0"/>
          </a:p>
        </p:txBody>
      </p:sp>
      <p:sp>
        <p:nvSpPr>
          <p:cNvPr id="4" name="Slide Number Placeholder 3"/>
          <p:cNvSpPr>
            <a:spLocks noGrp="1"/>
          </p:cNvSpPr>
          <p:nvPr>
            <p:ph type="sldNum" sz="quarter" idx="4"/>
          </p:nvPr>
        </p:nvSpPr>
        <p:spPr/>
        <p:txBody>
          <a:bodyPr/>
          <a:lstStyle/>
          <a:p>
            <a:fld id="{1D93BD3E-1E9A-4970-A6F7-E7AC52762E0C}" type="slidenum">
              <a:rPr lang="en-US" smtClean="0">
                <a:solidFill>
                  <a:prstClr val="black">
                    <a:tint val="75000"/>
                  </a:prstClr>
                </a:solidFill>
              </a:rPr>
              <a:pPr/>
              <a:t>47</a:t>
            </a:fld>
            <a:endParaRPr lang="en-US">
              <a:solidFill>
                <a:prstClr val="black">
                  <a:tint val="75000"/>
                </a:prstClr>
              </a:solidFill>
            </a:endParaRPr>
          </a:p>
        </p:txBody>
      </p:sp>
      <p:sp>
        <p:nvSpPr>
          <p:cNvPr id="3" name="Content Placeholder 2"/>
          <p:cNvSpPr>
            <a:spLocks noGrp="1"/>
          </p:cNvSpPr>
          <p:nvPr>
            <p:ph idx="1"/>
          </p:nvPr>
        </p:nvSpPr>
        <p:spPr>
          <a:xfrm>
            <a:off x="304800" y="914400"/>
            <a:ext cx="8534400" cy="4853233"/>
          </a:xfrm>
        </p:spPr>
        <p:txBody>
          <a:bodyPr/>
          <a:lstStyle/>
          <a:p>
            <a:r>
              <a:rPr lang="en-US" sz="2000" dirty="0"/>
              <a:t>Begin monitoring/tracking dynamic and static reactive information by zone using real-time telemetry and generator CURL information</a:t>
            </a:r>
          </a:p>
          <a:p>
            <a:pPr lvl="1">
              <a:buFont typeface="Arial" panose="020B0604020202020204" pitchFamily="34" charset="0"/>
              <a:buChar char="‒"/>
            </a:pPr>
            <a:r>
              <a:rPr lang="en-US" sz="2000" dirty="0"/>
              <a:t>Reactive Capability</a:t>
            </a:r>
          </a:p>
          <a:p>
            <a:pPr lvl="1">
              <a:buFont typeface="Arial" panose="020B0604020202020204" pitchFamily="34" charset="0"/>
              <a:buChar char="‒"/>
            </a:pPr>
            <a:r>
              <a:rPr lang="en-US" sz="2000" dirty="0"/>
              <a:t>Reactive Output</a:t>
            </a:r>
          </a:p>
          <a:p>
            <a:pPr lvl="1">
              <a:buFont typeface="Arial" panose="020B0604020202020204" pitchFamily="34" charset="0"/>
              <a:buChar char="‒"/>
            </a:pPr>
            <a:r>
              <a:rPr lang="en-US" sz="2000" dirty="0"/>
              <a:t>Reactive Reserve</a:t>
            </a:r>
          </a:p>
          <a:p>
            <a:pPr marL="457200" lvl="1" indent="0">
              <a:buNone/>
            </a:pPr>
            <a:endParaRPr lang="en-US" sz="2000" strike="sngStrike" dirty="0"/>
          </a:p>
          <a:p>
            <a:r>
              <a:rPr lang="en-US" sz="2000" dirty="0"/>
              <a:t>Analysis to determine how often Zones need to be updated</a:t>
            </a:r>
          </a:p>
          <a:p>
            <a:pPr lvl="1">
              <a:buFont typeface="Arial" panose="020B0604020202020204" pitchFamily="34" charset="0"/>
              <a:buChar char="‒"/>
            </a:pPr>
            <a:r>
              <a:rPr lang="en-US" sz="2000" dirty="0"/>
              <a:t>Major change in topology</a:t>
            </a:r>
          </a:p>
          <a:p>
            <a:pPr lvl="1">
              <a:buFont typeface="Arial" panose="020B0604020202020204" pitchFamily="34" charset="0"/>
              <a:buChar char="‒"/>
            </a:pPr>
            <a:r>
              <a:rPr lang="en-US" sz="2000" dirty="0"/>
              <a:t>Seasonally</a:t>
            </a:r>
          </a:p>
          <a:p>
            <a:pPr lvl="1">
              <a:buFont typeface="Arial" panose="020B0604020202020204" pitchFamily="34" charset="0"/>
              <a:buChar char="‒"/>
            </a:pPr>
            <a:r>
              <a:rPr lang="en-US" sz="2000" dirty="0"/>
              <a:t>Annually</a:t>
            </a:r>
          </a:p>
          <a:p>
            <a:pPr lvl="1"/>
            <a:endParaRPr lang="en-US" sz="2000" dirty="0"/>
          </a:p>
          <a:p>
            <a:r>
              <a:rPr lang="en-US" sz="2000" dirty="0"/>
              <a:t>Use VSAT to define Reactive Zone reliability limits</a:t>
            </a:r>
          </a:p>
          <a:p>
            <a:pPr lvl="1">
              <a:buFont typeface="Arial" panose="020B0604020202020204" pitchFamily="34" charset="0"/>
              <a:buChar char="‒"/>
            </a:pPr>
            <a:r>
              <a:rPr lang="en-US" sz="2000" dirty="0"/>
              <a:t>Ex. - How large of a dynamic reactive margin is needed to maintain voltage stability for a </a:t>
            </a:r>
            <a:r>
              <a:rPr lang="en-US" sz="2000" dirty="0" smtClean="0"/>
              <a:t>contingency</a:t>
            </a:r>
            <a:endParaRPr lang="en-US" sz="2000" dirty="0"/>
          </a:p>
        </p:txBody>
      </p:sp>
    </p:spTree>
    <p:extLst>
      <p:ext uri="{BB962C8B-B14F-4D97-AF65-F5344CB8AC3E}">
        <p14:creationId xmlns:p14="http://schemas.microsoft.com/office/powerpoint/2010/main" val="2048345635"/>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Next Steps</a:t>
            </a:r>
            <a:endParaRPr lang="en-US" dirty="0"/>
          </a:p>
        </p:txBody>
      </p:sp>
      <p:sp>
        <p:nvSpPr>
          <p:cNvPr id="4" name="Slide Number Placeholder 3"/>
          <p:cNvSpPr>
            <a:spLocks noGrp="1"/>
          </p:cNvSpPr>
          <p:nvPr>
            <p:ph type="sldNum" sz="quarter" idx="4"/>
          </p:nvPr>
        </p:nvSpPr>
        <p:spPr/>
        <p:txBody>
          <a:bodyPr/>
          <a:lstStyle/>
          <a:p>
            <a:fld id="{1D93BD3E-1E9A-4970-A6F7-E7AC52762E0C}" type="slidenum">
              <a:rPr lang="en-US" smtClean="0">
                <a:solidFill>
                  <a:prstClr val="black">
                    <a:tint val="75000"/>
                  </a:prstClr>
                </a:solidFill>
              </a:rPr>
              <a:pPr/>
              <a:t>48</a:t>
            </a:fld>
            <a:endParaRPr lang="en-US">
              <a:solidFill>
                <a:prstClr val="black">
                  <a:tint val="75000"/>
                </a:prstClr>
              </a:solidFill>
            </a:endParaRPr>
          </a:p>
        </p:txBody>
      </p:sp>
      <p:sp>
        <p:nvSpPr>
          <p:cNvPr id="3" name="Content Placeholder 2"/>
          <p:cNvSpPr>
            <a:spLocks noGrp="1"/>
          </p:cNvSpPr>
          <p:nvPr>
            <p:ph idx="1"/>
          </p:nvPr>
        </p:nvSpPr>
        <p:spPr/>
        <p:txBody>
          <a:bodyPr/>
          <a:lstStyle/>
          <a:p>
            <a:r>
              <a:rPr lang="en-US" sz="2400" dirty="0"/>
              <a:t>Create alarms to trigger based off of these limits</a:t>
            </a:r>
          </a:p>
          <a:p>
            <a:pPr lvl="1">
              <a:buFont typeface="Arial" panose="020B0604020202020204" pitchFamily="34" charset="0"/>
              <a:buChar char="‒"/>
            </a:pPr>
            <a:r>
              <a:rPr lang="en-US" sz="2000" dirty="0"/>
              <a:t>Ex. – Dynamic reactive margin is getting low, but there are static devices offline </a:t>
            </a:r>
            <a:endParaRPr lang="en-US" sz="2000" dirty="0" smtClean="0"/>
          </a:p>
          <a:p>
            <a:pPr lvl="2" indent="-285750">
              <a:buFont typeface="Wingdings" panose="05000000000000000000" pitchFamily="2" charset="2"/>
              <a:buChar char="à"/>
            </a:pPr>
            <a:r>
              <a:rPr lang="en-US" sz="1800" dirty="0" smtClean="0">
                <a:sym typeface="Wingdings" panose="05000000000000000000" pitchFamily="2" charset="2"/>
              </a:rPr>
              <a:t>Bring </a:t>
            </a:r>
            <a:r>
              <a:rPr lang="en-US" sz="1800" dirty="0">
                <a:sym typeface="Wingdings" panose="05000000000000000000" pitchFamily="2" charset="2"/>
              </a:rPr>
              <a:t>on static devices to increase dynamic </a:t>
            </a:r>
            <a:r>
              <a:rPr lang="en-US" sz="1800" dirty="0" smtClean="0">
                <a:sym typeface="Wingdings" panose="05000000000000000000" pitchFamily="2" charset="2"/>
              </a:rPr>
              <a:t>margin</a:t>
            </a:r>
          </a:p>
          <a:p>
            <a:pPr lvl="2" indent="-285750">
              <a:buFont typeface="Wingdings" panose="05000000000000000000" pitchFamily="2" charset="2"/>
              <a:buChar char="à"/>
            </a:pPr>
            <a:r>
              <a:rPr lang="en-US" sz="1800" dirty="0" smtClean="0">
                <a:sym typeface="Wingdings" panose="05000000000000000000" pitchFamily="2" charset="2"/>
              </a:rPr>
              <a:t>Bring </a:t>
            </a:r>
            <a:r>
              <a:rPr lang="en-US" sz="1800" dirty="0">
                <a:sym typeface="Wingdings" panose="05000000000000000000" pitchFamily="2" charset="2"/>
              </a:rPr>
              <a:t>on </a:t>
            </a:r>
            <a:r>
              <a:rPr lang="en-US" sz="1800" dirty="0" smtClean="0">
                <a:sym typeface="Wingdings" panose="05000000000000000000" pitchFamily="2" charset="2"/>
              </a:rPr>
              <a:t>generation resources </a:t>
            </a:r>
            <a:r>
              <a:rPr lang="en-US" sz="1800" dirty="0" smtClean="0"/>
              <a:t>to </a:t>
            </a:r>
            <a:r>
              <a:rPr lang="en-US" sz="1800" dirty="0"/>
              <a:t>stay within any stability </a:t>
            </a:r>
            <a:r>
              <a:rPr lang="en-US" sz="1800" dirty="0" smtClean="0"/>
              <a:t>limits if necessary</a:t>
            </a:r>
            <a:endParaRPr lang="en-US" sz="1800" dirty="0" smtClean="0">
              <a:sym typeface="Wingdings" panose="05000000000000000000" pitchFamily="2" charset="2"/>
            </a:endParaRPr>
          </a:p>
          <a:p>
            <a:pPr marL="457200" lvl="1" indent="0">
              <a:buNone/>
            </a:pPr>
            <a:endParaRPr lang="en-US" dirty="0">
              <a:sym typeface="Wingdings" panose="05000000000000000000" pitchFamily="2" charset="2"/>
            </a:endParaRPr>
          </a:p>
          <a:p>
            <a:r>
              <a:rPr lang="en-US" sz="2400" dirty="0">
                <a:sym typeface="Wingdings" panose="05000000000000000000" pitchFamily="2" charset="2"/>
              </a:rPr>
              <a:t>Integrate into Reactive Power Coordination Tool</a:t>
            </a:r>
            <a:endParaRPr lang="en-US" sz="2400" dirty="0">
              <a:sym typeface="Wingdings" panose="05000000000000000000" pitchFamily="2" charset="2"/>
            </a:endParaRPr>
          </a:p>
        </p:txBody>
      </p:sp>
    </p:spTree>
    <p:extLst>
      <p:ext uri="{BB962C8B-B14F-4D97-AF65-F5344CB8AC3E}">
        <p14:creationId xmlns:p14="http://schemas.microsoft.com/office/powerpoint/2010/main" val="2801445733"/>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Q&amp;A</a:t>
            </a:r>
            <a:endParaRPr lang="en-US" dirty="0"/>
          </a:p>
        </p:txBody>
      </p:sp>
      <p:sp>
        <p:nvSpPr>
          <p:cNvPr id="4" name="Slide Number Placeholder 3"/>
          <p:cNvSpPr>
            <a:spLocks noGrp="1"/>
          </p:cNvSpPr>
          <p:nvPr>
            <p:ph type="sldNum" sz="quarter" idx="4"/>
          </p:nvPr>
        </p:nvSpPr>
        <p:spPr/>
        <p:txBody>
          <a:bodyPr/>
          <a:lstStyle/>
          <a:p>
            <a:fld id="{1D93BD3E-1E9A-4970-A6F7-E7AC52762E0C}" type="slidenum">
              <a:rPr lang="en-US" smtClean="0">
                <a:solidFill>
                  <a:prstClr val="black">
                    <a:tint val="75000"/>
                  </a:prstClr>
                </a:solidFill>
              </a:rPr>
              <a:pPr/>
              <a:t>49</a:t>
            </a:fld>
            <a:endParaRPr lang="en-US">
              <a:solidFill>
                <a:prstClr val="black">
                  <a:tint val="75000"/>
                </a:prstClr>
              </a:solidFill>
            </a:endParaRPr>
          </a:p>
        </p:txBody>
      </p:sp>
      <p:pic>
        <p:nvPicPr>
          <p:cNvPr id="7" name="Content Placeholder 6"/>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1219200" y="990600"/>
            <a:ext cx="6242304" cy="4511040"/>
          </a:xfrm>
        </p:spPr>
      </p:pic>
    </p:spTree>
    <p:extLst>
      <p:ext uri="{BB962C8B-B14F-4D97-AF65-F5344CB8AC3E}">
        <p14:creationId xmlns:p14="http://schemas.microsoft.com/office/powerpoint/2010/main" val="299613319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NPRR 966	</a:t>
            </a:r>
            <a:endParaRPr lang="en-US" dirty="0"/>
          </a:p>
        </p:txBody>
      </p:sp>
      <p:sp>
        <p:nvSpPr>
          <p:cNvPr id="3" name="Content Placeholder 2"/>
          <p:cNvSpPr>
            <a:spLocks noGrp="1"/>
          </p:cNvSpPr>
          <p:nvPr>
            <p:ph idx="1"/>
          </p:nvPr>
        </p:nvSpPr>
        <p:spPr>
          <a:xfrm>
            <a:off x="228600" y="990600"/>
            <a:ext cx="8763000" cy="4853233"/>
          </a:xfrm>
        </p:spPr>
        <p:txBody>
          <a:bodyPr/>
          <a:lstStyle/>
          <a:p>
            <a:r>
              <a:rPr lang="en-US" sz="2400" dirty="0" smtClean="0"/>
              <a:t>Tabled at PRS until the project is developed and tested to a point where language can then be revised as necessary.</a:t>
            </a:r>
          </a:p>
          <a:p>
            <a:r>
              <a:rPr lang="en-US" sz="2400" dirty="0" smtClean="0"/>
              <a:t>ERCOT will issue comments when it is ready to continue working on the NPRR language.</a:t>
            </a:r>
          </a:p>
          <a:p>
            <a:r>
              <a:rPr lang="en-US" sz="2400" dirty="0" smtClean="0"/>
              <a:t>ERCOT received comments from several TOs which it hopes to address in ongoing workshops.</a:t>
            </a:r>
            <a:endParaRPr lang="en-US" sz="2400" dirty="0"/>
          </a:p>
        </p:txBody>
      </p:sp>
      <p:sp>
        <p:nvSpPr>
          <p:cNvPr id="4" name="Slide Number Placeholder 3"/>
          <p:cNvSpPr>
            <a:spLocks noGrp="1"/>
          </p:cNvSpPr>
          <p:nvPr>
            <p:ph type="sldNum" sz="quarter" idx="4"/>
          </p:nvPr>
        </p:nvSpPr>
        <p:spPr/>
        <p:txBody>
          <a:bodyPr/>
          <a:lstStyle/>
          <a:p>
            <a:fld id="{1D93BD3E-1E9A-4970-A6F7-E7AC52762E0C}" type="slidenum">
              <a:rPr lang="en-US" smtClean="0"/>
              <a:pPr/>
              <a:t>5</a:t>
            </a:fld>
            <a:endParaRPr lang="en-US"/>
          </a:p>
        </p:txBody>
      </p:sp>
    </p:spTree>
    <p:extLst>
      <p:ext uri="{BB962C8B-B14F-4D97-AF65-F5344CB8AC3E}">
        <p14:creationId xmlns:p14="http://schemas.microsoft.com/office/powerpoint/2010/main" val="263288967"/>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3429000" y="838200"/>
            <a:ext cx="5629940" cy="4862870"/>
          </a:xfrm>
          <a:prstGeom prst="rect">
            <a:avLst/>
          </a:prstGeom>
          <a:noFill/>
        </p:spPr>
        <p:txBody>
          <a:bodyPr wrap="square" rtlCol="0">
            <a:spAutoFit/>
          </a:bodyPr>
          <a:lstStyle/>
          <a:p>
            <a:endParaRPr lang="en-US" sz="2000" b="1" dirty="0" smtClean="0">
              <a:solidFill>
                <a:schemeClr val="tx2"/>
              </a:solidFill>
            </a:endParaRPr>
          </a:p>
          <a:p>
            <a:r>
              <a:rPr lang="en-US" sz="2000" b="1" dirty="0" smtClean="0">
                <a:solidFill>
                  <a:schemeClr val="tx2"/>
                </a:solidFill>
              </a:rPr>
              <a:t>Reactive Power Coordination Workshop</a:t>
            </a:r>
          </a:p>
          <a:p>
            <a:pPr marL="742950" lvl="1" indent="-285750">
              <a:buFont typeface="Arial" panose="020B0604020202020204" pitchFamily="34" charset="0"/>
              <a:buChar char="•"/>
            </a:pPr>
            <a:r>
              <a:rPr lang="en-US" dirty="0">
                <a:ln w="0"/>
                <a:gradFill>
                  <a:gsLst>
                    <a:gs pos="21000">
                      <a:srgbClr val="53575C"/>
                    </a:gs>
                    <a:gs pos="88000">
                      <a:srgbClr val="C5C7CA"/>
                    </a:gs>
                  </a:gsLst>
                  <a:lin ang="5400000"/>
                </a:gradFill>
              </a:rPr>
              <a:t>RPC Update</a:t>
            </a:r>
          </a:p>
          <a:p>
            <a:pPr marL="742950" lvl="1" indent="-285750">
              <a:buFont typeface="Arial" panose="020B0604020202020204" pitchFamily="34" charset="0"/>
              <a:buChar char="•"/>
            </a:pPr>
            <a:r>
              <a:rPr lang="en-US" dirty="0">
                <a:ln w="0"/>
                <a:gradFill>
                  <a:gsLst>
                    <a:gs pos="21000">
                      <a:srgbClr val="53575C"/>
                    </a:gs>
                    <a:gs pos="88000">
                      <a:srgbClr val="C5C7CA"/>
                    </a:gs>
                  </a:gsLst>
                  <a:lin ang="5400000"/>
                </a:gradFill>
              </a:rPr>
              <a:t>Current Voltage control in ERCOT</a:t>
            </a:r>
          </a:p>
          <a:p>
            <a:pPr marL="742950" lvl="1" indent="-285750">
              <a:buFont typeface="Arial" panose="020B0604020202020204" pitchFamily="34" charset="0"/>
              <a:buChar char="•"/>
            </a:pPr>
            <a:r>
              <a:rPr lang="en-US" dirty="0">
                <a:ln w="0"/>
                <a:gradFill>
                  <a:gsLst>
                    <a:gs pos="21000">
                      <a:srgbClr val="53575C"/>
                    </a:gs>
                    <a:gs pos="88000">
                      <a:srgbClr val="C5C7CA"/>
                    </a:gs>
                  </a:gsLst>
                  <a:lin ang="5400000"/>
                </a:gradFill>
              </a:rPr>
              <a:t>Break</a:t>
            </a:r>
          </a:p>
          <a:p>
            <a:pPr marL="742950" lvl="1" indent="-285750">
              <a:buFont typeface="Arial" panose="020B0604020202020204" pitchFamily="34" charset="0"/>
              <a:buChar char="•"/>
            </a:pPr>
            <a:r>
              <a:rPr lang="en-US" dirty="0">
                <a:ln w="0"/>
                <a:gradFill>
                  <a:gsLst>
                    <a:gs pos="21000">
                      <a:srgbClr val="53575C"/>
                    </a:gs>
                    <a:gs pos="88000">
                      <a:srgbClr val="C5C7CA"/>
                    </a:gs>
                  </a:gsLst>
                  <a:lin ang="5400000"/>
                </a:gradFill>
              </a:rPr>
              <a:t>Response to </a:t>
            </a:r>
            <a:r>
              <a:rPr lang="en-US" dirty="0" err="1">
                <a:ln w="0"/>
                <a:gradFill>
                  <a:gsLst>
                    <a:gs pos="21000">
                      <a:srgbClr val="53575C"/>
                    </a:gs>
                    <a:gs pos="88000">
                      <a:srgbClr val="C5C7CA"/>
                    </a:gs>
                  </a:gsLst>
                  <a:lin ang="5400000"/>
                </a:gradFill>
              </a:rPr>
              <a:t>TO</a:t>
            </a:r>
            <a:r>
              <a:rPr lang="en-US" dirty="0">
                <a:ln w="0"/>
                <a:gradFill>
                  <a:gsLst>
                    <a:gs pos="21000">
                      <a:srgbClr val="53575C"/>
                    </a:gs>
                    <a:gs pos="88000">
                      <a:srgbClr val="C5C7CA"/>
                    </a:gs>
                  </a:gsLst>
                  <a:lin ang="5400000"/>
                </a:gradFill>
              </a:rPr>
              <a:t> questions/comments</a:t>
            </a:r>
          </a:p>
          <a:p>
            <a:pPr marL="742950" lvl="1" indent="-285750">
              <a:buFont typeface="Arial" panose="020B0604020202020204" pitchFamily="34" charset="0"/>
              <a:buChar char="•"/>
            </a:pPr>
            <a:r>
              <a:rPr lang="en-US" dirty="0">
                <a:ln w="0"/>
                <a:gradFill>
                  <a:gsLst>
                    <a:gs pos="21000">
                      <a:srgbClr val="53575C"/>
                    </a:gs>
                    <a:gs pos="88000">
                      <a:srgbClr val="C5C7CA"/>
                    </a:gs>
                  </a:gsLst>
                  <a:lin ang="5400000"/>
                </a:gradFill>
              </a:rPr>
              <a:t>Break/Lunch</a:t>
            </a:r>
          </a:p>
          <a:p>
            <a:pPr marL="742950" lvl="1" indent="-285750">
              <a:buFont typeface="Arial" panose="020B0604020202020204" pitchFamily="34" charset="0"/>
              <a:buChar char="•"/>
            </a:pPr>
            <a:r>
              <a:rPr lang="en-US" dirty="0">
                <a:ln w="0"/>
                <a:gradFill>
                  <a:gsLst>
                    <a:gs pos="21000">
                      <a:srgbClr val="53575C"/>
                    </a:gs>
                    <a:gs pos="88000">
                      <a:srgbClr val="C5C7CA"/>
                    </a:gs>
                  </a:gsLst>
                  <a:lin ang="5400000"/>
                </a:gradFill>
              </a:rPr>
              <a:t>Reactive Zones</a:t>
            </a:r>
          </a:p>
          <a:p>
            <a:pPr marL="742950" lvl="1" indent="-285750">
              <a:buFont typeface="Arial" panose="020B0604020202020204" pitchFamily="34" charset="0"/>
              <a:buChar char="•"/>
            </a:pPr>
            <a:r>
              <a:rPr lang="en-US" dirty="0">
                <a:ln w="0"/>
                <a:solidFill>
                  <a:schemeClr val="accent1"/>
                </a:solidFill>
                <a:effectLst>
                  <a:outerShdw blurRad="38100" dist="25400" dir="5400000" algn="ctr" rotWithShape="0">
                    <a:srgbClr val="6E747A">
                      <a:alpha val="43000"/>
                    </a:srgbClr>
                  </a:outerShdw>
                </a:effectLst>
              </a:rPr>
              <a:t>Wrap Up/Discussion/Q&amp;A</a:t>
            </a:r>
          </a:p>
          <a:p>
            <a:endParaRPr lang="en-US" i="1" dirty="0" smtClean="0">
              <a:solidFill>
                <a:schemeClr val="tx2"/>
              </a:solidFill>
            </a:endParaRPr>
          </a:p>
          <a:p>
            <a:r>
              <a:rPr lang="en-US" b="1" dirty="0" smtClean="0">
                <a:solidFill>
                  <a:schemeClr val="tx2"/>
                </a:solidFill>
              </a:rPr>
              <a:t>Presenter</a:t>
            </a:r>
          </a:p>
          <a:p>
            <a:r>
              <a:rPr lang="en-US" i="1" dirty="0" smtClean="0">
                <a:solidFill>
                  <a:schemeClr val="tx2"/>
                </a:solidFill>
              </a:rPr>
              <a:t>Stephen Solis</a:t>
            </a:r>
          </a:p>
          <a:p>
            <a:r>
              <a:rPr lang="en-US" i="1" dirty="0" smtClean="0">
                <a:solidFill>
                  <a:schemeClr val="tx2"/>
                </a:solidFill>
              </a:rPr>
              <a:t>System Operations Improvement Manager</a:t>
            </a:r>
            <a:endParaRPr lang="en-US" i="1" dirty="0">
              <a:solidFill>
                <a:schemeClr val="tx2"/>
              </a:solidFill>
            </a:endParaRPr>
          </a:p>
          <a:p>
            <a:endParaRPr lang="en-US" dirty="0" smtClean="0">
              <a:solidFill>
                <a:schemeClr val="tx2"/>
              </a:solidFill>
            </a:endParaRPr>
          </a:p>
          <a:p>
            <a:endParaRPr lang="en-US" dirty="0">
              <a:solidFill>
                <a:schemeClr val="tx2"/>
              </a:solidFill>
            </a:endParaRPr>
          </a:p>
          <a:p>
            <a:r>
              <a:rPr lang="en-US" dirty="0" smtClean="0">
                <a:solidFill>
                  <a:schemeClr val="tx2"/>
                </a:solidFill>
              </a:rPr>
              <a:t>ERCOT Public</a:t>
            </a:r>
          </a:p>
          <a:p>
            <a:r>
              <a:rPr lang="en-US" dirty="0" smtClean="0">
                <a:solidFill>
                  <a:schemeClr val="tx2"/>
                </a:solidFill>
              </a:rPr>
              <a:t>December 13, 2019</a:t>
            </a:r>
            <a:endParaRPr lang="en-US" dirty="0">
              <a:solidFill>
                <a:schemeClr val="tx2"/>
              </a:solidFill>
            </a:endParaRPr>
          </a:p>
        </p:txBody>
      </p:sp>
    </p:spTree>
    <p:extLst>
      <p:ext uri="{BB962C8B-B14F-4D97-AF65-F5344CB8AC3E}">
        <p14:creationId xmlns:p14="http://schemas.microsoft.com/office/powerpoint/2010/main" val="1662467673"/>
      </p:ext>
    </p:extLst>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Wrap-up</a:t>
            </a:r>
            <a:endParaRPr lang="en-US" dirty="0"/>
          </a:p>
        </p:txBody>
      </p:sp>
      <p:sp>
        <p:nvSpPr>
          <p:cNvPr id="3" name="Content Placeholder 2"/>
          <p:cNvSpPr>
            <a:spLocks noGrp="1"/>
          </p:cNvSpPr>
          <p:nvPr>
            <p:ph idx="1"/>
          </p:nvPr>
        </p:nvSpPr>
        <p:spPr>
          <a:xfrm>
            <a:off x="352030" y="609600"/>
            <a:ext cx="8106169" cy="4853233"/>
          </a:xfrm>
        </p:spPr>
        <p:txBody>
          <a:bodyPr/>
          <a:lstStyle/>
          <a:p>
            <a:endParaRPr lang="en-US" dirty="0" smtClean="0"/>
          </a:p>
          <a:p>
            <a:r>
              <a:rPr lang="en-US" sz="2400" dirty="0" smtClean="0"/>
              <a:t>ERCOT is </a:t>
            </a:r>
            <a:r>
              <a:rPr lang="en-US" sz="2400" dirty="0" smtClean="0"/>
              <a:t>continuing to develop </a:t>
            </a:r>
            <a:r>
              <a:rPr lang="en-US" sz="2400" dirty="0" smtClean="0"/>
              <a:t>an ERCOT system Reactive Power Coordination (RPC tool</a:t>
            </a:r>
            <a:r>
              <a:rPr lang="en-US" sz="2400" dirty="0" smtClean="0"/>
              <a:t>) expected to be tested </a:t>
            </a:r>
            <a:r>
              <a:rPr lang="en-US" sz="2400" dirty="0" smtClean="0"/>
              <a:t>during 2021</a:t>
            </a:r>
            <a:r>
              <a:rPr lang="en-US" sz="2400" dirty="0" smtClean="0"/>
              <a:t>.</a:t>
            </a:r>
          </a:p>
          <a:p>
            <a:r>
              <a:rPr lang="en-US" sz="2400" dirty="0"/>
              <a:t>ERCOT will reopen NPRR 966 via comments to that fact sometime in 2021</a:t>
            </a:r>
            <a:r>
              <a:rPr lang="en-US" sz="2400" dirty="0" smtClean="0"/>
              <a:t>.</a:t>
            </a:r>
            <a:endParaRPr lang="en-US" sz="2400" dirty="0" smtClean="0"/>
          </a:p>
          <a:p>
            <a:r>
              <a:rPr lang="en-US" sz="2400" dirty="0" smtClean="0"/>
              <a:t>ERCOT will be </a:t>
            </a:r>
            <a:r>
              <a:rPr lang="en-US" sz="2400" dirty="0" smtClean="0"/>
              <a:t>coordinating through workshops/meetings and information requests in 2020.</a:t>
            </a:r>
            <a:endParaRPr lang="en-US" sz="2400" dirty="0" smtClean="0"/>
          </a:p>
          <a:p>
            <a:r>
              <a:rPr lang="en-US" sz="2400" dirty="0" smtClean="0"/>
              <a:t>ERCOT plans to have Reactive Zone review process in place in 2020.</a:t>
            </a:r>
          </a:p>
          <a:p>
            <a:r>
              <a:rPr lang="en-US" sz="2400" dirty="0" smtClean="0"/>
              <a:t>The next RPC workshop is scheduled for January 23, 2020.</a:t>
            </a:r>
            <a:endParaRPr lang="en-US" sz="2400" dirty="0" smtClean="0"/>
          </a:p>
        </p:txBody>
      </p:sp>
      <p:sp>
        <p:nvSpPr>
          <p:cNvPr id="4" name="Slide Number Placeholder 3"/>
          <p:cNvSpPr>
            <a:spLocks noGrp="1"/>
          </p:cNvSpPr>
          <p:nvPr>
            <p:ph type="sldNum" sz="quarter" idx="4"/>
          </p:nvPr>
        </p:nvSpPr>
        <p:spPr/>
        <p:txBody>
          <a:bodyPr/>
          <a:lstStyle/>
          <a:p>
            <a:fld id="{1D93BD3E-1E9A-4970-A6F7-E7AC52762E0C}" type="slidenum">
              <a:rPr lang="en-US" smtClean="0"/>
              <a:pPr/>
              <a:t>51</a:t>
            </a:fld>
            <a:endParaRPr lang="en-US"/>
          </a:p>
        </p:txBody>
      </p:sp>
    </p:spTree>
    <p:extLst>
      <p:ext uri="{BB962C8B-B14F-4D97-AF65-F5344CB8AC3E}">
        <p14:creationId xmlns:p14="http://schemas.microsoft.com/office/powerpoint/2010/main" val="3831969522"/>
      </p:ext>
    </p:extLst>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Discussion / Q&amp;A</a:t>
            </a:r>
            <a:endParaRPr lang="en-US" dirty="0"/>
          </a:p>
        </p:txBody>
      </p:sp>
      <p:sp>
        <p:nvSpPr>
          <p:cNvPr id="4" name="Slide Number Placeholder 3"/>
          <p:cNvSpPr>
            <a:spLocks noGrp="1"/>
          </p:cNvSpPr>
          <p:nvPr>
            <p:ph type="sldNum" sz="quarter" idx="4"/>
          </p:nvPr>
        </p:nvSpPr>
        <p:spPr/>
        <p:txBody>
          <a:bodyPr/>
          <a:lstStyle/>
          <a:p>
            <a:fld id="{1D93BD3E-1E9A-4970-A6F7-E7AC52762E0C}" type="slidenum">
              <a:rPr lang="en-US" smtClean="0"/>
              <a:pPr/>
              <a:t>52</a:t>
            </a:fld>
            <a:endParaRPr lang="en-US"/>
          </a:p>
        </p:txBody>
      </p:sp>
      <p:pic>
        <p:nvPicPr>
          <p:cNvPr id="7" name="Content Placeholder 6"/>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1219200" y="990600"/>
            <a:ext cx="6242304" cy="4511040"/>
          </a:xfrm>
        </p:spPr>
      </p:pic>
    </p:spTree>
    <p:extLst>
      <p:ext uri="{BB962C8B-B14F-4D97-AF65-F5344CB8AC3E}">
        <p14:creationId xmlns:p14="http://schemas.microsoft.com/office/powerpoint/2010/main" val="266772747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RPC tool project update</a:t>
            </a:r>
            <a:endParaRPr lang="en-US" dirty="0"/>
          </a:p>
        </p:txBody>
      </p:sp>
      <p:sp>
        <p:nvSpPr>
          <p:cNvPr id="3" name="Content Placeholder 2"/>
          <p:cNvSpPr>
            <a:spLocks noGrp="1"/>
          </p:cNvSpPr>
          <p:nvPr>
            <p:ph idx="1"/>
          </p:nvPr>
        </p:nvSpPr>
        <p:spPr>
          <a:xfrm>
            <a:off x="76200" y="1066800"/>
            <a:ext cx="8763000" cy="4548433"/>
          </a:xfrm>
        </p:spPr>
        <p:txBody>
          <a:bodyPr/>
          <a:lstStyle/>
          <a:p>
            <a:r>
              <a:rPr lang="en-US" sz="2400" dirty="0" smtClean="0"/>
              <a:t>ERCOT has identified a preferred vendor and is clarifying scope for final pricing.</a:t>
            </a:r>
          </a:p>
          <a:p>
            <a:r>
              <a:rPr lang="en-US" sz="2400" dirty="0" smtClean="0"/>
              <a:t>If possible, the chosen vendor will be presenting on the solution at the upcoming January 23, 2020 RPC workshop.</a:t>
            </a:r>
          </a:p>
          <a:p>
            <a:r>
              <a:rPr lang="en-US" sz="2400" dirty="0" smtClean="0"/>
              <a:t>Q1 2020 will be focused on planning activities to finalize project schedule, systems architecture, detailed design documents, GUI initial design, and test plans.</a:t>
            </a:r>
          </a:p>
          <a:p>
            <a:r>
              <a:rPr lang="en-US" sz="2400" dirty="0" smtClean="0"/>
              <a:t>ERCOT has tentatively included scope to provide the hourly reactive dispatch via Grid Geo in addition to the XML message via the ERCOT Messaging System since SCR 804 has passed and would be implemented in 2020.</a:t>
            </a:r>
            <a:endParaRPr lang="en-US" sz="2400" dirty="0"/>
          </a:p>
        </p:txBody>
      </p:sp>
      <p:sp>
        <p:nvSpPr>
          <p:cNvPr id="4" name="Slide Number Placeholder 3"/>
          <p:cNvSpPr>
            <a:spLocks noGrp="1"/>
          </p:cNvSpPr>
          <p:nvPr>
            <p:ph type="sldNum" sz="quarter" idx="4"/>
          </p:nvPr>
        </p:nvSpPr>
        <p:spPr/>
        <p:txBody>
          <a:bodyPr/>
          <a:lstStyle/>
          <a:p>
            <a:fld id="{1D93BD3E-1E9A-4970-A6F7-E7AC52762E0C}" type="slidenum">
              <a:rPr lang="en-US" smtClean="0"/>
              <a:pPr/>
              <a:t>6</a:t>
            </a:fld>
            <a:endParaRPr lang="en-US"/>
          </a:p>
        </p:txBody>
      </p:sp>
    </p:spTree>
    <p:extLst>
      <p:ext uri="{BB962C8B-B14F-4D97-AF65-F5344CB8AC3E}">
        <p14:creationId xmlns:p14="http://schemas.microsoft.com/office/powerpoint/2010/main" val="7148421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RPC tool project update</a:t>
            </a:r>
            <a:endParaRPr lang="en-US" dirty="0"/>
          </a:p>
        </p:txBody>
      </p:sp>
      <p:sp>
        <p:nvSpPr>
          <p:cNvPr id="3" name="Content Placeholder 2"/>
          <p:cNvSpPr>
            <a:spLocks noGrp="1"/>
          </p:cNvSpPr>
          <p:nvPr>
            <p:ph idx="1"/>
          </p:nvPr>
        </p:nvSpPr>
        <p:spPr>
          <a:xfrm>
            <a:off x="76200" y="1066800"/>
            <a:ext cx="8763000" cy="4548433"/>
          </a:xfrm>
        </p:spPr>
        <p:txBody>
          <a:bodyPr/>
          <a:lstStyle/>
          <a:p>
            <a:r>
              <a:rPr lang="en-US" sz="2400" dirty="0" smtClean="0"/>
              <a:t>ERCOT would like to establish a primary and secondary single point of contact for each ERCOT Transmission Operator for RPC related information, questions, and answers.</a:t>
            </a:r>
          </a:p>
          <a:p>
            <a:r>
              <a:rPr lang="en-US" sz="2400" dirty="0" smtClean="0"/>
              <a:t>ERCOT plans to handle coordination in series of workshops and or smaller working sessions while providing quarterly updates at OWG and VPWG until NPRR 966 is un-tabled.</a:t>
            </a:r>
          </a:p>
        </p:txBody>
      </p:sp>
      <p:sp>
        <p:nvSpPr>
          <p:cNvPr id="4" name="Slide Number Placeholder 3"/>
          <p:cNvSpPr>
            <a:spLocks noGrp="1"/>
          </p:cNvSpPr>
          <p:nvPr>
            <p:ph type="sldNum" sz="quarter" idx="4"/>
          </p:nvPr>
        </p:nvSpPr>
        <p:spPr/>
        <p:txBody>
          <a:bodyPr/>
          <a:lstStyle/>
          <a:p>
            <a:fld id="{1D93BD3E-1E9A-4970-A6F7-E7AC52762E0C}" type="slidenum">
              <a:rPr lang="en-US" smtClean="0"/>
              <a:pPr/>
              <a:t>7</a:t>
            </a:fld>
            <a:endParaRPr lang="en-US"/>
          </a:p>
        </p:txBody>
      </p:sp>
    </p:spTree>
    <p:extLst>
      <p:ext uri="{BB962C8B-B14F-4D97-AF65-F5344CB8AC3E}">
        <p14:creationId xmlns:p14="http://schemas.microsoft.com/office/powerpoint/2010/main" val="346564019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Q&amp;A</a:t>
            </a:r>
            <a:endParaRPr lang="en-US" dirty="0"/>
          </a:p>
        </p:txBody>
      </p:sp>
      <p:sp>
        <p:nvSpPr>
          <p:cNvPr id="4" name="Slide Number Placeholder 3"/>
          <p:cNvSpPr>
            <a:spLocks noGrp="1"/>
          </p:cNvSpPr>
          <p:nvPr>
            <p:ph type="sldNum" sz="quarter" idx="4"/>
          </p:nvPr>
        </p:nvSpPr>
        <p:spPr/>
        <p:txBody>
          <a:bodyPr/>
          <a:lstStyle/>
          <a:p>
            <a:fld id="{1D93BD3E-1E9A-4970-A6F7-E7AC52762E0C}" type="slidenum">
              <a:rPr lang="en-US" smtClean="0"/>
              <a:pPr/>
              <a:t>8</a:t>
            </a:fld>
            <a:endParaRPr lang="en-US"/>
          </a:p>
        </p:txBody>
      </p:sp>
      <p:pic>
        <p:nvPicPr>
          <p:cNvPr id="7" name="Content Placeholder 6"/>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1219200" y="990600"/>
            <a:ext cx="6242304" cy="4511040"/>
          </a:xfrm>
        </p:spPr>
      </p:pic>
    </p:spTree>
    <p:extLst>
      <p:ext uri="{BB962C8B-B14F-4D97-AF65-F5344CB8AC3E}">
        <p14:creationId xmlns:p14="http://schemas.microsoft.com/office/powerpoint/2010/main" val="85394824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3429000" y="838200"/>
            <a:ext cx="5629940" cy="4862870"/>
          </a:xfrm>
          <a:prstGeom prst="rect">
            <a:avLst/>
          </a:prstGeom>
          <a:noFill/>
        </p:spPr>
        <p:txBody>
          <a:bodyPr wrap="square" rtlCol="0">
            <a:spAutoFit/>
          </a:bodyPr>
          <a:lstStyle/>
          <a:p>
            <a:endParaRPr lang="en-US" sz="2000" b="1" dirty="0" smtClean="0">
              <a:solidFill>
                <a:schemeClr val="tx2"/>
              </a:solidFill>
            </a:endParaRPr>
          </a:p>
          <a:p>
            <a:r>
              <a:rPr lang="en-US" sz="2000" b="1" dirty="0" smtClean="0">
                <a:solidFill>
                  <a:schemeClr val="tx2"/>
                </a:solidFill>
              </a:rPr>
              <a:t>Reactive Power Coordination Workshop</a:t>
            </a:r>
          </a:p>
          <a:p>
            <a:pPr marL="742950" lvl="1" indent="-285750">
              <a:buFont typeface="Arial" panose="020B0604020202020204" pitchFamily="34" charset="0"/>
              <a:buChar char="•"/>
            </a:pPr>
            <a:r>
              <a:rPr lang="en-US" dirty="0">
                <a:ln w="0"/>
                <a:gradFill>
                  <a:gsLst>
                    <a:gs pos="21000">
                      <a:srgbClr val="53575C"/>
                    </a:gs>
                    <a:gs pos="88000">
                      <a:srgbClr val="C5C7CA"/>
                    </a:gs>
                  </a:gsLst>
                  <a:lin ang="5400000"/>
                </a:gradFill>
              </a:rPr>
              <a:t>RPC Update</a:t>
            </a:r>
          </a:p>
          <a:p>
            <a:pPr marL="742950" lvl="1" indent="-285750">
              <a:buFont typeface="Arial" panose="020B0604020202020204" pitchFamily="34" charset="0"/>
              <a:buChar char="•"/>
            </a:pPr>
            <a:r>
              <a:rPr lang="en-US" dirty="0">
                <a:ln w="0"/>
                <a:solidFill>
                  <a:schemeClr val="accent1"/>
                </a:solidFill>
                <a:effectLst>
                  <a:outerShdw blurRad="38100" dist="25400" dir="5400000" algn="ctr" rotWithShape="0">
                    <a:srgbClr val="6E747A">
                      <a:alpha val="43000"/>
                    </a:srgbClr>
                  </a:outerShdw>
                </a:effectLst>
              </a:rPr>
              <a:t>Current Voltage control in ERCOT</a:t>
            </a:r>
          </a:p>
          <a:p>
            <a:pPr marL="742950" lvl="1" indent="-285750">
              <a:buFont typeface="Arial" panose="020B0604020202020204" pitchFamily="34" charset="0"/>
              <a:buChar char="•"/>
            </a:pPr>
            <a:r>
              <a:rPr lang="en-US" dirty="0">
                <a:solidFill>
                  <a:schemeClr val="tx2"/>
                </a:solidFill>
              </a:rPr>
              <a:t>Break</a:t>
            </a:r>
          </a:p>
          <a:p>
            <a:pPr marL="742950" lvl="1" indent="-285750">
              <a:buFont typeface="Arial" panose="020B0604020202020204" pitchFamily="34" charset="0"/>
              <a:buChar char="•"/>
            </a:pPr>
            <a:r>
              <a:rPr lang="en-US" dirty="0" smtClean="0">
                <a:solidFill>
                  <a:schemeClr val="tx2"/>
                </a:solidFill>
              </a:rPr>
              <a:t>Response to </a:t>
            </a:r>
            <a:r>
              <a:rPr lang="en-US" dirty="0" err="1" smtClean="0">
                <a:solidFill>
                  <a:schemeClr val="tx2"/>
                </a:solidFill>
              </a:rPr>
              <a:t>TO</a:t>
            </a:r>
            <a:r>
              <a:rPr lang="en-US" dirty="0" smtClean="0">
                <a:solidFill>
                  <a:schemeClr val="tx2"/>
                </a:solidFill>
              </a:rPr>
              <a:t> questions/comments</a:t>
            </a:r>
          </a:p>
          <a:p>
            <a:pPr marL="742950" lvl="1" indent="-285750">
              <a:buFont typeface="Arial" panose="020B0604020202020204" pitchFamily="34" charset="0"/>
              <a:buChar char="•"/>
            </a:pPr>
            <a:r>
              <a:rPr lang="en-US" dirty="0" smtClean="0">
                <a:solidFill>
                  <a:schemeClr val="tx2"/>
                </a:solidFill>
              </a:rPr>
              <a:t>Break/Lunch</a:t>
            </a:r>
            <a:endParaRPr lang="en-US" dirty="0">
              <a:solidFill>
                <a:schemeClr val="tx2"/>
              </a:solidFill>
            </a:endParaRPr>
          </a:p>
          <a:p>
            <a:pPr marL="742950" lvl="1" indent="-285750">
              <a:buFont typeface="Arial" panose="020B0604020202020204" pitchFamily="34" charset="0"/>
              <a:buChar char="•"/>
            </a:pPr>
            <a:r>
              <a:rPr lang="en-US" dirty="0" smtClean="0">
                <a:solidFill>
                  <a:schemeClr val="tx2"/>
                </a:solidFill>
              </a:rPr>
              <a:t>Reactive Zones</a:t>
            </a:r>
          </a:p>
          <a:p>
            <a:pPr marL="742950" lvl="1" indent="-285750">
              <a:buFont typeface="Arial" panose="020B0604020202020204" pitchFamily="34" charset="0"/>
              <a:buChar char="•"/>
            </a:pPr>
            <a:r>
              <a:rPr lang="en-US" dirty="0" smtClean="0">
                <a:solidFill>
                  <a:schemeClr val="tx2"/>
                </a:solidFill>
              </a:rPr>
              <a:t>Wrap Up/Discussion/Q&amp;A</a:t>
            </a:r>
          </a:p>
          <a:p>
            <a:endParaRPr lang="en-US" i="1" dirty="0" smtClean="0">
              <a:solidFill>
                <a:schemeClr val="tx2"/>
              </a:solidFill>
            </a:endParaRPr>
          </a:p>
          <a:p>
            <a:r>
              <a:rPr lang="en-US" b="1" dirty="0" smtClean="0">
                <a:solidFill>
                  <a:schemeClr val="tx2"/>
                </a:solidFill>
              </a:rPr>
              <a:t>Presenter</a:t>
            </a:r>
          </a:p>
          <a:p>
            <a:r>
              <a:rPr lang="en-US" i="1" dirty="0" smtClean="0">
                <a:solidFill>
                  <a:schemeClr val="tx2"/>
                </a:solidFill>
              </a:rPr>
              <a:t>Stephen Solis</a:t>
            </a:r>
          </a:p>
          <a:p>
            <a:r>
              <a:rPr lang="en-US" dirty="0" smtClean="0">
                <a:solidFill>
                  <a:schemeClr val="tx2"/>
                </a:solidFill>
              </a:rPr>
              <a:t>System Operations Improvement Manager</a:t>
            </a:r>
          </a:p>
          <a:p>
            <a:endParaRPr lang="en-US" dirty="0" smtClean="0">
              <a:solidFill>
                <a:schemeClr val="tx2"/>
              </a:solidFill>
            </a:endParaRPr>
          </a:p>
          <a:p>
            <a:endParaRPr lang="en-US" dirty="0">
              <a:solidFill>
                <a:schemeClr val="tx2"/>
              </a:solidFill>
            </a:endParaRPr>
          </a:p>
          <a:p>
            <a:r>
              <a:rPr lang="en-US" dirty="0" smtClean="0">
                <a:solidFill>
                  <a:schemeClr val="tx2"/>
                </a:solidFill>
              </a:rPr>
              <a:t>ERCOT Public</a:t>
            </a:r>
          </a:p>
          <a:p>
            <a:r>
              <a:rPr lang="en-US" dirty="0" smtClean="0">
                <a:solidFill>
                  <a:schemeClr val="tx2"/>
                </a:solidFill>
              </a:rPr>
              <a:t>December 13, 2019</a:t>
            </a:r>
            <a:endParaRPr lang="en-US" dirty="0">
              <a:solidFill>
                <a:schemeClr val="tx2"/>
              </a:solidFill>
            </a:endParaRPr>
          </a:p>
        </p:txBody>
      </p:sp>
    </p:spTree>
    <p:extLst>
      <p:ext uri="{BB962C8B-B14F-4D97-AF65-F5344CB8AC3E}">
        <p14:creationId xmlns:p14="http://schemas.microsoft.com/office/powerpoint/2010/main" val="3258804889"/>
      </p:ext>
    </p:extLst>
  </p:cSld>
  <p:clrMapOvr>
    <a:masterClrMapping/>
  </p:clrMapOvr>
  <p:timing>
    <p:tnLst>
      <p:par>
        <p:cTn id="1" dur="indefinite" restart="never" nodeType="tmRoot"/>
      </p:par>
    </p:tnLst>
  </p:timing>
</p:sld>
</file>

<file path=ppt/theme/theme1.xml><?xml version="1.0" encoding="utf-8"?>
<a:theme xmlns:a="http://schemas.openxmlformats.org/drawingml/2006/main" name="1_Custom Design">
  <a:themeElements>
    <a:clrScheme name="ERCOT Identity">
      <a:dk1>
        <a:sysClr val="windowText" lastClr="000000"/>
      </a:dk1>
      <a:lt1>
        <a:srgbClr val="FFFFFF"/>
      </a:lt1>
      <a:dk2>
        <a:srgbClr val="5B6770"/>
      </a:dk2>
      <a:lt2>
        <a:srgbClr val="FFFFFF"/>
      </a:lt2>
      <a:accent1>
        <a:srgbClr val="00ACC8"/>
      </a:accent1>
      <a:accent2>
        <a:srgbClr val="5B6770"/>
      </a:accent2>
      <a:accent3>
        <a:srgbClr val="00CE7D"/>
      </a:accent3>
      <a:accent4>
        <a:srgbClr val="003764"/>
      </a:accent4>
      <a:accent5>
        <a:srgbClr val="6650B1"/>
      </a:accent5>
      <a:accent6>
        <a:srgbClr val="910258"/>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Inside pages">
  <a:themeElements>
    <a:clrScheme name="ERCOT Identity v.2">
      <a:dk1>
        <a:sysClr val="windowText" lastClr="000000"/>
      </a:dk1>
      <a:lt1>
        <a:srgbClr val="FFFFFF"/>
      </a:lt1>
      <a:dk2>
        <a:srgbClr val="5B6770"/>
      </a:dk2>
      <a:lt2>
        <a:srgbClr val="FFFFFF"/>
      </a:lt2>
      <a:accent1>
        <a:srgbClr val="00AEC7"/>
      </a:accent1>
      <a:accent2>
        <a:srgbClr val="5B6770"/>
      </a:accent2>
      <a:accent3>
        <a:srgbClr val="26D07C"/>
      </a:accent3>
      <a:accent4>
        <a:srgbClr val="003865"/>
      </a:accent4>
      <a:accent5>
        <a:srgbClr val="685BC7"/>
      </a:accent5>
      <a:accent6>
        <a:srgbClr val="890C58"/>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Information_x0020_Classification xmlns="c34af464-7aa1-4edd-9be4-83dffc1cb926">ERCOT Limited</Information_x0020_Classification>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D9D3683894B5264EB8E83338F6BA777E" ma:contentTypeVersion="0" ma:contentTypeDescription="Create a new document." ma:contentTypeScope="" ma:versionID="6d9fae79e75f4a0e2854e81853c40662">
  <xsd:schema xmlns:xsd="http://www.w3.org/2001/XMLSchema" xmlns:xs="http://www.w3.org/2001/XMLSchema" xmlns:p="http://schemas.microsoft.com/office/2006/metadata/properties" xmlns:ns2="c34af464-7aa1-4edd-9be4-83dffc1cb926" targetNamespace="http://schemas.microsoft.com/office/2006/metadata/properties" ma:root="true" ma:fieldsID="3a653c66fd0ce9b40621f227f901e684" ns2:_="">
    <xsd:import namespace="c34af464-7aa1-4edd-9be4-83dffc1cb926"/>
    <xsd:element name="properties">
      <xsd:complexType>
        <xsd:sequence>
          <xsd:element name="documentManagement">
            <xsd:complexType>
              <xsd:all>
                <xsd:element ref="ns2:Information_x0020_Classification"/>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34af464-7aa1-4edd-9be4-83dffc1cb926" elementFormDefault="qualified">
    <xsd:import namespace="http://schemas.microsoft.com/office/2006/documentManagement/types"/>
    <xsd:import namespace="http://schemas.microsoft.com/office/infopath/2007/PartnerControls"/>
    <xsd:element name="Information_x0020_Classification" ma:index="8" ma:displayName="Information Classification" ma:default="ERCOT Limited" ma:description="ERCOT Information Classification" ma:format="Dropdown" ma:internalName="Information_x0020_Classification">
      <xsd:simpleType>
        <xsd:restriction base="dms:Choice">
          <xsd:enumeration value="Public"/>
          <xsd:enumeration value="ERCOT Limited"/>
          <xsd:enumeration value="ERCOT Confidential"/>
          <xsd:enumeration value="ERCOT Restricted"/>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C163D459-1C05-483F-85D1-C9E478EC32CC}">
  <ds:schemaRefs>
    <ds:schemaRef ds:uri="http://purl.org/dc/elements/1.1/"/>
    <ds:schemaRef ds:uri="http://schemas.microsoft.com/office/2006/metadata/properties"/>
    <ds:schemaRef ds:uri="http://purl.org/dc/terms/"/>
    <ds:schemaRef ds:uri="http://schemas.openxmlformats.org/package/2006/metadata/core-properties"/>
    <ds:schemaRef ds:uri="http://schemas.microsoft.com/office/2006/documentManagement/types"/>
    <ds:schemaRef ds:uri="c34af464-7aa1-4edd-9be4-83dffc1cb926"/>
    <ds:schemaRef ds:uri="http://schemas.microsoft.com/office/infopath/2007/PartnerControls"/>
    <ds:schemaRef ds:uri="http://www.w3.org/XML/1998/namespace"/>
    <ds:schemaRef ds:uri="http://purl.org/dc/dcmitype/"/>
  </ds:schemaRefs>
</ds:datastoreItem>
</file>

<file path=customXml/itemProps2.xml><?xml version="1.0" encoding="utf-8"?>
<ds:datastoreItem xmlns:ds="http://schemas.openxmlformats.org/officeDocument/2006/customXml" ds:itemID="{D6933135-FA74-4199-91D5-29F71F2AA50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34af464-7aa1-4edd-9be4-83dffc1cb92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39968CB8-5FF8-44D7-A459-A3FC34AC4F77}">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10436</TotalTime>
  <Words>3425</Words>
  <Application>Microsoft Office PowerPoint</Application>
  <PresentationFormat>On-screen Show (4:3)</PresentationFormat>
  <Paragraphs>475</Paragraphs>
  <Slides>52</Slides>
  <Notes>4</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52</vt:i4>
      </vt:variant>
    </vt:vector>
  </HeadingPairs>
  <TitlesOfParts>
    <vt:vector size="58" baseType="lpstr">
      <vt:lpstr>Arial</vt:lpstr>
      <vt:lpstr>Calibri</vt:lpstr>
      <vt:lpstr>Times New Roman</vt:lpstr>
      <vt:lpstr>Wingdings</vt:lpstr>
      <vt:lpstr>1_Custom Design</vt:lpstr>
      <vt:lpstr>Inside pages</vt:lpstr>
      <vt:lpstr>PowerPoint Presentation</vt:lpstr>
      <vt:lpstr>Antitrust Admonition</vt:lpstr>
      <vt:lpstr>Introductions</vt:lpstr>
      <vt:lpstr>PowerPoint Presentation</vt:lpstr>
      <vt:lpstr>NPRR 966 </vt:lpstr>
      <vt:lpstr>RPC tool project update</vt:lpstr>
      <vt:lpstr>RPC tool project update</vt:lpstr>
      <vt:lpstr>Q&amp;A</vt:lpstr>
      <vt:lpstr>PowerPoint Presentation</vt:lpstr>
      <vt:lpstr>Historical Reactive Control in ERCOT(2002-2009)</vt:lpstr>
      <vt:lpstr>Current Reactive Control in ERCOT(2009-2019)</vt:lpstr>
      <vt:lpstr>Current Reactive Control in ERCOT(2009-2019)</vt:lpstr>
      <vt:lpstr>Current Reactive Control in ERCOT 2019</vt:lpstr>
      <vt:lpstr>Challenges in Reactive Control in ERCOT 2019</vt:lpstr>
      <vt:lpstr>FLOAT</vt:lpstr>
      <vt:lpstr>Next Day Study</vt:lpstr>
      <vt:lpstr>Next Day Study</vt:lpstr>
      <vt:lpstr>Next Day Study</vt:lpstr>
      <vt:lpstr>4 hour ahead studies</vt:lpstr>
      <vt:lpstr>Gap studies</vt:lpstr>
      <vt:lpstr>Q&amp;A</vt:lpstr>
      <vt:lpstr>PowerPoint Presentation</vt:lpstr>
      <vt:lpstr>PowerPoint Presentation</vt:lpstr>
      <vt:lpstr>PowerPoint Presentation</vt:lpstr>
      <vt:lpstr>Responses to Questions from TOs</vt:lpstr>
      <vt:lpstr>Responses to Questions from TOs</vt:lpstr>
      <vt:lpstr>Responses to Questions from TOs</vt:lpstr>
      <vt:lpstr>Responses to Questions from TOs</vt:lpstr>
      <vt:lpstr>Responses to Questions from TOs</vt:lpstr>
      <vt:lpstr>Responses to Questions from TOs</vt:lpstr>
      <vt:lpstr>Responses to Questions from TOs</vt:lpstr>
      <vt:lpstr>Responses to Questions from TOs</vt:lpstr>
      <vt:lpstr>Responses to Questions from TOs</vt:lpstr>
      <vt:lpstr>Responses to Questions from TOs</vt:lpstr>
      <vt:lpstr>Responses to Questions from TOs</vt:lpstr>
      <vt:lpstr>PowerPoint Presentation</vt:lpstr>
      <vt:lpstr>PowerPoint Presentation</vt:lpstr>
      <vt:lpstr>PowerPoint Presentation</vt:lpstr>
      <vt:lpstr>Objective</vt:lpstr>
      <vt:lpstr>Highlights</vt:lpstr>
      <vt:lpstr>Project Scope</vt:lpstr>
      <vt:lpstr>Methodology</vt:lpstr>
      <vt:lpstr>Methodology to Define Zones</vt:lpstr>
      <vt:lpstr>Zone Determination</vt:lpstr>
      <vt:lpstr>Final Reactive Zones</vt:lpstr>
      <vt:lpstr>Next Steps</vt:lpstr>
      <vt:lpstr>Next Steps</vt:lpstr>
      <vt:lpstr>Next Steps</vt:lpstr>
      <vt:lpstr>Q&amp;A</vt:lpstr>
      <vt:lpstr>PowerPoint Presentation</vt:lpstr>
      <vt:lpstr>Wrap-up</vt:lpstr>
      <vt:lpstr>Discussion / Q&amp;A</vt:lpstr>
    </vt:vector>
  </TitlesOfParts>
  <Company>The Electric Reliability Council of Texas</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Pysh, Danya</dc:creator>
  <cp:lastModifiedBy>Solis, Stephen</cp:lastModifiedBy>
  <cp:revision>187</cp:revision>
  <cp:lastPrinted>2017-05-02T20:59:04Z</cp:lastPrinted>
  <dcterms:created xsi:type="dcterms:W3CDTF">2016-01-21T15:20:31Z</dcterms:created>
  <dcterms:modified xsi:type="dcterms:W3CDTF">2019-12-11T23:06:10Z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0x010100D9D3683894B5264EB8E83338F6BA777E</vt:lpwstr>
  </property>
</Properties>
</file>