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6"/>
  </p:notesMasterIdLst>
  <p:handoutMasterIdLst>
    <p:handoutMasterId r:id="rId47"/>
  </p:handoutMasterIdLst>
  <p:sldIdLst>
    <p:sldId id="260" r:id="rId7"/>
    <p:sldId id="366" r:id="rId8"/>
    <p:sldId id="376" r:id="rId9"/>
    <p:sldId id="257" r:id="rId10"/>
    <p:sldId id="372" r:id="rId11"/>
    <p:sldId id="377" r:id="rId12"/>
    <p:sldId id="261" r:id="rId13"/>
    <p:sldId id="373" r:id="rId14"/>
    <p:sldId id="326" r:id="rId15"/>
    <p:sldId id="375" r:id="rId16"/>
    <p:sldId id="374" r:id="rId17"/>
    <p:sldId id="327" r:id="rId18"/>
    <p:sldId id="266" r:id="rId19"/>
    <p:sldId id="274" r:id="rId20"/>
    <p:sldId id="322" r:id="rId21"/>
    <p:sldId id="273" r:id="rId22"/>
    <p:sldId id="368" r:id="rId23"/>
    <p:sldId id="323" r:id="rId24"/>
    <p:sldId id="276" r:id="rId25"/>
    <p:sldId id="278" r:id="rId26"/>
    <p:sldId id="279" r:id="rId27"/>
    <p:sldId id="280" r:id="rId28"/>
    <p:sldId id="281" r:id="rId29"/>
    <p:sldId id="282" r:id="rId30"/>
    <p:sldId id="369" r:id="rId31"/>
    <p:sldId id="283" r:id="rId32"/>
    <p:sldId id="284" r:id="rId33"/>
    <p:sldId id="285" r:id="rId34"/>
    <p:sldId id="286" r:id="rId35"/>
    <p:sldId id="378" r:id="rId36"/>
    <p:sldId id="287" r:id="rId37"/>
    <p:sldId id="289" r:id="rId38"/>
    <p:sldId id="370" r:id="rId39"/>
    <p:sldId id="290" r:id="rId40"/>
    <p:sldId id="288" r:id="rId41"/>
    <p:sldId id="371" r:id="rId42"/>
    <p:sldId id="291" r:id="rId43"/>
    <p:sldId id="292" r:id="rId44"/>
    <p:sldId id="29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7C62E3-D353-4A7F-8F7D-45460F5EFDE1}">
          <p14:sldIdLst>
            <p14:sldId id="260"/>
            <p14:sldId id="366"/>
            <p14:sldId id="376"/>
          </p14:sldIdLst>
        </p14:section>
        <p14:section name="ERS Overview" id="{4CC20749-84DC-4EB2-A63F-145EF4370326}">
          <p14:sldIdLst>
            <p14:sldId id="257"/>
            <p14:sldId id="372"/>
            <p14:sldId id="377"/>
            <p14:sldId id="261"/>
            <p14:sldId id="373"/>
            <p14:sldId id="326"/>
            <p14:sldId id="375"/>
            <p14:sldId id="374"/>
            <p14:sldId id="327"/>
            <p14:sldId id="266"/>
          </p14:sldIdLst>
        </p14:section>
        <p14:section name="QSE Qualification" id="{95077F07-CE55-437F-9299-3775CE9F0CDB}">
          <p14:sldIdLst>
            <p14:sldId id="274"/>
            <p14:sldId id="322"/>
            <p14:sldId id="273"/>
          </p14:sldIdLst>
        </p14:section>
        <p14:section name="ERS Procurement" id="{691FF33A-85DE-4EC2-8196-EEA68648D741}">
          <p14:sldIdLst>
            <p14:sldId id="368"/>
            <p14:sldId id="323"/>
            <p14:sldId id="276"/>
            <p14:sldId id="278"/>
            <p14:sldId id="279"/>
            <p14:sldId id="280"/>
            <p14:sldId id="281"/>
            <p14:sldId id="282"/>
          </p14:sldIdLst>
        </p14:section>
        <p14:section name="Contract Performance" id="{386E2439-4F4C-4052-ACFC-E5AF7FAE507C}">
          <p14:sldIdLst>
            <p14:sldId id="369"/>
            <p14:sldId id="283"/>
            <p14:sldId id="284"/>
            <p14:sldId id="285"/>
            <p14:sldId id="286"/>
            <p14:sldId id="378"/>
            <p14:sldId id="287"/>
            <p14:sldId id="289"/>
          </p14:sldIdLst>
        </p14:section>
        <p14:section name="Settlement" id="{7FE23E44-3CAF-4BE0-B2A1-0BCB9D5F0C72}">
          <p14:sldIdLst>
            <p14:sldId id="370"/>
            <p14:sldId id="290"/>
            <p14:sldId id="288"/>
          </p14:sldIdLst>
        </p14:section>
        <p14:section name="Other Helpful Information" id="{9799BCD3-D280-4347-B52D-F312239E4EA0}">
          <p14:sldIdLst>
            <p14:sldId id="371"/>
            <p14:sldId id="291"/>
            <p14:sldId id="292"/>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89936-3B11-9B26-DD19-6D04E0DF9E0E}" name="Orlandini, Phil" initials="OP" userId="S::Omero.Orlandini@ercot.com::164d15f6-3d25-4705-8585-de43bff6e4df" providerId="AD"/>
  <p188:author id="{3AB90AF4-6476-CBBA-35EC-E7E20BFEEFAA}" name="Garza, Thelma" initials="GT" userId="S::Thelma.Garza@ercot.com::9ae00a2b-664c-4ce8-a0fd-2418b2b87e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ati, Camron" initials="BC" lastIdx="1" clrIdx="0">
    <p:extLst>
      <p:ext uri="{19B8F6BF-5375-455C-9EA6-DF929625EA0E}">
        <p15:presenceInfo xmlns:p15="http://schemas.microsoft.com/office/powerpoint/2012/main" userId="S::Camron.Barati@ercot.com::a7c10a99-be80-4cb3-aede-c10879a7f1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99" autoAdjust="0"/>
    <p:restoredTop sz="95005" autoAdjust="0"/>
  </p:normalViewPr>
  <p:slideViewPr>
    <p:cSldViewPr showGuides="1">
      <p:cViewPr varScale="1">
        <p:scale>
          <a:sx n="130" d="100"/>
          <a:sy n="130" d="100"/>
        </p:scale>
        <p:origin x="1026" y="12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5971DDC-130E-4DDB-8029-88614DFDDC7B}">
      <dgm:prSet phldrT="[Text]"/>
      <dgm:spPr/>
      <dgm:t>
        <a:bodyPr/>
        <a:lstStyle/>
        <a:p>
          <a:r>
            <a:rPr lang="en-US" dirty="0">
              <a:solidFill>
                <a:schemeClr val="tx1"/>
              </a:solidFill>
            </a:rPr>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solidFill>
                <a:schemeClr val="tx1"/>
              </a:solidFill>
            </a:rPr>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solidFill>
                <a:schemeClr val="tx1"/>
              </a:solidFill>
            </a:rPr>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solidFill>
                <a:schemeClr val="tx1"/>
              </a:solidFill>
            </a:rPr>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8E93CD8-C69F-46A2-A1FE-67726299E73D}" type="pres">
      <dgm:prSet presAssocID="{25971DDC-130E-4DDB-8029-88614DFDDC7B}" presName="parTxOnly" presStyleLbl="node1" presStyleIdx="0" presStyleCnt="4">
        <dgm:presLayoutVars>
          <dgm:chMax val="0"/>
          <dgm:chPref val="0"/>
          <dgm:bulletEnabled val="1"/>
        </dgm:presLayoutVars>
      </dgm:prSet>
      <dgm:spPr/>
    </dgm:pt>
    <dgm:pt modelId="{0763706A-FB53-4F82-B16F-DFE463B262CD}" type="pres">
      <dgm:prSet presAssocID="{987F1E07-4488-4931-A57D-B74F4820FB91}" presName="parTxOnlySpace" presStyleCnt="0"/>
      <dgm:spPr/>
    </dgm:pt>
    <dgm:pt modelId="{57841CAA-7F73-493C-9301-29E0E17B79BE}" type="pres">
      <dgm:prSet presAssocID="{0EB1C5A8-6763-4770-ACAE-1B8F42BDF1F4}" presName="parTxOnly" presStyleLbl="node1" presStyleIdx="1" presStyleCnt="4">
        <dgm:presLayoutVars>
          <dgm:chMax val="0"/>
          <dgm:chPref val="0"/>
          <dgm:bulletEnabled val="1"/>
        </dgm:presLayoutVars>
      </dgm:prSet>
      <dgm:spPr/>
    </dgm:pt>
    <dgm:pt modelId="{B54A07AF-A0F5-4FF8-A505-111944F38BE4}" type="pres">
      <dgm:prSet presAssocID="{074CEA3D-3671-48B8-967D-88A5F289456B}" presName="parTxOnlySpace" presStyleCnt="0"/>
      <dgm:spPr/>
    </dgm:pt>
    <dgm:pt modelId="{4FD12470-5B3C-4B9D-95E7-74A91045C594}" type="pres">
      <dgm:prSet presAssocID="{1F723654-7AF2-4AE7-B9A8-DF458B5AE331}" presName="parTxOnly" presStyleLbl="node1" presStyleIdx="2" presStyleCnt="4">
        <dgm:presLayoutVars>
          <dgm:chMax val="0"/>
          <dgm:chPref val="0"/>
          <dgm:bulletEnabled val="1"/>
        </dgm:presLayoutVars>
      </dgm:prSet>
      <dgm:spPr/>
    </dgm:pt>
    <dgm:pt modelId="{010ABF41-EB97-4714-88E0-C3E3EC82EB2C}" type="pres">
      <dgm:prSet presAssocID="{0F6375F9-520B-4482-A87B-8535379A5A5E}" presName="parTxOnlySpace" presStyleCnt="0"/>
      <dgm:spPr/>
    </dgm:pt>
    <dgm:pt modelId="{19E46A00-6177-4421-A0AA-339AA667539E}" type="pres">
      <dgm:prSet presAssocID="{A6D097FF-FFEE-441E-B7EB-D012C0315897}" presName="parTxOnly" presStyleLbl="node1" presStyleIdx="3" presStyleCnt="4">
        <dgm:presLayoutVars>
          <dgm:chMax val="0"/>
          <dgm:chPref val="0"/>
          <dgm:bulletEnabled val="1"/>
        </dgm:presLayoutVars>
      </dgm:prSet>
      <dgm:spPr/>
    </dgm:pt>
  </dgm:ptLst>
  <dgm:cxnLst>
    <dgm:cxn modelId="{10C5210B-4765-408F-B4C1-F21DB93CC4A4}" type="presOf" srcId="{1F723654-7AF2-4AE7-B9A8-DF458B5AE331}" destId="{4FD12470-5B3C-4B9D-95E7-74A91045C594}" srcOrd="0" destOrd="0" presId="urn:microsoft.com/office/officeart/2005/8/layout/chevron1"/>
    <dgm:cxn modelId="{BA93A20B-1A81-45C8-9969-DD15A94228EA}" srcId="{AA9A22D6-6156-4EF6-A7F9-D1BCFD87DCB2}" destId="{A6D097FF-FFEE-441E-B7EB-D012C0315897}" srcOrd="3" destOrd="0" parTransId="{CBA0DFF9-A5C6-4966-9E57-44DAF31BCBB2}" sibTransId="{960F7A42-58F4-4A18-84B8-1056A1968BE0}"/>
    <dgm:cxn modelId="{4643630F-E64E-4616-AF55-96AF996808AD}" type="presOf" srcId="{A6D097FF-FFEE-441E-B7EB-D012C0315897}" destId="{19E46A00-6177-4421-A0AA-339AA667539E}" srcOrd="0" destOrd="0" presId="urn:microsoft.com/office/officeart/2005/8/layout/chevron1"/>
    <dgm:cxn modelId="{D834D323-995C-4D92-966F-1E232CD0D7DF}" type="presOf" srcId="{0EB1C5A8-6763-4770-ACAE-1B8F42BDF1F4}" destId="{57841CAA-7F73-493C-9301-29E0E17B79BE}" srcOrd="0" destOrd="0" presId="urn:microsoft.com/office/officeart/2005/8/layout/chevron1"/>
    <dgm:cxn modelId="{1509BD5C-3668-4FB7-879D-7D256EC19306}" type="presOf" srcId="{25971DDC-130E-4DDB-8029-88614DFDDC7B}" destId="{08E93CD8-C69F-46A2-A1FE-67726299E73D}" srcOrd="0" destOrd="0" presId="urn:microsoft.com/office/officeart/2005/8/layout/chevron1"/>
    <dgm:cxn modelId="{4DC82A44-70D2-4E22-A926-31F4AC241B3E}" srcId="{AA9A22D6-6156-4EF6-A7F9-D1BCFD87DCB2}" destId="{1F723654-7AF2-4AE7-B9A8-DF458B5AE331}" srcOrd="2" destOrd="0" parTransId="{FEFDC65D-4F3A-4095-A5EE-8D9A7132831E}" sibTransId="{0F6375F9-520B-4482-A87B-8535379A5A5E}"/>
    <dgm:cxn modelId="{CABD4C46-4974-4900-8389-442EA367AC8C}" type="presOf" srcId="{AA9A22D6-6156-4EF6-A7F9-D1BCFD87DCB2}" destId="{1DFD1DB0-5DA1-49B4-9613-961DEFE72510}" srcOrd="0" destOrd="0" presId="urn:microsoft.com/office/officeart/2005/8/layout/chevron1"/>
    <dgm:cxn modelId="{4BD5296F-8F30-40C5-BEC2-183E7BA461D0}" srcId="{AA9A22D6-6156-4EF6-A7F9-D1BCFD87DCB2}" destId="{0EB1C5A8-6763-4770-ACAE-1B8F42BDF1F4}" srcOrd="1" destOrd="0" parTransId="{648C9A10-7093-4BCB-A2E9-794B5ACF280B}" sibTransId="{074CEA3D-3671-48B8-967D-88A5F289456B}"/>
    <dgm:cxn modelId="{CA41157F-3164-4076-B754-CC765ADA1EBE}" srcId="{AA9A22D6-6156-4EF6-A7F9-D1BCFD87DCB2}" destId="{25971DDC-130E-4DDB-8029-88614DFDDC7B}" srcOrd="0" destOrd="0" parTransId="{9521E0AB-7BA2-4295-8CAC-3C4884623F57}" sibTransId="{987F1E07-4488-4931-A57D-B74F4820FB91}"/>
    <dgm:cxn modelId="{C0E004F2-A0AD-4B50-A178-D5F4C7CC67D3}" type="presParOf" srcId="{1DFD1DB0-5DA1-49B4-9613-961DEFE72510}" destId="{08E93CD8-C69F-46A2-A1FE-67726299E73D}" srcOrd="0" destOrd="0" presId="urn:microsoft.com/office/officeart/2005/8/layout/chevron1"/>
    <dgm:cxn modelId="{A30D7C18-077A-4FAE-93F3-146F808FBCBA}" type="presParOf" srcId="{1DFD1DB0-5DA1-49B4-9613-961DEFE72510}" destId="{0763706A-FB53-4F82-B16F-DFE463B262CD}" srcOrd="1" destOrd="0" presId="urn:microsoft.com/office/officeart/2005/8/layout/chevron1"/>
    <dgm:cxn modelId="{9259DAEE-1B01-433D-A5AE-36B7F26F6B81}" type="presParOf" srcId="{1DFD1DB0-5DA1-49B4-9613-961DEFE72510}" destId="{57841CAA-7F73-493C-9301-29E0E17B79BE}" srcOrd="2" destOrd="0" presId="urn:microsoft.com/office/officeart/2005/8/layout/chevron1"/>
    <dgm:cxn modelId="{F8900A06-D1C9-4C61-8EF5-339E51720D5F}" type="presParOf" srcId="{1DFD1DB0-5DA1-49B4-9613-961DEFE72510}" destId="{B54A07AF-A0F5-4FF8-A505-111944F38BE4}" srcOrd="3" destOrd="0" presId="urn:microsoft.com/office/officeart/2005/8/layout/chevron1"/>
    <dgm:cxn modelId="{0C68256D-8B68-4F01-9F55-0217F9908F82}" type="presParOf" srcId="{1DFD1DB0-5DA1-49B4-9613-961DEFE72510}" destId="{4FD12470-5B3C-4B9D-95E7-74A91045C594}" srcOrd="4" destOrd="0" presId="urn:microsoft.com/office/officeart/2005/8/layout/chevron1"/>
    <dgm:cxn modelId="{5F122E0C-53DF-439C-BB75-7220BA9F2BE3}" type="presParOf" srcId="{1DFD1DB0-5DA1-49B4-9613-961DEFE72510}" destId="{010ABF41-EB97-4714-88E0-C3E3EC82EB2C}" srcOrd="5" destOrd="0" presId="urn:microsoft.com/office/officeart/2005/8/layout/chevron1"/>
    <dgm:cxn modelId="{49AC2506-BE43-400D-8650-9410BC2E57D0}" type="presParOf" srcId="{1DFD1DB0-5DA1-49B4-9613-961DEFE72510}" destId="{19E46A00-6177-4421-A0AA-339AA667539E}"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2_2" csCatId="accent2" phldr="1"/>
      <dgm:spPr/>
    </dgm:pt>
    <dgm:pt modelId="{25971DDC-130E-4DDB-8029-88614DFDDC7B}">
      <dgm:prSet phldrT="[Text]"/>
      <dgm:spPr/>
      <dgm:t>
        <a:bodyPr/>
        <a:lstStyle/>
        <a:p>
          <a:r>
            <a:rPr lang="en-US" dirty="0"/>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CC3891E-DC49-49B2-8157-52889E48E22F}" type="pres">
      <dgm:prSet presAssocID="{25971DDC-130E-4DDB-8029-88614DFDDC7B}" presName="parTxOnly" presStyleLbl="node1" presStyleIdx="0" presStyleCnt="4" custLinFactNeighborX="-58519">
        <dgm:presLayoutVars>
          <dgm:chMax val="0"/>
          <dgm:chPref val="0"/>
          <dgm:bulletEnabled val="1"/>
        </dgm:presLayoutVars>
      </dgm:prSet>
      <dgm:spPr/>
    </dgm:pt>
    <dgm:pt modelId="{DD599DE2-CEDE-40B9-897B-729A3D9C180F}" type="pres">
      <dgm:prSet presAssocID="{987F1E07-4488-4931-A57D-B74F4820FB91}" presName="parTxOnlySpace" presStyleCnt="0"/>
      <dgm:spPr/>
    </dgm:pt>
    <dgm:pt modelId="{5D50955E-AC0C-4D90-AF1D-6A49FAFC61E5}" type="pres">
      <dgm:prSet presAssocID="{0EB1C5A8-6763-4770-ACAE-1B8F42BDF1F4}" presName="parTxOnly" presStyleLbl="node1" presStyleIdx="1" presStyleCnt="4">
        <dgm:presLayoutVars>
          <dgm:chMax val="0"/>
          <dgm:chPref val="0"/>
          <dgm:bulletEnabled val="1"/>
        </dgm:presLayoutVars>
      </dgm:prSet>
      <dgm:spPr/>
    </dgm:pt>
    <dgm:pt modelId="{A3C67369-B276-4572-A514-DB2C3D763D70}" type="pres">
      <dgm:prSet presAssocID="{074CEA3D-3671-48B8-967D-88A5F289456B}" presName="parTxOnlySpace" presStyleCnt="0"/>
      <dgm:spPr/>
    </dgm:pt>
    <dgm:pt modelId="{CE3CB532-32A3-4C7F-8868-2F76507E5587}" type="pres">
      <dgm:prSet presAssocID="{1F723654-7AF2-4AE7-B9A8-DF458B5AE331}" presName="parTxOnly" presStyleLbl="node1" presStyleIdx="2" presStyleCnt="4">
        <dgm:presLayoutVars>
          <dgm:chMax val="0"/>
          <dgm:chPref val="0"/>
          <dgm:bulletEnabled val="1"/>
        </dgm:presLayoutVars>
      </dgm:prSet>
      <dgm:spPr/>
    </dgm:pt>
    <dgm:pt modelId="{E9FA17BD-B1D5-43DF-805A-D6D6FEB1181D}" type="pres">
      <dgm:prSet presAssocID="{0F6375F9-520B-4482-A87B-8535379A5A5E}" presName="parTxOnlySpace" presStyleCnt="0"/>
      <dgm:spPr/>
    </dgm:pt>
    <dgm:pt modelId="{5AF1C9A2-83E2-4F1E-93A5-5E5AAD50B849}" type="pres">
      <dgm:prSet presAssocID="{A6D097FF-FFEE-441E-B7EB-D012C0315897}" presName="parTxOnly" presStyleLbl="node1" presStyleIdx="3" presStyleCnt="4">
        <dgm:presLayoutVars>
          <dgm:chMax val="0"/>
          <dgm:chPref val="0"/>
          <dgm:bulletEnabled val="1"/>
        </dgm:presLayoutVars>
      </dgm:prSet>
      <dgm:spPr/>
    </dgm:pt>
  </dgm:ptLst>
  <dgm:cxnLst>
    <dgm:cxn modelId="{BA93A20B-1A81-45C8-9969-DD15A94228EA}" srcId="{AA9A22D6-6156-4EF6-A7F9-D1BCFD87DCB2}" destId="{A6D097FF-FFEE-441E-B7EB-D012C0315897}" srcOrd="3" destOrd="0" parTransId="{CBA0DFF9-A5C6-4966-9E57-44DAF31BCBB2}" sibTransId="{960F7A42-58F4-4A18-84B8-1056A1968BE0}"/>
    <dgm:cxn modelId="{D639700C-DA14-4535-9D8B-93EC38BB8D42}" type="presOf" srcId="{25971DDC-130E-4DDB-8029-88614DFDDC7B}" destId="{0CC3891E-DC49-49B2-8157-52889E48E22F}" srcOrd="0" destOrd="0" presId="urn:microsoft.com/office/officeart/2005/8/layout/chevron1"/>
    <dgm:cxn modelId="{4DC82A44-70D2-4E22-A926-31F4AC241B3E}" srcId="{AA9A22D6-6156-4EF6-A7F9-D1BCFD87DCB2}" destId="{1F723654-7AF2-4AE7-B9A8-DF458B5AE331}" srcOrd="2" destOrd="0" parTransId="{FEFDC65D-4F3A-4095-A5EE-8D9A7132831E}" sibTransId="{0F6375F9-520B-4482-A87B-8535379A5A5E}"/>
    <dgm:cxn modelId="{4BD5296F-8F30-40C5-BEC2-183E7BA461D0}" srcId="{AA9A22D6-6156-4EF6-A7F9-D1BCFD87DCB2}" destId="{0EB1C5A8-6763-4770-ACAE-1B8F42BDF1F4}" srcOrd="1" destOrd="0" parTransId="{648C9A10-7093-4BCB-A2E9-794B5ACF280B}" sibTransId="{074CEA3D-3671-48B8-967D-88A5F289456B}"/>
    <dgm:cxn modelId="{6CA0AA7C-83F2-4A19-A5CB-8B4A4306C999}" type="presOf" srcId="{AA9A22D6-6156-4EF6-A7F9-D1BCFD87DCB2}" destId="{1DFD1DB0-5DA1-49B4-9613-961DEFE72510}" srcOrd="0" destOrd="0" presId="urn:microsoft.com/office/officeart/2005/8/layout/chevron1"/>
    <dgm:cxn modelId="{CA41157F-3164-4076-B754-CC765ADA1EBE}" srcId="{AA9A22D6-6156-4EF6-A7F9-D1BCFD87DCB2}" destId="{25971DDC-130E-4DDB-8029-88614DFDDC7B}" srcOrd="0" destOrd="0" parTransId="{9521E0AB-7BA2-4295-8CAC-3C4884623F57}" sibTransId="{987F1E07-4488-4931-A57D-B74F4820FB91}"/>
    <dgm:cxn modelId="{E2C46CB0-7E9C-4D38-BA74-1DC367A2F744}" type="presOf" srcId="{A6D097FF-FFEE-441E-B7EB-D012C0315897}" destId="{5AF1C9A2-83E2-4F1E-93A5-5E5AAD50B849}" srcOrd="0" destOrd="0" presId="urn:microsoft.com/office/officeart/2005/8/layout/chevron1"/>
    <dgm:cxn modelId="{12D75AD6-E1D7-434E-BA97-4C61A60E56C6}" type="presOf" srcId="{0EB1C5A8-6763-4770-ACAE-1B8F42BDF1F4}" destId="{5D50955E-AC0C-4D90-AF1D-6A49FAFC61E5}" srcOrd="0" destOrd="0" presId="urn:microsoft.com/office/officeart/2005/8/layout/chevron1"/>
    <dgm:cxn modelId="{39529FDB-86A0-4BF1-97ED-2CE3C53068F2}" type="presOf" srcId="{1F723654-7AF2-4AE7-B9A8-DF458B5AE331}" destId="{CE3CB532-32A3-4C7F-8868-2F76507E5587}" srcOrd="0" destOrd="0" presId="urn:microsoft.com/office/officeart/2005/8/layout/chevron1"/>
    <dgm:cxn modelId="{CE6AB424-609A-463A-9989-528DE26BC99A}" type="presParOf" srcId="{1DFD1DB0-5DA1-49B4-9613-961DEFE72510}" destId="{0CC3891E-DC49-49B2-8157-52889E48E22F}" srcOrd="0" destOrd="0" presId="urn:microsoft.com/office/officeart/2005/8/layout/chevron1"/>
    <dgm:cxn modelId="{C1D35167-67C4-43D4-BF0C-A30EA06D2091}" type="presParOf" srcId="{1DFD1DB0-5DA1-49B4-9613-961DEFE72510}" destId="{DD599DE2-CEDE-40B9-897B-729A3D9C180F}" srcOrd="1" destOrd="0" presId="urn:microsoft.com/office/officeart/2005/8/layout/chevron1"/>
    <dgm:cxn modelId="{EDDF67EF-9BDF-48A8-9131-769AECBAEC96}" type="presParOf" srcId="{1DFD1DB0-5DA1-49B4-9613-961DEFE72510}" destId="{5D50955E-AC0C-4D90-AF1D-6A49FAFC61E5}" srcOrd="2" destOrd="0" presId="urn:microsoft.com/office/officeart/2005/8/layout/chevron1"/>
    <dgm:cxn modelId="{C29E2D57-C403-4CD5-B56E-EB08A7740145}" type="presParOf" srcId="{1DFD1DB0-5DA1-49B4-9613-961DEFE72510}" destId="{A3C67369-B276-4572-A514-DB2C3D763D70}" srcOrd="3" destOrd="0" presId="urn:microsoft.com/office/officeart/2005/8/layout/chevron1"/>
    <dgm:cxn modelId="{4BD3C7A8-E75F-4F96-8CF2-FBB5119F488A}" type="presParOf" srcId="{1DFD1DB0-5DA1-49B4-9613-961DEFE72510}" destId="{CE3CB532-32A3-4C7F-8868-2F76507E5587}" srcOrd="4" destOrd="0" presId="urn:microsoft.com/office/officeart/2005/8/layout/chevron1"/>
    <dgm:cxn modelId="{88E7262B-0DE1-41FA-B197-F4777A8C8C2D}" type="presParOf" srcId="{1DFD1DB0-5DA1-49B4-9613-961DEFE72510}" destId="{E9FA17BD-B1D5-43DF-805A-D6D6FEB1181D}" srcOrd="5" destOrd="0" presId="urn:microsoft.com/office/officeart/2005/8/layout/chevron1"/>
    <dgm:cxn modelId="{067C6737-95CE-4E05-B9DB-879616F756B4}" type="presParOf" srcId="{1DFD1DB0-5DA1-49B4-9613-961DEFE72510}" destId="{5AF1C9A2-83E2-4F1E-93A5-5E5AAD50B849}"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2_1" csCatId="accent2" phldr="1"/>
      <dgm:spPr/>
    </dgm:pt>
    <dgm:pt modelId="{25971DDC-130E-4DDB-8029-88614DFDDC7B}">
      <dgm:prSet phldrT="[Text]"/>
      <dgm:spPr/>
      <dgm:t>
        <a:bodyPr/>
        <a:lstStyle/>
        <a:p>
          <a:r>
            <a:rPr lang="en-US" dirty="0"/>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CC3891E-DC49-49B2-8157-52889E48E22F}" type="pres">
      <dgm:prSet presAssocID="{25971DDC-130E-4DDB-8029-88614DFDDC7B}" presName="parTxOnly" presStyleLbl="node1" presStyleIdx="0" presStyleCnt="4" custLinFactNeighborX="-45379">
        <dgm:presLayoutVars>
          <dgm:chMax val="0"/>
          <dgm:chPref val="0"/>
          <dgm:bulletEnabled val="1"/>
        </dgm:presLayoutVars>
      </dgm:prSet>
      <dgm:spPr/>
    </dgm:pt>
    <dgm:pt modelId="{DD599DE2-CEDE-40B9-897B-729A3D9C180F}" type="pres">
      <dgm:prSet presAssocID="{987F1E07-4488-4931-A57D-B74F4820FB91}" presName="parTxOnlySpace" presStyleCnt="0"/>
      <dgm:spPr/>
    </dgm:pt>
    <dgm:pt modelId="{5D50955E-AC0C-4D90-AF1D-6A49FAFC61E5}" type="pres">
      <dgm:prSet presAssocID="{0EB1C5A8-6763-4770-ACAE-1B8F42BDF1F4}" presName="parTxOnly" presStyleLbl="node1" presStyleIdx="1" presStyleCnt="4">
        <dgm:presLayoutVars>
          <dgm:chMax val="0"/>
          <dgm:chPref val="0"/>
          <dgm:bulletEnabled val="1"/>
        </dgm:presLayoutVars>
      </dgm:prSet>
      <dgm:spPr/>
    </dgm:pt>
    <dgm:pt modelId="{A3C67369-B276-4572-A514-DB2C3D763D70}" type="pres">
      <dgm:prSet presAssocID="{074CEA3D-3671-48B8-967D-88A5F289456B}" presName="parTxOnlySpace" presStyleCnt="0"/>
      <dgm:spPr/>
    </dgm:pt>
    <dgm:pt modelId="{CE3CB532-32A3-4C7F-8868-2F76507E5587}" type="pres">
      <dgm:prSet presAssocID="{1F723654-7AF2-4AE7-B9A8-DF458B5AE331}" presName="parTxOnly" presStyleLbl="node1" presStyleIdx="2" presStyleCnt="4">
        <dgm:presLayoutVars>
          <dgm:chMax val="0"/>
          <dgm:chPref val="0"/>
          <dgm:bulletEnabled val="1"/>
        </dgm:presLayoutVars>
      </dgm:prSet>
      <dgm:spPr/>
    </dgm:pt>
    <dgm:pt modelId="{E9FA17BD-B1D5-43DF-805A-D6D6FEB1181D}" type="pres">
      <dgm:prSet presAssocID="{0F6375F9-520B-4482-A87B-8535379A5A5E}" presName="parTxOnlySpace" presStyleCnt="0"/>
      <dgm:spPr/>
    </dgm:pt>
    <dgm:pt modelId="{5AF1C9A2-83E2-4F1E-93A5-5E5AAD50B849}" type="pres">
      <dgm:prSet presAssocID="{A6D097FF-FFEE-441E-B7EB-D012C0315897}" presName="parTxOnly" presStyleLbl="node1" presStyleIdx="3" presStyleCnt="4">
        <dgm:presLayoutVars>
          <dgm:chMax val="0"/>
          <dgm:chPref val="0"/>
          <dgm:bulletEnabled val="1"/>
        </dgm:presLayoutVars>
      </dgm:prSet>
      <dgm:spPr/>
    </dgm:pt>
  </dgm:ptLst>
  <dgm:cxnLst>
    <dgm:cxn modelId="{BA93A20B-1A81-45C8-9969-DD15A94228EA}" srcId="{AA9A22D6-6156-4EF6-A7F9-D1BCFD87DCB2}" destId="{A6D097FF-FFEE-441E-B7EB-D012C0315897}" srcOrd="3" destOrd="0" parTransId="{CBA0DFF9-A5C6-4966-9E57-44DAF31BCBB2}" sibTransId="{960F7A42-58F4-4A18-84B8-1056A1968BE0}"/>
    <dgm:cxn modelId="{4DC82A44-70D2-4E22-A926-31F4AC241B3E}" srcId="{AA9A22D6-6156-4EF6-A7F9-D1BCFD87DCB2}" destId="{1F723654-7AF2-4AE7-B9A8-DF458B5AE331}" srcOrd="2" destOrd="0" parTransId="{FEFDC65D-4F3A-4095-A5EE-8D9A7132831E}" sibTransId="{0F6375F9-520B-4482-A87B-8535379A5A5E}"/>
    <dgm:cxn modelId="{4BD5296F-8F30-40C5-BEC2-183E7BA461D0}" srcId="{AA9A22D6-6156-4EF6-A7F9-D1BCFD87DCB2}" destId="{0EB1C5A8-6763-4770-ACAE-1B8F42BDF1F4}" srcOrd="1" destOrd="0" parTransId="{648C9A10-7093-4BCB-A2E9-794B5ACF280B}" sibTransId="{074CEA3D-3671-48B8-967D-88A5F289456B}"/>
    <dgm:cxn modelId="{653DD052-358F-4A2B-AE15-AD5EC390A02D}" type="presOf" srcId="{0EB1C5A8-6763-4770-ACAE-1B8F42BDF1F4}" destId="{5D50955E-AC0C-4D90-AF1D-6A49FAFC61E5}" srcOrd="0" destOrd="0" presId="urn:microsoft.com/office/officeart/2005/8/layout/chevron1"/>
    <dgm:cxn modelId="{CA41157F-3164-4076-B754-CC765ADA1EBE}" srcId="{AA9A22D6-6156-4EF6-A7F9-D1BCFD87DCB2}" destId="{25971DDC-130E-4DDB-8029-88614DFDDC7B}" srcOrd="0" destOrd="0" parTransId="{9521E0AB-7BA2-4295-8CAC-3C4884623F57}" sibTransId="{987F1E07-4488-4931-A57D-B74F4820FB91}"/>
    <dgm:cxn modelId="{E6278D8D-90C9-4481-813D-920023588C2F}" type="presOf" srcId="{1F723654-7AF2-4AE7-B9A8-DF458B5AE331}" destId="{CE3CB532-32A3-4C7F-8868-2F76507E5587}" srcOrd="0" destOrd="0" presId="urn:microsoft.com/office/officeart/2005/8/layout/chevron1"/>
    <dgm:cxn modelId="{29A3E48D-D19D-4B5E-9949-AE7DF0E98E14}" type="presOf" srcId="{A6D097FF-FFEE-441E-B7EB-D012C0315897}" destId="{5AF1C9A2-83E2-4F1E-93A5-5E5AAD50B849}" srcOrd="0" destOrd="0" presId="urn:microsoft.com/office/officeart/2005/8/layout/chevron1"/>
    <dgm:cxn modelId="{097DCA9E-A8A7-43B5-BB01-05697C1C0BE2}" type="presOf" srcId="{AA9A22D6-6156-4EF6-A7F9-D1BCFD87DCB2}" destId="{1DFD1DB0-5DA1-49B4-9613-961DEFE72510}" srcOrd="0" destOrd="0" presId="urn:microsoft.com/office/officeart/2005/8/layout/chevron1"/>
    <dgm:cxn modelId="{77513CEB-6DC4-499E-8190-14BC7D550771}" type="presOf" srcId="{25971DDC-130E-4DDB-8029-88614DFDDC7B}" destId="{0CC3891E-DC49-49B2-8157-52889E48E22F}" srcOrd="0" destOrd="0" presId="urn:microsoft.com/office/officeart/2005/8/layout/chevron1"/>
    <dgm:cxn modelId="{959C0F3F-598C-4F92-94CA-69DFB194DD55}" type="presParOf" srcId="{1DFD1DB0-5DA1-49B4-9613-961DEFE72510}" destId="{0CC3891E-DC49-49B2-8157-52889E48E22F}" srcOrd="0" destOrd="0" presId="urn:microsoft.com/office/officeart/2005/8/layout/chevron1"/>
    <dgm:cxn modelId="{4153E6D6-2350-470A-B7D3-21EEC3EF2E3B}" type="presParOf" srcId="{1DFD1DB0-5DA1-49B4-9613-961DEFE72510}" destId="{DD599DE2-CEDE-40B9-897B-729A3D9C180F}" srcOrd="1" destOrd="0" presId="urn:microsoft.com/office/officeart/2005/8/layout/chevron1"/>
    <dgm:cxn modelId="{7E298289-CAA1-4F6A-9A36-811FCDA8B0F1}" type="presParOf" srcId="{1DFD1DB0-5DA1-49B4-9613-961DEFE72510}" destId="{5D50955E-AC0C-4D90-AF1D-6A49FAFC61E5}" srcOrd="2" destOrd="0" presId="urn:microsoft.com/office/officeart/2005/8/layout/chevron1"/>
    <dgm:cxn modelId="{812A7E4E-31DD-45B3-B9E5-D5BD264B3282}" type="presParOf" srcId="{1DFD1DB0-5DA1-49B4-9613-961DEFE72510}" destId="{A3C67369-B276-4572-A514-DB2C3D763D70}" srcOrd="3" destOrd="0" presId="urn:microsoft.com/office/officeart/2005/8/layout/chevron1"/>
    <dgm:cxn modelId="{0D806907-3E94-45F8-9321-2536427E4009}" type="presParOf" srcId="{1DFD1DB0-5DA1-49B4-9613-961DEFE72510}" destId="{CE3CB532-32A3-4C7F-8868-2F76507E5587}" srcOrd="4" destOrd="0" presId="urn:microsoft.com/office/officeart/2005/8/layout/chevron1"/>
    <dgm:cxn modelId="{1C074944-1763-4147-BB47-8C1B2A1300B7}" type="presParOf" srcId="{1DFD1DB0-5DA1-49B4-9613-961DEFE72510}" destId="{E9FA17BD-B1D5-43DF-805A-D6D6FEB1181D}" srcOrd="5" destOrd="0" presId="urn:microsoft.com/office/officeart/2005/8/layout/chevron1"/>
    <dgm:cxn modelId="{DEBF9105-7F77-45EF-938C-4F0DAF4214E0}" type="presParOf" srcId="{1DFD1DB0-5DA1-49B4-9613-961DEFE72510}" destId="{5AF1C9A2-83E2-4F1E-93A5-5E5AAD50B849}" srcOrd="6"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4_2" csCatId="accent4" phldr="1"/>
      <dgm:spPr/>
    </dgm:pt>
    <dgm:pt modelId="{25971DDC-130E-4DDB-8029-88614DFDDC7B}">
      <dgm:prSet phldrT="[Text]"/>
      <dgm:spPr/>
      <dgm:t>
        <a:bodyPr/>
        <a:lstStyle/>
        <a:p>
          <a:r>
            <a:rPr lang="en-US" dirty="0"/>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CC3891E-DC49-49B2-8157-52889E48E22F}" type="pres">
      <dgm:prSet presAssocID="{25971DDC-130E-4DDB-8029-88614DFDDC7B}" presName="parTxOnly" presStyleLbl="node1" presStyleIdx="0" presStyleCnt="4" custLinFactNeighborX="-45379">
        <dgm:presLayoutVars>
          <dgm:chMax val="0"/>
          <dgm:chPref val="0"/>
          <dgm:bulletEnabled val="1"/>
        </dgm:presLayoutVars>
      </dgm:prSet>
      <dgm:spPr/>
    </dgm:pt>
    <dgm:pt modelId="{DD599DE2-CEDE-40B9-897B-729A3D9C180F}" type="pres">
      <dgm:prSet presAssocID="{987F1E07-4488-4931-A57D-B74F4820FB91}" presName="parTxOnlySpace" presStyleCnt="0"/>
      <dgm:spPr/>
    </dgm:pt>
    <dgm:pt modelId="{5D50955E-AC0C-4D90-AF1D-6A49FAFC61E5}" type="pres">
      <dgm:prSet presAssocID="{0EB1C5A8-6763-4770-ACAE-1B8F42BDF1F4}" presName="parTxOnly" presStyleLbl="node1" presStyleIdx="1" presStyleCnt="4">
        <dgm:presLayoutVars>
          <dgm:chMax val="0"/>
          <dgm:chPref val="0"/>
          <dgm:bulletEnabled val="1"/>
        </dgm:presLayoutVars>
      </dgm:prSet>
      <dgm:spPr/>
    </dgm:pt>
    <dgm:pt modelId="{A3C67369-B276-4572-A514-DB2C3D763D70}" type="pres">
      <dgm:prSet presAssocID="{074CEA3D-3671-48B8-967D-88A5F289456B}" presName="parTxOnlySpace" presStyleCnt="0"/>
      <dgm:spPr/>
    </dgm:pt>
    <dgm:pt modelId="{CE3CB532-32A3-4C7F-8868-2F76507E5587}" type="pres">
      <dgm:prSet presAssocID="{1F723654-7AF2-4AE7-B9A8-DF458B5AE331}" presName="parTxOnly" presStyleLbl="node1" presStyleIdx="2" presStyleCnt="4">
        <dgm:presLayoutVars>
          <dgm:chMax val="0"/>
          <dgm:chPref val="0"/>
          <dgm:bulletEnabled val="1"/>
        </dgm:presLayoutVars>
      </dgm:prSet>
      <dgm:spPr/>
    </dgm:pt>
    <dgm:pt modelId="{E9FA17BD-B1D5-43DF-805A-D6D6FEB1181D}" type="pres">
      <dgm:prSet presAssocID="{0F6375F9-520B-4482-A87B-8535379A5A5E}" presName="parTxOnlySpace" presStyleCnt="0"/>
      <dgm:spPr/>
    </dgm:pt>
    <dgm:pt modelId="{5AF1C9A2-83E2-4F1E-93A5-5E5AAD50B849}" type="pres">
      <dgm:prSet presAssocID="{A6D097FF-FFEE-441E-B7EB-D012C0315897}" presName="parTxOnly" presStyleLbl="node1" presStyleIdx="3" presStyleCnt="4">
        <dgm:presLayoutVars>
          <dgm:chMax val="0"/>
          <dgm:chPref val="0"/>
          <dgm:bulletEnabled val="1"/>
        </dgm:presLayoutVars>
      </dgm:prSet>
      <dgm:spPr/>
    </dgm:pt>
  </dgm:ptLst>
  <dgm:cxnLst>
    <dgm:cxn modelId="{BA93A20B-1A81-45C8-9969-DD15A94228EA}" srcId="{AA9A22D6-6156-4EF6-A7F9-D1BCFD87DCB2}" destId="{A6D097FF-FFEE-441E-B7EB-D012C0315897}" srcOrd="3" destOrd="0" parTransId="{CBA0DFF9-A5C6-4966-9E57-44DAF31BCBB2}" sibTransId="{960F7A42-58F4-4A18-84B8-1056A1968BE0}"/>
    <dgm:cxn modelId="{4DC82A44-70D2-4E22-A926-31F4AC241B3E}" srcId="{AA9A22D6-6156-4EF6-A7F9-D1BCFD87DCB2}" destId="{1F723654-7AF2-4AE7-B9A8-DF458B5AE331}" srcOrd="2" destOrd="0" parTransId="{FEFDC65D-4F3A-4095-A5EE-8D9A7132831E}" sibTransId="{0F6375F9-520B-4482-A87B-8535379A5A5E}"/>
    <dgm:cxn modelId="{4BD5296F-8F30-40C5-BEC2-183E7BA461D0}" srcId="{AA9A22D6-6156-4EF6-A7F9-D1BCFD87DCB2}" destId="{0EB1C5A8-6763-4770-ACAE-1B8F42BDF1F4}" srcOrd="1" destOrd="0" parTransId="{648C9A10-7093-4BCB-A2E9-794B5ACF280B}" sibTransId="{074CEA3D-3671-48B8-967D-88A5F289456B}"/>
    <dgm:cxn modelId="{653DD052-358F-4A2B-AE15-AD5EC390A02D}" type="presOf" srcId="{0EB1C5A8-6763-4770-ACAE-1B8F42BDF1F4}" destId="{5D50955E-AC0C-4D90-AF1D-6A49FAFC61E5}" srcOrd="0" destOrd="0" presId="urn:microsoft.com/office/officeart/2005/8/layout/chevron1"/>
    <dgm:cxn modelId="{CA41157F-3164-4076-B754-CC765ADA1EBE}" srcId="{AA9A22D6-6156-4EF6-A7F9-D1BCFD87DCB2}" destId="{25971DDC-130E-4DDB-8029-88614DFDDC7B}" srcOrd="0" destOrd="0" parTransId="{9521E0AB-7BA2-4295-8CAC-3C4884623F57}" sibTransId="{987F1E07-4488-4931-A57D-B74F4820FB91}"/>
    <dgm:cxn modelId="{E6278D8D-90C9-4481-813D-920023588C2F}" type="presOf" srcId="{1F723654-7AF2-4AE7-B9A8-DF458B5AE331}" destId="{CE3CB532-32A3-4C7F-8868-2F76507E5587}" srcOrd="0" destOrd="0" presId="urn:microsoft.com/office/officeart/2005/8/layout/chevron1"/>
    <dgm:cxn modelId="{29A3E48D-D19D-4B5E-9949-AE7DF0E98E14}" type="presOf" srcId="{A6D097FF-FFEE-441E-B7EB-D012C0315897}" destId="{5AF1C9A2-83E2-4F1E-93A5-5E5AAD50B849}" srcOrd="0" destOrd="0" presId="urn:microsoft.com/office/officeart/2005/8/layout/chevron1"/>
    <dgm:cxn modelId="{097DCA9E-A8A7-43B5-BB01-05697C1C0BE2}" type="presOf" srcId="{AA9A22D6-6156-4EF6-A7F9-D1BCFD87DCB2}" destId="{1DFD1DB0-5DA1-49B4-9613-961DEFE72510}" srcOrd="0" destOrd="0" presId="urn:microsoft.com/office/officeart/2005/8/layout/chevron1"/>
    <dgm:cxn modelId="{77513CEB-6DC4-499E-8190-14BC7D550771}" type="presOf" srcId="{25971DDC-130E-4DDB-8029-88614DFDDC7B}" destId="{0CC3891E-DC49-49B2-8157-52889E48E22F}" srcOrd="0" destOrd="0" presId="urn:microsoft.com/office/officeart/2005/8/layout/chevron1"/>
    <dgm:cxn modelId="{959C0F3F-598C-4F92-94CA-69DFB194DD55}" type="presParOf" srcId="{1DFD1DB0-5DA1-49B4-9613-961DEFE72510}" destId="{0CC3891E-DC49-49B2-8157-52889E48E22F}" srcOrd="0" destOrd="0" presId="urn:microsoft.com/office/officeart/2005/8/layout/chevron1"/>
    <dgm:cxn modelId="{4153E6D6-2350-470A-B7D3-21EEC3EF2E3B}" type="presParOf" srcId="{1DFD1DB0-5DA1-49B4-9613-961DEFE72510}" destId="{DD599DE2-CEDE-40B9-897B-729A3D9C180F}" srcOrd="1" destOrd="0" presId="urn:microsoft.com/office/officeart/2005/8/layout/chevron1"/>
    <dgm:cxn modelId="{7E298289-CAA1-4F6A-9A36-811FCDA8B0F1}" type="presParOf" srcId="{1DFD1DB0-5DA1-49B4-9613-961DEFE72510}" destId="{5D50955E-AC0C-4D90-AF1D-6A49FAFC61E5}" srcOrd="2" destOrd="0" presId="urn:microsoft.com/office/officeart/2005/8/layout/chevron1"/>
    <dgm:cxn modelId="{812A7E4E-31DD-45B3-B9E5-D5BD264B3282}" type="presParOf" srcId="{1DFD1DB0-5DA1-49B4-9613-961DEFE72510}" destId="{A3C67369-B276-4572-A514-DB2C3D763D70}" srcOrd="3" destOrd="0" presId="urn:microsoft.com/office/officeart/2005/8/layout/chevron1"/>
    <dgm:cxn modelId="{0D806907-3E94-45F8-9321-2536427E4009}" type="presParOf" srcId="{1DFD1DB0-5DA1-49B4-9613-961DEFE72510}" destId="{CE3CB532-32A3-4C7F-8868-2F76507E5587}" srcOrd="4" destOrd="0" presId="urn:microsoft.com/office/officeart/2005/8/layout/chevron1"/>
    <dgm:cxn modelId="{1C074944-1763-4147-BB47-8C1B2A1300B7}" type="presParOf" srcId="{1DFD1DB0-5DA1-49B4-9613-961DEFE72510}" destId="{E9FA17BD-B1D5-43DF-805A-D6D6FEB1181D}" srcOrd="5" destOrd="0" presId="urn:microsoft.com/office/officeart/2005/8/layout/chevron1"/>
    <dgm:cxn modelId="{DEBF9105-7F77-45EF-938C-4F0DAF4214E0}" type="presParOf" srcId="{1DFD1DB0-5DA1-49B4-9613-961DEFE72510}" destId="{5AF1C9A2-83E2-4F1E-93A5-5E5AAD50B849}" srcOrd="6"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93CD8-C69F-46A2-A1FE-67726299E73D}">
      <dsp:nvSpPr>
        <dsp:cNvPr id="0" name=""/>
        <dsp:cNvSpPr/>
      </dsp:nvSpPr>
      <dsp:spPr>
        <a:xfrm>
          <a:off x="2394" y="0"/>
          <a:ext cx="1393767" cy="4976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Procurement</a:t>
          </a:r>
        </a:p>
      </dsp:txBody>
      <dsp:txXfrm>
        <a:off x="251234" y="0"/>
        <a:ext cx="896088" cy="497679"/>
      </dsp:txXfrm>
    </dsp:sp>
    <dsp:sp modelId="{57841CAA-7F73-493C-9301-29E0E17B79BE}">
      <dsp:nvSpPr>
        <dsp:cNvPr id="0" name=""/>
        <dsp:cNvSpPr/>
      </dsp:nvSpPr>
      <dsp:spPr>
        <a:xfrm>
          <a:off x="1256784" y="0"/>
          <a:ext cx="1393767" cy="4976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Contract Performance</a:t>
          </a:r>
        </a:p>
      </dsp:txBody>
      <dsp:txXfrm>
        <a:off x="1505624" y="0"/>
        <a:ext cx="896088" cy="497679"/>
      </dsp:txXfrm>
    </dsp:sp>
    <dsp:sp modelId="{4FD12470-5B3C-4B9D-95E7-74A91045C594}">
      <dsp:nvSpPr>
        <dsp:cNvPr id="0" name=""/>
        <dsp:cNvSpPr/>
      </dsp:nvSpPr>
      <dsp:spPr>
        <a:xfrm>
          <a:off x="2511175" y="0"/>
          <a:ext cx="1393767" cy="4976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Settlement </a:t>
          </a:r>
        </a:p>
      </dsp:txBody>
      <dsp:txXfrm>
        <a:off x="2760015" y="0"/>
        <a:ext cx="896088" cy="497679"/>
      </dsp:txXfrm>
    </dsp:sp>
    <dsp:sp modelId="{19E46A00-6177-4421-A0AA-339AA667539E}">
      <dsp:nvSpPr>
        <dsp:cNvPr id="0" name=""/>
        <dsp:cNvSpPr/>
      </dsp:nvSpPr>
      <dsp:spPr>
        <a:xfrm>
          <a:off x="3765565" y="0"/>
          <a:ext cx="1393767" cy="4976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Compliance</a:t>
          </a:r>
        </a:p>
      </dsp:txBody>
      <dsp:txXfrm>
        <a:off x="4014405" y="0"/>
        <a:ext cx="896088" cy="497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891E-DC49-49B2-8157-52889E48E22F}">
      <dsp:nvSpPr>
        <dsp:cNvPr id="0" name=""/>
        <dsp:cNvSpPr/>
      </dsp:nvSpPr>
      <dsp:spPr>
        <a:xfrm>
          <a:off x="0" y="0"/>
          <a:ext cx="1393767" cy="49767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Procurement</a:t>
          </a:r>
        </a:p>
      </dsp:txBody>
      <dsp:txXfrm>
        <a:off x="248840" y="0"/>
        <a:ext cx="896088" cy="497679"/>
      </dsp:txXfrm>
    </dsp:sp>
    <dsp:sp modelId="{5D50955E-AC0C-4D90-AF1D-6A49FAFC61E5}">
      <dsp:nvSpPr>
        <dsp:cNvPr id="0" name=""/>
        <dsp:cNvSpPr/>
      </dsp:nvSpPr>
      <dsp:spPr>
        <a:xfrm>
          <a:off x="1256784" y="0"/>
          <a:ext cx="1393767" cy="49767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Contract Performance</a:t>
          </a:r>
        </a:p>
      </dsp:txBody>
      <dsp:txXfrm>
        <a:off x="1505624" y="0"/>
        <a:ext cx="896088" cy="497679"/>
      </dsp:txXfrm>
    </dsp:sp>
    <dsp:sp modelId="{CE3CB532-32A3-4C7F-8868-2F76507E5587}">
      <dsp:nvSpPr>
        <dsp:cNvPr id="0" name=""/>
        <dsp:cNvSpPr/>
      </dsp:nvSpPr>
      <dsp:spPr>
        <a:xfrm>
          <a:off x="2511175" y="0"/>
          <a:ext cx="1393767" cy="49767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Settlement </a:t>
          </a:r>
        </a:p>
      </dsp:txBody>
      <dsp:txXfrm>
        <a:off x="2760015" y="0"/>
        <a:ext cx="896088" cy="497679"/>
      </dsp:txXfrm>
    </dsp:sp>
    <dsp:sp modelId="{5AF1C9A2-83E2-4F1E-93A5-5E5AAD50B849}">
      <dsp:nvSpPr>
        <dsp:cNvPr id="0" name=""/>
        <dsp:cNvSpPr/>
      </dsp:nvSpPr>
      <dsp:spPr>
        <a:xfrm>
          <a:off x="3765565" y="0"/>
          <a:ext cx="1393767" cy="49767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4014405" y="0"/>
        <a:ext cx="896088" cy="497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891E-DC49-49B2-8157-52889E48E22F}">
      <dsp:nvSpPr>
        <dsp:cNvPr id="0" name=""/>
        <dsp:cNvSpPr/>
      </dsp:nvSpPr>
      <dsp:spPr>
        <a:xfrm>
          <a:off x="0" y="0"/>
          <a:ext cx="1393767" cy="49767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Procurement</a:t>
          </a:r>
        </a:p>
      </dsp:txBody>
      <dsp:txXfrm>
        <a:off x="248840" y="0"/>
        <a:ext cx="896088" cy="497679"/>
      </dsp:txXfrm>
    </dsp:sp>
    <dsp:sp modelId="{5D50955E-AC0C-4D90-AF1D-6A49FAFC61E5}">
      <dsp:nvSpPr>
        <dsp:cNvPr id="0" name=""/>
        <dsp:cNvSpPr/>
      </dsp:nvSpPr>
      <dsp:spPr>
        <a:xfrm>
          <a:off x="1256784" y="0"/>
          <a:ext cx="1393767" cy="49767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Contract Performance</a:t>
          </a:r>
        </a:p>
      </dsp:txBody>
      <dsp:txXfrm>
        <a:off x="1505624" y="0"/>
        <a:ext cx="896088" cy="497679"/>
      </dsp:txXfrm>
    </dsp:sp>
    <dsp:sp modelId="{CE3CB532-32A3-4C7F-8868-2F76507E5587}">
      <dsp:nvSpPr>
        <dsp:cNvPr id="0" name=""/>
        <dsp:cNvSpPr/>
      </dsp:nvSpPr>
      <dsp:spPr>
        <a:xfrm>
          <a:off x="2511175" y="0"/>
          <a:ext cx="1393767" cy="49767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Settlement </a:t>
          </a:r>
        </a:p>
      </dsp:txBody>
      <dsp:txXfrm>
        <a:off x="2760015" y="0"/>
        <a:ext cx="896088" cy="497679"/>
      </dsp:txXfrm>
    </dsp:sp>
    <dsp:sp modelId="{5AF1C9A2-83E2-4F1E-93A5-5E5AAD50B849}">
      <dsp:nvSpPr>
        <dsp:cNvPr id="0" name=""/>
        <dsp:cNvSpPr/>
      </dsp:nvSpPr>
      <dsp:spPr>
        <a:xfrm>
          <a:off x="3765566" y="0"/>
          <a:ext cx="1393767" cy="49767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4014406" y="0"/>
        <a:ext cx="896088" cy="497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891E-DC49-49B2-8157-52889E48E22F}">
      <dsp:nvSpPr>
        <dsp:cNvPr id="0" name=""/>
        <dsp:cNvSpPr/>
      </dsp:nvSpPr>
      <dsp:spPr>
        <a:xfrm>
          <a:off x="0" y="0"/>
          <a:ext cx="1393765" cy="49767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Procurement</a:t>
          </a:r>
        </a:p>
      </dsp:txBody>
      <dsp:txXfrm>
        <a:off x="248840" y="0"/>
        <a:ext cx="896086" cy="497679"/>
      </dsp:txXfrm>
    </dsp:sp>
    <dsp:sp modelId="{5D50955E-AC0C-4D90-AF1D-6A49FAFC61E5}">
      <dsp:nvSpPr>
        <dsp:cNvPr id="0" name=""/>
        <dsp:cNvSpPr/>
      </dsp:nvSpPr>
      <dsp:spPr>
        <a:xfrm>
          <a:off x="1256783" y="0"/>
          <a:ext cx="1393765" cy="49767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Contract Performance</a:t>
          </a:r>
        </a:p>
      </dsp:txBody>
      <dsp:txXfrm>
        <a:off x="1505623" y="0"/>
        <a:ext cx="896086" cy="497679"/>
      </dsp:txXfrm>
    </dsp:sp>
    <dsp:sp modelId="{CE3CB532-32A3-4C7F-8868-2F76507E5587}">
      <dsp:nvSpPr>
        <dsp:cNvPr id="0" name=""/>
        <dsp:cNvSpPr/>
      </dsp:nvSpPr>
      <dsp:spPr>
        <a:xfrm>
          <a:off x="2511172" y="0"/>
          <a:ext cx="1393765" cy="49767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Settlement </a:t>
          </a:r>
        </a:p>
      </dsp:txBody>
      <dsp:txXfrm>
        <a:off x="2760012" y="0"/>
        <a:ext cx="896086" cy="497679"/>
      </dsp:txXfrm>
    </dsp:sp>
    <dsp:sp modelId="{5AF1C9A2-83E2-4F1E-93A5-5E5AAD50B849}">
      <dsp:nvSpPr>
        <dsp:cNvPr id="0" name=""/>
        <dsp:cNvSpPr/>
      </dsp:nvSpPr>
      <dsp:spPr>
        <a:xfrm>
          <a:off x="3765561" y="0"/>
          <a:ext cx="1393765" cy="49767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4014401" y="0"/>
        <a:ext cx="896086" cy="4976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5/2/2023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75810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5347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2337974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385308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38269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116517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298200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169925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304246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309421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271804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45904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2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20756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ercot.com/services/programs/load/eil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ercot.com/services/programs/load/eils/inde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lists.ercot.com/scripts/wa-ERCOT.exe?INDEX" TargetMode="External"/><Relationship Id="rId1" Type="http://schemas.openxmlformats.org/officeDocument/2006/relationships/slideLayout" Target="../slideLayouts/slideLayout3.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ERS@ercot.com" TargetMode="External"/><Relationship Id="rId2" Type="http://schemas.openxmlformats.org/officeDocument/2006/relationships/hyperlink" Target="mailto:clientservices@ercot.com" TargetMode="Externa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https://lists.ercot.com/scripts/wa-ERCOT.exe?SUBED1=DEMANDSIDEWG&amp;A=1" TargetMode="External"/><Relationship Id="rId4" Type="http://schemas.openxmlformats.org/officeDocument/2006/relationships/hyperlink" Target="https://www.ercot.com/committees/wms/dsw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rcot.com/services/programs/load/eils/index" TargetMode="External"/><Relationship Id="rId2" Type="http://schemas.openxmlformats.org/officeDocument/2006/relationships/hyperlink" Target="https://www.ercot.com/services/programs/load/index"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mis.ercot.com/secure" TargetMode="External"/><Relationship Id="rId2" Type="http://schemas.openxmlformats.org/officeDocument/2006/relationships/hyperlink" Target="https://www.ercot.com/services/programs/load/eils/document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hyperlink" Target="https://www.ercot.com/services/programs/load/eils/index" TargetMode="Externa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767280"/>
            <a:ext cx="5257800" cy="1323439"/>
          </a:xfrm>
          <a:prstGeom prst="rect">
            <a:avLst/>
          </a:prstGeom>
          <a:noFill/>
        </p:spPr>
        <p:txBody>
          <a:bodyPr wrap="square" rtlCol="0">
            <a:spAutoFit/>
          </a:bodyPr>
          <a:lstStyle/>
          <a:p>
            <a:pPr algn="ctr"/>
            <a:r>
              <a:rPr lang="en-US" sz="3200" b="1" dirty="0"/>
              <a:t>ERS QSE Training 101</a:t>
            </a:r>
          </a:p>
          <a:p>
            <a:pPr algn="ctr"/>
            <a:endParaRPr lang="en-US" sz="3200" b="1" dirty="0"/>
          </a:p>
          <a:p>
            <a:pPr algn="ctr"/>
            <a:r>
              <a:rPr lang="en-US" sz="1600" b="1" dirty="0"/>
              <a:t>Updated 4/25/2023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340475"/>
            <a:ext cx="228600" cy="212725"/>
          </a:xfrm>
        </p:spPr>
        <p:txBody>
          <a:bodyPr/>
          <a:lstStyle/>
          <a:p>
            <a:fld id="{1D93BD3E-1E9A-4970-A6F7-E7AC52762E0C}" type="slidenum">
              <a:rPr lang="en-US" smtClean="0"/>
              <a:t>10</a:t>
            </a:fld>
            <a:endParaRPr lang="en-US" dirty="0"/>
          </a:p>
        </p:txBody>
      </p:sp>
      <p:sp>
        <p:nvSpPr>
          <p:cNvPr id="15" name="Content Placeholder 2"/>
          <p:cNvSpPr txBox="1">
            <a:spLocks/>
          </p:cNvSpPr>
          <p:nvPr/>
        </p:nvSpPr>
        <p:spPr bwMode="auto">
          <a:xfrm>
            <a:off x="457200" y="1066800"/>
            <a:ext cx="8382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1" indent="-342900" defTabSz="914400" rtl="0" eaLnBrk="1" fontAlgn="base" latinLnBrk="0" hangingPunct="1">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The ERS Technical Requirements &amp; Scope of Work (TRSOW) </a:t>
            </a:r>
            <a:r>
              <a:rPr kumimoji="0" lang="en-US" sz="2400" b="0" i="0" u="none" strike="noStrike" kern="0" cap="none" spc="0" normalizeH="0" baseline="0" noProof="0" dirty="0">
                <a:ln>
                  <a:noFill/>
                </a:ln>
                <a:solidFill>
                  <a:srgbClr val="000000"/>
                </a:solidFill>
                <a:effectLst/>
                <a:uLnTx/>
                <a:uFillTx/>
                <a:latin typeface="Arial"/>
                <a:ea typeface="+mn-ea"/>
                <a:cs typeface="+mn-cs"/>
              </a:rPr>
              <a:t>s</a:t>
            </a:r>
            <a:r>
              <a:rPr kumimoji="0" lang="en-US" sz="2400" b="0" i="0" u="none" strike="noStrike" kern="0" cap="none" spc="0" normalizeH="0" baseline="0" noProof="0" dirty="0">
                <a:ln>
                  <a:noFill/>
                </a:ln>
                <a:solidFill>
                  <a:srgbClr val="000000"/>
                </a:solidFill>
                <a:effectLst/>
                <a:uLnTx/>
                <a:uFillTx/>
                <a:latin typeface="Arial"/>
              </a:rPr>
              <a:t>ets forth detailed requirements for participation in ERS by QSEs and ERS Resources</a:t>
            </a:r>
          </a:p>
          <a:p>
            <a:pPr marL="742950" lvl="2" indent="-342900">
              <a:spcBef>
                <a:spcPts val="600"/>
              </a:spcBef>
              <a:defRPr/>
            </a:pPr>
            <a:r>
              <a:rPr lang="en-US" sz="2000" kern="0" dirty="0">
                <a:solidFill>
                  <a:srgbClr val="000000"/>
                </a:solidFill>
                <a:latin typeface="Arial"/>
              </a:rPr>
              <a:t>Each TSROW is </a:t>
            </a:r>
            <a:r>
              <a:rPr kumimoji="0" lang="en-US" sz="2000" b="0" i="0" u="none" strike="noStrike" kern="0" cap="none" spc="0" normalizeH="0" baseline="0" noProof="0" dirty="0">
                <a:ln>
                  <a:noFill/>
                </a:ln>
                <a:solidFill>
                  <a:srgbClr val="000000"/>
                </a:solidFill>
                <a:effectLst/>
                <a:uLnTx/>
                <a:uFillTx/>
                <a:latin typeface="Arial"/>
              </a:rPr>
              <a:t>specific to the ERS SCT defined in the document. It primarily includes </a:t>
            </a:r>
            <a:r>
              <a:rPr kumimoji="0" lang="en-US" sz="2000" b="0" i="0" u="sng" strike="noStrike" kern="0" cap="none" spc="0" normalizeH="0" baseline="0" noProof="0" dirty="0">
                <a:ln>
                  <a:noFill/>
                </a:ln>
                <a:solidFill>
                  <a:srgbClr val="000000"/>
                </a:solidFill>
                <a:effectLst/>
                <a:uLnTx/>
                <a:uFillTx/>
                <a:latin typeface="Arial"/>
              </a:rPr>
              <a:t>additional </a:t>
            </a:r>
            <a:r>
              <a:rPr kumimoji="0" lang="en-US" sz="2000" b="0" i="0" u="none" strike="noStrike" kern="0" cap="none" spc="0" normalizeH="0" baseline="0" noProof="0" dirty="0">
                <a:ln>
                  <a:noFill/>
                </a:ln>
                <a:solidFill>
                  <a:srgbClr val="000000"/>
                </a:solidFill>
                <a:effectLst/>
                <a:uLnTx/>
                <a:uFillTx/>
                <a:latin typeface="Arial"/>
              </a:rPr>
              <a:t>requirements or details not found in the protocols.</a:t>
            </a:r>
          </a:p>
          <a:p>
            <a:pPr marL="342900" marR="0" lvl="1" indent="-342900" defTabSz="914400" rtl="0" eaLnBrk="1" fontAlgn="base" latinLnBrk="0" hangingPunct="1">
              <a:spcBef>
                <a:spcPts val="600"/>
              </a:spcBef>
              <a:spcAft>
                <a:spcPts val="60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The draft version of the TRSOW is posted to the ERS webpage under the heading “Upcoming SCT” for a 14 day stakeholder review period.</a:t>
            </a:r>
          </a:p>
          <a:p>
            <a:pPr marL="342900" marR="0" lvl="1" indent="-342900" defTabSz="914400" rtl="0" eaLnBrk="1" fontAlgn="base" latinLnBrk="0" hangingPunct="1">
              <a:spcBef>
                <a:spcPct val="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rPr>
              <a:t>Interested Market Participants may submit comments to ERCOT for consideration.</a:t>
            </a:r>
          </a:p>
        </p:txBody>
      </p:sp>
      <p:pic>
        <p:nvPicPr>
          <p:cNvPr id="16" name="Picture 15"/>
          <p:cNvPicPr>
            <a:picLocks noChangeAspect="1"/>
          </p:cNvPicPr>
          <p:nvPr/>
        </p:nvPicPr>
        <p:blipFill>
          <a:blip r:embed="rId3"/>
          <a:stretch>
            <a:fillRect/>
          </a:stretch>
        </p:blipFill>
        <p:spPr>
          <a:xfrm>
            <a:off x="6553200" y="4953000"/>
            <a:ext cx="1238250" cy="1238250"/>
          </a:xfrm>
          <a:prstGeom prst="rect">
            <a:avLst/>
          </a:prstGeom>
        </p:spPr>
      </p:pic>
    </p:spTree>
    <p:extLst>
      <p:ext uri="{BB962C8B-B14F-4D97-AF65-F5344CB8AC3E}">
        <p14:creationId xmlns:p14="http://schemas.microsoft.com/office/powerpoint/2010/main" val="76300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11</a:t>
            </a:fld>
            <a:endParaRPr lang="en-US" dirty="0"/>
          </a:p>
        </p:txBody>
      </p:sp>
      <p:sp>
        <p:nvSpPr>
          <p:cNvPr id="8" name="Content Placeholder 2"/>
          <p:cNvSpPr txBox="1">
            <a:spLocks/>
          </p:cNvSpPr>
          <p:nvPr/>
        </p:nvSpPr>
        <p:spPr bwMode="auto">
          <a:xfrm>
            <a:off x="533400" y="9144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1" indent="0" defTabSz="914400" rtl="0" eaLnBrk="1" fontAlgn="base"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rPr>
              <a:t>ERS Procurement Methodology </a:t>
            </a:r>
            <a:r>
              <a:rPr kumimoji="0" lang="en-US" sz="2000" b="0" i="0" u="none" strike="noStrike" kern="0" cap="none" spc="0" normalizeH="0" baseline="0" noProof="0" dirty="0">
                <a:ln>
                  <a:noFill/>
                </a:ln>
                <a:solidFill>
                  <a:srgbClr val="000000"/>
                </a:solidFill>
                <a:effectLst/>
                <a:uLnTx/>
                <a:uFillTx/>
                <a:latin typeface="Arial"/>
              </a:rPr>
              <a:t>- Procurement constraints are determined using ERS </a:t>
            </a:r>
            <a:r>
              <a:rPr kumimoji="0" lang="en-US" sz="2000" b="0" i="0" u="none" strike="noStrike" kern="0" cap="none" spc="0" normalizeH="0" baseline="0" noProof="0" dirty="0">
                <a:ln>
                  <a:noFill/>
                </a:ln>
                <a:effectLst/>
                <a:uLnTx/>
                <a:uFillTx/>
                <a:latin typeface="Arial"/>
              </a:rPr>
              <a:t>Capacity Demand Curve and Risk Factors to </a:t>
            </a:r>
            <a:r>
              <a:rPr kumimoji="0" lang="en-US" sz="2000" b="0" i="0" u="none" strike="noStrike" kern="0" cap="none" spc="0" normalizeH="0" baseline="0" noProof="0" dirty="0">
                <a:ln>
                  <a:noFill/>
                </a:ln>
                <a:solidFill>
                  <a:srgbClr val="000000"/>
                </a:solidFill>
                <a:effectLst/>
                <a:uLnTx/>
                <a:uFillTx/>
                <a:latin typeface="Arial"/>
              </a:rPr>
              <a:t>allocate annual spend limit to SCTs and Time Periods. Not every TP and SCT is equal!</a:t>
            </a:r>
          </a:p>
          <a:p>
            <a:pPr marR="0" lvl="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Annual Cost Cap </a:t>
            </a:r>
            <a:r>
              <a:rPr lang="en-US" b="0" kern="0" dirty="0">
                <a:solidFill>
                  <a:srgbClr val="000000"/>
                </a:solidFill>
                <a:latin typeface="Arial"/>
              </a:rPr>
              <a:t>of </a:t>
            </a:r>
            <a:r>
              <a:rPr kumimoji="0" lang="en-US" sz="2000" b="0" i="0" u="none" strike="noStrike" kern="0" cap="none" spc="0" normalizeH="0" baseline="0" noProof="0" dirty="0">
                <a:ln>
                  <a:noFill/>
                </a:ln>
                <a:solidFill>
                  <a:srgbClr val="000000"/>
                </a:solidFill>
                <a:effectLst/>
                <a:uLnTx/>
                <a:uFillTx/>
                <a:latin typeface="Arial"/>
                <a:ea typeface="+mn-ea"/>
                <a:cs typeface="+mn-cs"/>
              </a:rPr>
              <a:t>$75M from Dec 1- Nov 30 (TAC </a:t>
            </a:r>
            <a:r>
              <a:rPr lang="en-US" b="0" dirty="0"/>
              <a:t>§25.507)</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R="0" lvl="0"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Offer Cap - $80/MW/hr</a:t>
            </a:r>
          </a:p>
          <a:p>
            <a:pPr marR="0" lvl="0"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Time Period Expenditure Limits are calculated using risk weighting factors established by ERCOT ahead of each procurement and included in the RFP.</a:t>
            </a:r>
          </a:p>
          <a:p>
            <a:pPr marL="739775" marR="0" lvl="3" indent="-28575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Risk Factors represent the forecasted risk </a:t>
            </a:r>
            <a:r>
              <a:rPr lang="en-US" kern="0" dirty="0">
                <a:solidFill>
                  <a:srgbClr val="000000"/>
                </a:solidFill>
                <a:latin typeface="Arial"/>
              </a:rPr>
              <a:t>of deploying ERS during </a:t>
            </a:r>
            <a:r>
              <a:rPr kumimoji="0" lang="en-US" sz="1800" b="0" i="0" u="none" strike="noStrike" kern="0" cap="none" spc="0" normalizeH="0" baseline="0" noProof="0" dirty="0">
                <a:ln>
                  <a:noFill/>
                </a:ln>
                <a:solidFill>
                  <a:srgbClr val="000000"/>
                </a:solidFill>
                <a:effectLst/>
                <a:uLnTx/>
                <a:uFillTx/>
                <a:latin typeface="Arial"/>
              </a:rPr>
              <a:t>each time period</a:t>
            </a:r>
          </a:p>
          <a:p>
            <a:pPr marL="739775" marR="0" lvl="3" indent="-28575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Risk Factors can range from 1-100 (100 being greatest risk)</a:t>
            </a:r>
          </a:p>
          <a:p>
            <a:pPr marL="342900" marR="0" lvl="0" indent="-342900" defTabSz="914400" rtl="0" eaLnBrk="1" fontAlgn="base" latinLnBrk="0" hangingPunct="1">
              <a:lnSpc>
                <a:spcPct val="100000"/>
              </a:lnSpc>
              <a:spcBef>
                <a:spcPts val="0"/>
              </a:spcBef>
              <a:spcAft>
                <a:spcPts val="120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3376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610600" y="6340475"/>
            <a:ext cx="381000" cy="212725"/>
          </a:xfrm>
        </p:spPr>
        <p:txBody>
          <a:bodyPr/>
          <a:lstStyle/>
          <a:p>
            <a:fld id="{1D93BD3E-1E9A-4970-A6F7-E7AC52762E0C}" type="slidenum">
              <a:rPr lang="en-US" smtClean="0"/>
              <a:t>12</a:t>
            </a:fld>
            <a:endParaRPr lang="en-US" dirty="0"/>
          </a:p>
        </p:txBody>
      </p:sp>
      <p:sp>
        <p:nvSpPr>
          <p:cNvPr id="18" name="Content Placeholder 2"/>
          <p:cNvSpPr txBox="1">
            <a:spLocks/>
          </p:cNvSpPr>
          <p:nvPr/>
        </p:nvSpPr>
        <p:spPr bwMode="auto">
          <a:xfrm>
            <a:off x="457200" y="1295400"/>
            <a:ext cx="8651358"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87338" marR="0" lvl="1" indent="0" algn="l" defTabSz="914400" rtl="0" eaLnBrk="1" fontAlgn="base" latinLnBrk="0" hangingPunct="1">
              <a:lnSpc>
                <a:spcPct val="100000"/>
              </a:lnSpc>
              <a:spcBef>
                <a:spcPct val="20000"/>
              </a:spcBef>
              <a:spcAft>
                <a:spcPts val="120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rPr>
              <a:t>ERS Procurement Methodology</a:t>
            </a:r>
          </a:p>
          <a:p>
            <a:pPr marL="396875"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All ERS service types specified in the RFP will be procured using a common ERS capacity demand curve for each ERS Time Period.</a:t>
            </a:r>
          </a:p>
          <a:p>
            <a:pPr marL="739775" marR="0" lvl="3" indent="-28575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The highest offer accepted for an ERS Time Period will set the clearing price for all ERS Resources in that Time Period.</a:t>
            </a:r>
          </a:p>
          <a:p>
            <a:pPr marL="454025"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Rules apply to:</a:t>
            </a:r>
          </a:p>
          <a:p>
            <a:pPr marL="739775" marR="0" lvl="3"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Prorating offers that would result in exceeding expenditure limit</a:t>
            </a:r>
          </a:p>
          <a:p>
            <a:pPr marL="739775" marR="0" lvl="3"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Resolving tied offers  </a:t>
            </a:r>
          </a:p>
          <a:p>
            <a:pPr marL="739775" marR="0" lvl="3"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396875" marR="0" lvl="2"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Procurement Methodology posted to Key Documents</a:t>
            </a:r>
          </a:p>
          <a:p>
            <a:pPr marL="854075" marR="0" lvl="3"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 </a:t>
            </a:r>
            <a:r>
              <a:rPr kumimoji="0" lang="en-US" sz="2000" b="0" i="0" u="none" strike="noStrike" kern="0" cap="none" spc="0" normalizeH="0" baseline="0" noProof="0" dirty="0">
                <a:ln>
                  <a:noFill/>
                </a:ln>
                <a:solidFill>
                  <a:srgbClr val="000000"/>
                </a:solidFill>
                <a:effectLst/>
                <a:uLnTx/>
                <a:uFillTx/>
                <a:latin typeface="Arial"/>
                <a:ea typeface="+mn-ea"/>
                <a:cs typeface="+mn-cs"/>
                <a:hlinkClick r:id="rId3"/>
              </a:rPr>
              <a:t>https://www.ercot.com/services/programs/load/eils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624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t>13</a:t>
            </a:fld>
            <a:endParaRPr lang="en-US" dirty="0"/>
          </a:p>
        </p:txBody>
      </p:sp>
      <p:sp>
        <p:nvSpPr>
          <p:cNvPr id="3" name="Rectangle 2"/>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648808" y="729734"/>
            <a:ext cx="3735318" cy="400110"/>
          </a:xfrm>
          <a:prstGeom prst="rect">
            <a:avLst/>
          </a:prstGeom>
          <a:noFill/>
        </p:spPr>
        <p:txBody>
          <a:bodyPr wrap="none" rtlCol="0">
            <a:spAutoFit/>
          </a:bodyPr>
          <a:lstStyle/>
          <a:p>
            <a:r>
              <a:rPr lang="en-US" sz="2000" b="1" dirty="0"/>
              <a:t>ERS Capacity Demand Curve</a:t>
            </a:r>
          </a:p>
        </p:txBody>
      </p:sp>
      <p:grpSp>
        <p:nvGrpSpPr>
          <p:cNvPr id="17" name="Group 5"/>
          <p:cNvGrpSpPr>
            <a:grpSpLocks/>
          </p:cNvGrpSpPr>
          <p:nvPr/>
        </p:nvGrpSpPr>
        <p:grpSpPr bwMode="auto">
          <a:xfrm>
            <a:off x="457200" y="-228600"/>
            <a:ext cx="9220200" cy="6435725"/>
            <a:chOff x="457200" y="-228600"/>
            <a:chExt cx="9220200" cy="6435073"/>
          </a:xfrm>
        </p:grpSpPr>
        <p:sp>
          <p:nvSpPr>
            <p:cNvPr id="18" name="Arc 17"/>
            <p:cNvSpPr/>
            <p:nvPr/>
          </p:nvSpPr>
          <p:spPr>
            <a:xfrm rot="10800000">
              <a:off x="5486400" y="-228600"/>
              <a:ext cx="4191000" cy="5333460"/>
            </a:xfrm>
            <a:prstGeom prst="arc">
              <a:avLst/>
            </a:prstGeom>
            <a:noFill/>
            <a:ln w="28575" cap="flat" cmpd="sng" algn="ctr">
              <a:solidFill>
                <a:srgbClr val="FF0000"/>
              </a:solidFill>
              <a:prstDash val="solid"/>
            </a:ln>
            <a:effectLst/>
          </p:spPr>
          <p:txBody>
            <a:bodyPr anchor="ctr"/>
            <a:lstStyle/>
            <a:p>
              <a:pPr algn="ctr">
                <a:defRPr/>
              </a:pPr>
              <a:endParaRPr lang="en-US" kern="0" dirty="0">
                <a:solidFill>
                  <a:prstClr val="black"/>
                </a:solidFill>
              </a:endParaRPr>
            </a:p>
          </p:txBody>
        </p:sp>
        <p:grpSp>
          <p:nvGrpSpPr>
            <p:cNvPr id="19" name="Group 7"/>
            <p:cNvGrpSpPr>
              <a:grpSpLocks/>
            </p:cNvGrpSpPr>
            <p:nvPr/>
          </p:nvGrpSpPr>
          <p:grpSpPr bwMode="auto">
            <a:xfrm>
              <a:off x="457200" y="1230165"/>
              <a:ext cx="8020050" cy="4976308"/>
              <a:chOff x="457200" y="1230165"/>
              <a:chExt cx="8020050" cy="4976308"/>
            </a:xfrm>
          </p:grpSpPr>
          <p:cxnSp>
            <p:nvCxnSpPr>
              <p:cNvPr id="20" name="Straight Connector 8"/>
              <p:cNvCxnSpPr>
                <a:cxnSpLocks noChangeShapeType="1"/>
              </p:cNvCxnSpPr>
              <p:nvPr/>
            </p:nvCxnSpPr>
            <p:spPr bwMode="auto">
              <a:xfrm>
                <a:off x="1600200" y="1600200"/>
                <a:ext cx="0" cy="39624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9"/>
              <p:cNvCxnSpPr>
                <a:cxnSpLocks noChangeShapeType="1"/>
              </p:cNvCxnSpPr>
              <p:nvPr/>
            </p:nvCxnSpPr>
            <p:spPr bwMode="auto">
              <a:xfrm flipH="1">
                <a:off x="1295400" y="5181600"/>
                <a:ext cx="6934200"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10"/>
              <p:cNvCxnSpPr>
                <a:cxnSpLocks noChangeShapeType="1"/>
              </p:cNvCxnSpPr>
              <p:nvPr/>
            </p:nvCxnSpPr>
            <p:spPr bwMode="auto">
              <a:xfrm>
                <a:off x="1600200" y="2438400"/>
                <a:ext cx="3886200"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11"/>
              <p:cNvCxnSpPr>
                <a:cxnSpLocks noChangeShapeType="1"/>
              </p:cNvCxnSpPr>
              <p:nvPr/>
            </p:nvCxnSpPr>
            <p:spPr bwMode="auto">
              <a:xfrm>
                <a:off x="1600200" y="3741174"/>
                <a:ext cx="4163961" cy="0"/>
              </a:xfrm>
              <a:prstGeom prst="line">
                <a:avLst/>
              </a:prstGeom>
              <a:noFill/>
              <a:ln w="19050" algn="ctr">
                <a:solidFill>
                  <a:srgbClr val="4A7EBB"/>
                </a:solidFill>
                <a:round/>
                <a:headEnd/>
                <a:tailEnd/>
              </a:ln>
              <a:extLst>
                <a:ext uri="{909E8E84-426E-40DD-AFC4-6F175D3DCCD1}">
                  <a14:hiddenFill xmlns:a14="http://schemas.microsoft.com/office/drawing/2010/main">
                    <a:noFill/>
                  </a14:hiddenFill>
                </a:ext>
              </a:extLst>
            </p:spPr>
          </p:cxnSp>
          <p:cxnSp>
            <p:nvCxnSpPr>
              <p:cNvPr id="24" name="Straight Connector 12"/>
              <p:cNvCxnSpPr>
                <a:cxnSpLocks noChangeShapeType="1"/>
              </p:cNvCxnSpPr>
              <p:nvPr/>
            </p:nvCxnSpPr>
            <p:spPr bwMode="auto">
              <a:xfrm>
                <a:off x="5764161" y="3741174"/>
                <a:ext cx="0" cy="1440426"/>
              </a:xfrm>
              <a:prstGeom prst="line">
                <a:avLst/>
              </a:prstGeom>
              <a:noFill/>
              <a:ln w="19050" algn="ctr">
                <a:solidFill>
                  <a:srgbClr val="4A7EBB"/>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1600200" y="3741336"/>
                <a:ext cx="4164013" cy="1439716"/>
              </a:xfrm>
              <a:prstGeom prst="rect">
                <a:avLst/>
              </a:prstGeom>
              <a:pattFill prst="pct10">
                <a:fgClr>
                  <a:srgbClr val="4F81BD"/>
                </a:fgClr>
                <a:bgClr>
                  <a:sysClr val="window" lastClr="FFFFFF"/>
                </a:bgClr>
              </a:pattFill>
              <a:ln w="25400" cap="flat" cmpd="sng" algn="ctr">
                <a:solidFill>
                  <a:srgbClr val="4F81BD">
                    <a:shade val="50000"/>
                  </a:srgbClr>
                </a:solidFill>
                <a:prstDash val="solid"/>
              </a:ln>
              <a:effectLst/>
            </p:spPr>
            <p:txBody>
              <a:bodyPr anchor="ctr"/>
              <a:lstStyle/>
              <a:p>
                <a:pPr algn="ctr">
                  <a:defRPr/>
                </a:pPr>
                <a:endParaRPr lang="en-US" kern="0" dirty="0">
                  <a:solidFill>
                    <a:prstClr val="white"/>
                  </a:solidFill>
                </a:endParaRPr>
              </a:p>
            </p:txBody>
          </p:sp>
          <p:cxnSp>
            <p:nvCxnSpPr>
              <p:cNvPr id="26" name="Straight Connector 14"/>
              <p:cNvCxnSpPr>
                <a:cxnSpLocks noChangeShapeType="1"/>
              </p:cNvCxnSpPr>
              <p:nvPr/>
            </p:nvCxnSpPr>
            <p:spPr bwMode="auto">
              <a:xfrm>
                <a:off x="5486400" y="1981200"/>
                <a:ext cx="0" cy="3581400"/>
              </a:xfrm>
              <a:prstGeom prst="line">
                <a:avLst/>
              </a:prstGeom>
              <a:noFill/>
              <a:ln w="19050" algn="ctr">
                <a:solidFill>
                  <a:srgbClr val="4A7EBB"/>
                </a:solidFill>
                <a:prstDash val="lgDash"/>
                <a:round/>
                <a:headEnd/>
                <a:tailEnd/>
              </a:ln>
              <a:extLst>
                <a:ext uri="{909E8E84-426E-40DD-AFC4-6F175D3DCCD1}">
                  <a14:hiddenFill xmlns:a14="http://schemas.microsoft.com/office/drawing/2010/main">
                    <a:noFill/>
                  </a14:hiddenFill>
                </a:ext>
              </a:extLst>
            </p:spPr>
          </p:cxnSp>
          <p:sp>
            <p:nvSpPr>
              <p:cNvPr id="27" name="TextBox 26"/>
              <p:cNvSpPr txBox="1"/>
              <p:nvPr/>
            </p:nvSpPr>
            <p:spPr>
              <a:xfrm>
                <a:off x="7581900" y="5374707"/>
                <a:ext cx="595035" cy="369295"/>
              </a:xfrm>
              <a:prstGeom prst="rect">
                <a:avLst/>
              </a:prstGeom>
              <a:noFill/>
            </p:spPr>
            <p:txBody>
              <a:bodyPr wrap="none">
                <a:spAutoFit/>
              </a:bodyPr>
              <a:lstStyle/>
              <a:p>
                <a:pPr>
                  <a:defRPr/>
                </a:pPr>
                <a:r>
                  <a:rPr lang="en-US" kern="0" dirty="0">
                    <a:solidFill>
                      <a:prstClr val="black"/>
                    </a:solidFill>
                  </a:rPr>
                  <a:t>MW</a:t>
                </a:r>
              </a:p>
            </p:txBody>
          </p:sp>
          <p:sp>
            <p:nvSpPr>
              <p:cNvPr id="28" name="TextBox 27"/>
              <p:cNvSpPr txBox="1"/>
              <p:nvPr/>
            </p:nvSpPr>
            <p:spPr>
              <a:xfrm>
                <a:off x="741363" y="1230165"/>
                <a:ext cx="1108075" cy="369850"/>
              </a:xfrm>
              <a:prstGeom prst="rect">
                <a:avLst/>
              </a:prstGeom>
              <a:noFill/>
            </p:spPr>
            <p:txBody>
              <a:bodyPr wrap="none">
                <a:spAutoFit/>
              </a:bodyPr>
              <a:lstStyle/>
              <a:p>
                <a:pPr>
                  <a:defRPr/>
                </a:pPr>
                <a:r>
                  <a:rPr lang="en-US" kern="0" dirty="0">
                    <a:solidFill>
                      <a:prstClr val="black"/>
                    </a:solidFill>
                  </a:rPr>
                  <a:t>$/MW/Hr</a:t>
                </a:r>
              </a:p>
            </p:txBody>
          </p:sp>
          <p:sp>
            <p:nvSpPr>
              <p:cNvPr id="29" name="TextBox 28"/>
              <p:cNvSpPr txBox="1"/>
              <p:nvPr/>
            </p:nvSpPr>
            <p:spPr>
              <a:xfrm>
                <a:off x="457200" y="2946078"/>
                <a:ext cx="1143000" cy="338104"/>
              </a:xfrm>
              <a:prstGeom prst="rect">
                <a:avLst/>
              </a:prstGeom>
              <a:noFill/>
            </p:spPr>
            <p:txBody>
              <a:bodyPr>
                <a:spAutoFit/>
              </a:bodyPr>
              <a:lstStyle/>
              <a:p>
                <a:pPr algn="ctr">
                  <a:defRPr/>
                </a:pPr>
                <a:r>
                  <a:rPr lang="en-US" sz="1600" kern="0" dirty="0">
                    <a:solidFill>
                      <a:prstClr val="black"/>
                    </a:solidFill>
                  </a:rPr>
                  <a:t>Offer Cap</a:t>
                </a:r>
              </a:p>
            </p:txBody>
          </p:sp>
          <p:sp>
            <p:nvSpPr>
              <p:cNvPr id="30" name="TextBox 29"/>
              <p:cNvSpPr txBox="1"/>
              <p:nvPr/>
            </p:nvSpPr>
            <p:spPr>
              <a:xfrm>
                <a:off x="3886200" y="1230165"/>
                <a:ext cx="1981200" cy="338103"/>
              </a:xfrm>
              <a:prstGeom prst="rect">
                <a:avLst/>
              </a:prstGeom>
              <a:noFill/>
            </p:spPr>
            <p:txBody>
              <a:bodyPr>
                <a:spAutoFit/>
              </a:bodyPr>
              <a:lstStyle/>
              <a:p>
                <a:pPr algn="ctr">
                  <a:defRPr/>
                </a:pPr>
                <a:r>
                  <a:rPr lang="en-US" sz="1600" kern="0" dirty="0">
                    <a:solidFill>
                      <a:prstClr val="black"/>
                    </a:solidFill>
                  </a:rPr>
                  <a:t>Expenditure Limit</a:t>
                </a:r>
              </a:p>
            </p:txBody>
          </p:sp>
          <p:sp>
            <p:nvSpPr>
              <p:cNvPr id="31" name="TextBox 30"/>
              <p:cNvSpPr txBox="1"/>
              <p:nvPr/>
            </p:nvSpPr>
            <p:spPr>
              <a:xfrm>
                <a:off x="6096000" y="2822266"/>
                <a:ext cx="2381250" cy="831766"/>
              </a:xfrm>
              <a:prstGeom prst="rect">
                <a:avLst/>
              </a:prstGeom>
              <a:noFill/>
            </p:spPr>
            <p:txBody>
              <a:bodyPr>
                <a:spAutoFit/>
              </a:bodyPr>
              <a:lstStyle/>
              <a:p>
                <a:pPr algn="ctr">
                  <a:defRPr/>
                </a:pPr>
                <a:r>
                  <a:rPr lang="en-US" sz="1600" kern="0" dirty="0">
                    <a:solidFill>
                      <a:prstClr val="black"/>
                    </a:solidFill>
                  </a:rPr>
                  <a:t>Capacity </a:t>
                </a:r>
              </a:p>
              <a:p>
                <a:pPr algn="ctr">
                  <a:defRPr/>
                </a:pPr>
                <a:r>
                  <a:rPr lang="en-US" sz="1600" kern="0" dirty="0">
                    <a:solidFill>
                      <a:prstClr val="black"/>
                    </a:solidFill>
                  </a:rPr>
                  <a:t>Demand </a:t>
                </a:r>
              </a:p>
              <a:p>
                <a:pPr algn="ctr">
                  <a:defRPr/>
                </a:pPr>
                <a:r>
                  <a:rPr lang="en-US" sz="1600" kern="0" dirty="0">
                    <a:solidFill>
                      <a:prstClr val="black"/>
                    </a:solidFill>
                  </a:rPr>
                  <a:t>Curve</a:t>
                </a:r>
              </a:p>
            </p:txBody>
          </p:sp>
          <p:sp>
            <p:nvSpPr>
              <p:cNvPr id="32" name="TextBox 31"/>
              <p:cNvSpPr txBox="1"/>
              <p:nvPr/>
            </p:nvSpPr>
            <p:spPr>
              <a:xfrm>
                <a:off x="3543300" y="5374707"/>
                <a:ext cx="1790700" cy="831766"/>
              </a:xfrm>
              <a:prstGeom prst="rect">
                <a:avLst/>
              </a:prstGeom>
              <a:noFill/>
            </p:spPr>
            <p:txBody>
              <a:bodyPr>
                <a:spAutoFit/>
              </a:bodyPr>
              <a:lstStyle/>
              <a:p>
                <a:pPr algn="ctr">
                  <a:defRPr/>
                </a:pPr>
                <a:r>
                  <a:rPr lang="en-US" sz="1600" kern="0" dirty="0">
                    <a:solidFill>
                      <a:prstClr val="black"/>
                    </a:solidFill>
                  </a:rPr>
                  <a:t>Capacity </a:t>
                </a:r>
              </a:p>
              <a:p>
                <a:pPr algn="ctr">
                  <a:defRPr/>
                </a:pPr>
                <a:r>
                  <a:rPr lang="en-US" sz="1600" kern="0" dirty="0">
                    <a:solidFill>
                      <a:prstClr val="black"/>
                    </a:solidFill>
                  </a:rPr>
                  <a:t>Inflection </a:t>
                </a:r>
              </a:p>
              <a:p>
                <a:pPr algn="ctr">
                  <a:defRPr/>
                </a:pPr>
                <a:r>
                  <a:rPr lang="en-US" sz="1600" kern="0" dirty="0">
                    <a:solidFill>
                      <a:prstClr val="black"/>
                    </a:solidFill>
                  </a:rPr>
                  <a:t>Point</a:t>
                </a:r>
              </a:p>
            </p:txBody>
          </p:sp>
          <p:cxnSp>
            <p:nvCxnSpPr>
              <p:cNvPr id="33" name="Straight Arrow Connector 21"/>
              <p:cNvCxnSpPr>
                <a:cxnSpLocks noChangeShapeType="1"/>
              </p:cNvCxnSpPr>
              <p:nvPr/>
            </p:nvCxnSpPr>
            <p:spPr bwMode="auto">
              <a:xfrm flipH="1">
                <a:off x="3200400" y="1905000"/>
                <a:ext cx="1066800" cy="220980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22"/>
              <p:cNvCxnSpPr>
                <a:cxnSpLocks noChangeShapeType="1"/>
                <a:stCxn id="29" idx="0"/>
              </p:cNvCxnSpPr>
              <p:nvPr/>
            </p:nvCxnSpPr>
            <p:spPr bwMode="auto">
              <a:xfrm flipV="1">
                <a:off x="1028700" y="2450691"/>
                <a:ext cx="571500" cy="495128"/>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23"/>
              <p:cNvCxnSpPr>
                <a:cxnSpLocks noChangeShapeType="1"/>
              </p:cNvCxnSpPr>
              <p:nvPr/>
            </p:nvCxnSpPr>
            <p:spPr bwMode="auto">
              <a:xfrm flipH="1">
                <a:off x="6096000" y="3581400"/>
                <a:ext cx="762000" cy="60960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24"/>
              <p:cNvCxnSpPr>
                <a:cxnSpLocks noChangeShapeType="1"/>
              </p:cNvCxnSpPr>
              <p:nvPr/>
            </p:nvCxnSpPr>
            <p:spPr bwMode="auto">
              <a:xfrm flipV="1">
                <a:off x="4866968" y="5223076"/>
                <a:ext cx="609600" cy="30480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75120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QSE Qualification</a:t>
            </a:r>
            <a:br>
              <a:rPr lang="en-US" altLang="en-US" sz="2400" dirty="0"/>
            </a:br>
            <a:endParaRPr lang="en-US" altLang="en-US" sz="2400" dirty="0"/>
          </a:p>
        </p:txBody>
      </p:sp>
    </p:spTree>
    <p:extLst>
      <p:ext uri="{BB962C8B-B14F-4D97-AF65-F5344CB8AC3E}">
        <p14:creationId xmlns:p14="http://schemas.microsoft.com/office/powerpoint/2010/main" val="49857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QSE Qualification</a:t>
            </a:r>
            <a:endParaRPr lang="en-US" b="1" dirty="0">
              <a:solidFill>
                <a:schemeClr val="accent1"/>
              </a:solidFill>
            </a:endParaRPr>
          </a:p>
        </p:txBody>
      </p:sp>
      <p:sp>
        <p:nvSpPr>
          <p:cNvPr id="6" name="Slide Number Placeholder 5"/>
          <p:cNvSpPr>
            <a:spLocks noGrp="1"/>
          </p:cNvSpPr>
          <p:nvPr>
            <p:ph type="sldNum" sz="quarter" idx="4"/>
          </p:nvPr>
        </p:nvSpPr>
        <p:spPr>
          <a:xfrm>
            <a:off x="8610600" y="6614318"/>
            <a:ext cx="381000" cy="159545"/>
          </a:xfrm>
        </p:spPr>
        <p:txBody>
          <a:bodyPr/>
          <a:lstStyle/>
          <a:p>
            <a:fld id="{1D93BD3E-1E9A-4970-A6F7-E7AC52762E0C}" type="slidenum">
              <a:rPr lang="en-US" smtClean="0"/>
              <a:t>15</a:t>
            </a:fld>
            <a:endParaRPr lang="en-US" dirty="0"/>
          </a:p>
        </p:txBody>
      </p:sp>
      <p:sp>
        <p:nvSpPr>
          <p:cNvPr id="13" name="Rectangle 3"/>
          <p:cNvSpPr txBox="1">
            <a:spLocks noChangeArrowheads="1"/>
          </p:cNvSpPr>
          <p:nvPr/>
        </p:nvSpPr>
        <p:spPr bwMode="auto">
          <a:xfrm>
            <a:off x="533400" y="1066800"/>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Resources must be represented by a</a:t>
            </a:r>
            <a:r>
              <a:rPr kumimoji="0" lang="en-US" sz="2000" b="0" i="0" u="none" strike="noStrike" kern="0" cap="none" spc="0" normalizeH="0" baseline="0" noProof="0" dirty="0">
                <a:ln>
                  <a:noFill/>
                </a:ln>
                <a:effectLst/>
                <a:uLnTx/>
                <a:uFillTx/>
                <a:latin typeface="Arial"/>
                <a:ea typeface="+mn-ea"/>
                <a:cs typeface="+mn-cs"/>
              </a:rPr>
              <a:t> Qualified Scheduling Entity</a:t>
            </a:r>
            <a:r>
              <a:rPr kumimoji="0" lang="en-US" sz="2000" b="0" i="0" u="none" strike="noStrike" kern="0" cap="none" spc="0" normalizeH="0" baseline="0" noProof="0" dirty="0">
                <a:ln>
                  <a:noFill/>
                </a:ln>
                <a:solidFill>
                  <a:srgbClr val="FF0000"/>
                </a:solidFill>
                <a:effectLst/>
                <a:uLnTx/>
                <a:uFillTx/>
                <a:latin typeface="Arial"/>
                <a:ea typeface="+mn-ea"/>
                <a:cs typeface="+mn-cs"/>
              </a:rPr>
              <a:t> </a:t>
            </a:r>
            <a:r>
              <a:rPr kumimoji="0" lang="en-US" sz="2000" b="0" i="0" u="none" strike="noStrike" kern="0" cap="none" spc="0" normalizeH="0" baseline="0" noProof="0" dirty="0">
                <a:ln>
                  <a:noFill/>
                </a:ln>
                <a:solidFill>
                  <a:srgbClr val="000000"/>
                </a:solidFill>
                <a:effectLst/>
                <a:uLnTx/>
                <a:uFillTx/>
                <a:latin typeface="Arial"/>
                <a:ea typeface="+mn-ea"/>
                <a:cs typeface="+mn-cs"/>
              </a:rPr>
              <a:t>(QSE).  </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An ERS QSE is required to establish voice and critical data capabilities over the ERCOT Wide Area Network (WAN) and must maintain a 24/7 operation that can receive verbal and XML dispatch instructions.  </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ERCOT allows ERS QSEs to utilize QSE Service providers to satisfy technical and control room requirements (QSE Agency Agreement). </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The process of establishing the WAN may take anywhere from four to six months for the QSE to complete. </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QSEs work with their ERCOT account manager to become ERS qualified.</a:t>
            </a:r>
          </a:p>
        </p:txBody>
      </p:sp>
      <p:pic>
        <p:nvPicPr>
          <p:cNvPr id="5" name="Picture 4"/>
          <p:cNvPicPr>
            <a:picLocks noChangeAspect="1"/>
          </p:cNvPicPr>
          <p:nvPr/>
        </p:nvPicPr>
        <p:blipFill>
          <a:blip r:embed="rId3"/>
          <a:stretch>
            <a:fillRect/>
          </a:stretch>
        </p:blipFill>
        <p:spPr>
          <a:xfrm>
            <a:off x="6096000" y="5334000"/>
            <a:ext cx="2341107" cy="958884"/>
          </a:xfrm>
          <a:prstGeom prst="rect">
            <a:avLst/>
          </a:prstGeom>
        </p:spPr>
      </p:pic>
    </p:spTree>
    <p:extLst>
      <p:ext uri="{BB962C8B-B14F-4D97-AF65-F5344CB8AC3E}">
        <p14:creationId xmlns:p14="http://schemas.microsoft.com/office/powerpoint/2010/main" val="214209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QSE Qualification</a:t>
            </a:r>
            <a:endParaRPr lang="en-US" b="1" dirty="0">
              <a:solidFill>
                <a:schemeClr val="accent1"/>
              </a:solidFill>
            </a:endParaRPr>
          </a:p>
        </p:txBody>
      </p:sp>
      <p:sp>
        <p:nvSpPr>
          <p:cNvPr id="9" name="Slide Number Placeholder 5"/>
          <p:cNvSpPr txBox="1">
            <a:spLocks/>
          </p:cNvSpPr>
          <p:nvPr/>
        </p:nvSpPr>
        <p:spPr>
          <a:xfrm>
            <a:off x="8534400" y="6561138"/>
            <a:ext cx="457200" cy="2206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16</a:t>
            </a:fld>
            <a:endParaRPr lang="en-US" dirty="0"/>
          </a:p>
        </p:txBody>
      </p:sp>
      <p:sp>
        <p:nvSpPr>
          <p:cNvPr id="14" name="Rectangle 13"/>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3"/>
          <p:cNvSpPr txBox="1">
            <a:spLocks noChangeArrowheads="1"/>
          </p:cNvSpPr>
          <p:nvPr/>
        </p:nvSpPr>
        <p:spPr bwMode="auto">
          <a:xfrm>
            <a:off x="533400" y="1386682"/>
            <a:ext cx="8382000" cy="45934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QSEs representing procured ERS Resources are paid a capacity payment to be available for deployment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No additional payment for ERS Loads from ERCOT if deployed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Generators may receive energy payment for energy injected onto grid</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ERCOT’s only financial relationship is with the QSE</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Payment to the ERS Resource (customer) is a private contractual issue between the customer and the QSE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715000" y="3956800"/>
            <a:ext cx="2438611" cy="2060627"/>
          </a:xfrm>
          <a:prstGeom prst="rect">
            <a:avLst/>
          </a:prstGeom>
        </p:spPr>
      </p:pic>
    </p:spTree>
    <p:extLst>
      <p:ext uri="{BB962C8B-B14F-4D97-AF65-F5344CB8AC3E}">
        <p14:creationId xmlns:p14="http://schemas.microsoft.com/office/powerpoint/2010/main" val="29596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blinds(horizontal)">
                                      <p:cBhvr>
                                        <p:cTn id="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ERS Procurement</a:t>
            </a:r>
            <a:endParaRPr lang="en-US" altLang="en-US" sz="2400" dirty="0"/>
          </a:p>
        </p:txBody>
      </p:sp>
    </p:spTree>
    <p:extLst>
      <p:ext uri="{BB962C8B-B14F-4D97-AF65-F5344CB8AC3E}">
        <p14:creationId xmlns:p14="http://schemas.microsoft.com/office/powerpoint/2010/main" val="91390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Procurement - ERID Submission</a:t>
            </a:r>
            <a:endParaRPr lang="en-US" b="1" dirty="0">
              <a:solidFill>
                <a:schemeClr val="accent1"/>
              </a:solidFill>
            </a:endParaRPr>
          </a:p>
        </p:txBody>
      </p:sp>
      <p:sp>
        <p:nvSpPr>
          <p:cNvPr id="6" name="Slide Number Placeholder 5"/>
          <p:cNvSpPr>
            <a:spLocks noGrp="1"/>
          </p:cNvSpPr>
          <p:nvPr>
            <p:ph type="sldNum" sz="quarter" idx="4"/>
          </p:nvPr>
        </p:nvSpPr>
        <p:spPr>
          <a:xfrm>
            <a:off x="8305800" y="6629400"/>
            <a:ext cx="685800" cy="76200"/>
          </a:xfrm>
        </p:spPr>
        <p:txBody>
          <a:bodyPr/>
          <a:lstStyle/>
          <a:p>
            <a:fld id="{1D93BD3E-1E9A-4970-A6F7-E7AC52762E0C}" type="slidenum">
              <a:rPr lang="en-US" smtClean="0"/>
              <a:t>18</a:t>
            </a:fld>
            <a:endParaRPr lang="en-US" dirty="0"/>
          </a:p>
        </p:txBody>
      </p:sp>
      <p:sp>
        <p:nvSpPr>
          <p:cNvPr id="15" name="Content Placeholder 2"/>
          <p:cNvSpPr txBox="1">
            <a:spLocks/>
          </p:cNvSpPr>
          <p:nvPr/>
        </p:nvSpPr>
        <p:spPr bwMode="auto">
          <a:xfrm>
            <a:off x="533400" y="822960"/>
            <a:ext cx="8382000" cy="5273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1" indent="0" algn="l" defTabSz="914400" rtl="0" eaLnBrk="1" fontAlgn="base"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ERS Resource ID (ERID) submission is the first mandatory step in the ERS procurement process. QSE should follow the procurement schedule posted for that SCT.</a:t>
            </a:r>
          </a:p>
          <a:p>
            <a:pPr marL="0" marR="0" lvl="1"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Each Resource must go through the ERID process each SCT.</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An ERS Resource is a single site or aggregation of sites that provide the service by reducing the amount of energy used from the grid</a:t>
            </a:r>
            <a:r>
              <a:rPr lang="en-US" sz="2000" kern="0" dirty="0">
                <a:solidFill>
                  <a:srgbClr val="000000"/>
                </a:solidFill>
                <a:latin typeface="Arial"/>
              </a:rPr>
              <a:t> or generates energy to the grid when called on</a:t>
            </a:r>
            <a:endParaRPr kumimoji="0" lang="en-US" sz="2000" b="0" i="0" u="none" strike="noStrike" kern="0" cap="none" spc="0" normalizeH="0" baseline="0" noProof="0" dirty="0">
              <a:ln>
                <a:noFill/>
              </a:ln>
              <a:solidFill>
                <a:srgbClr val="000000"/>
              </a:solidFill>
              <a:effectLst/>
              <a:uLnTx/>
              <a:uFillTx/>
              <a:latin typeface="Arial"/>
            </a:endParaRPr>
          </a:p>
          <a:p>
            <a:pPr marL="742950" marR="0" lvl="2"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The resource can include sites with onsite generation.</a:t>
            </a:r>
          </a:p>
          <a:p>
            <a:pPr marL="0" marR="0" lvl="1" indent="0" algn="l" defTabSz="914400" rtl="0" eaLnBrk="1" fontAlgn="base" latinLnBrk="0" hangingPunct="1">
              <a:lnSpc>
                <a:spcPct val="100000"/>
              </a:lnSpc>
              <a:spcBef>
                <a:spcPts val="60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QSEs submit all prospective ERS Resources to ers@ercot.com using the latest version of the ERS Submission Form</a:t>
            </a:r>
            <a:r>
              <a:rPr lang="en-US" kern="0" dirty="0">
                <a:solidFill>
                  <a:srgbClr val="000000"/>
                </a:solidFill>
                <a:latin typeface="Arial"/>
              </a:rPr>
              <a:t>.</a:t>
            </a:r>
            <a:endParaRPr kumimoji="0" lang="en-US" sz="2000" b="0" i="0" u="none" strike="noStrike" kern="0" cap="none" spc="0" normalizeH="0" baseline="0" noProof="0" dirty="0">
              <a:ln>
                <a:noFill/>
              </a:ln>
              <a:solidFill>
                <a:srgbClr val="000000"/>
              </a:solidFill>
              <a:effectLst/>
              <a:uLnTx/>
              <a:uFillTx/>
              <a:latin typeface="Arial"/>
            </a:endParaRPr>
          </a:p>
          <a:p>
            <a:pPr marL="685800" marR="0" lvl="2" indent="-28575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Posted version or Pre-populated Submission Form (sent to QSEs by ERCOT).</a:t>
            </a:r>
          </a:p>
          <a:p>
            <a:pPr marL="685800" marR="0" lvl="2" indent="-28575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ERS Submission Form and Instructions are posted to ERS Key Documents </a:t>
            </a:r>
            <a:r>
              <a:rPr kumimoji="0" lang="en-US" sz="1800" b="0" i="0" u="none" strike="noStrike" kern="0" cap="none" spc="0" normalizeH="0" baseline="0" noProof="0" dirty="0">
                <a:ln>
                  <a:noFill/>
                </a:ln>
                <a:solidFill>
                  <a:srgbClr val="000000"/>
                </a:solidFill>
                <a:effectLst/>
                <a:uLnTx/>
                <a:uFillTx/>
                <a:latin typeface="Arial"/>
                <a:hlinkClick r:id="rId3"/>
              </a:rPr>
              <a:t>http://www.ercot.com/services/programs/load/eils/index</a:t>
            </a:r>
            <a:r>
              <a:rPr kumimoji="0" lang="en-US" sz="1800" b="0" i="0" u="none" strike="noStrike" kern="0" cap="none" spc="0" normalizeH="0" baseline="0" noProof="0" dirty="0">
                <a:ln>
                  <a:noFill/>
                </a:ln>
                <a:solidFill>
                  <a:srgbClr val="000000"/>
                </a:solidFill>
                <a:effectLst/>
                <a:uLnTx/>
                <a:uFillTx/>
                <a:latin typeface="Arial"/>
              </a:rPr>
              <a:t> </a:t>
            </a:r>
          </a:p>
        </p:txBody>
      </p:sp>
    </p:spTree>
    <p:extLst>
      <p:ext uri="{BB962C8B-B14F-4D97-AF65-F5344CB8AC3E}">
        <p14:creationId xmlns:p14="http://schemas.microsoft.com/office/powerpoint/2010/main" val="392551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
        <p:nvSpPr>
          <p:cNvPr id="10" name="Content Placeholder 2"/>
          <p:cNvSpPr txBox="1">
            <a:spLocks/>
          </p:cNvSpPr>
          <p:nvPr/>
        </p:nvSpPr>
        <p:spPr bwMode="auto">
          <a:xfrm>
            <a:off x="381000" y="822960"/>
            <a:ext cx="8534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1"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Arial"/>
            </a:endParaRPr>
          </a:p>
          <a:p>
            <a:pPr marL="174625" marR="0" lvl="1" indent="0" algn="l" defTabSz="914400" rtl="0" eaLnBrk="1" fontAlgn="base"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After analysis ERCOT returns Resource level information via the</a:t>
            </a:r>
            <a:r>
              <a:rPr kumimoji="0" lang="en-US" sz="2000" b="0" i="0" u="none" strike="noStrike" kern="0" cap="none" spc="0" normalizeH="0" baseline="0" noProof="0" dirty="0">
                <a:ln>
                  <a:noFill/>
                </a:ln>
                <a:solidFill>
                  <a:srgbClr val="000000"/>
                </a:solidFill>
                <a:effectLst/>
                <a:uLnTx/>
                <a:uFillTx/>
                <a:latin typeface="Arial"/>
                <a:ea typeface="+mn-ea"/>
                <a:cs typeface="+mn-cs"/>
              </a:rPr>
              <a:t> </a:t>
            </a:r>
            <a:r>
              <a:rPr kumimoji="0" lang="en-US" sz="2000" b="0" i="0" u="none" strike="noStrike" kern="0" cap="none" spc="0" normalizeH="0" baseline="0" noProof="0" dirty="0">
                <a:ln>
                  <a:noFill/>
                </a:ln>
                <a:solidFill>
                  <a:srgbClr val="000000"/>
                </a:solidFill>
                <a:effectLst/>
                <a:uLnTx/>
                <a:uFillTx/>
                <a:latin typeface="Arial"/>
              </a:rPr>
              <a:t>MIS</a:t>
            </a:r>
            <a:r>
              <a:rPr lang="en-US" kern="0" dirty="0">
                <a:solidFill>
                  <a:srgbClr val="000000"/>
                </a:solidFill>
                <a:latin typeface="Arial"/>
              </a:rPr>
              <a:t> as </a:t>
            </a:r>
            <a:r>
              <a:rPr kumimoji="0" lang="en-US" sz="2000" b="0" i="0" u="none" strike="noStrike" kern="0" cap="none" spc="0" normalizeH="0" baseline="0" noProof="0" dirty="0">
                <a:ln>
                  <a:noFill/>
                </a:ln>
                <a:solidFill>
                  <a:srgbClr val="000000"/>
                </a:solidFill>
                <a:effectLst/>
                <a:uLnTx/>
                <a:uFillTx/>
                <a:latin typeface="Arial"/>
              </a:rPr>
              <a:t>either approved ERID </a:t>
            </a:r>
            <a:r>
              <a:rPr lang="en-US" kern="0" dirty="0">
                <a:solidFill>
                  <a:srgbClr val="000000"/>
                </a:solidFill>
                <a:latin typeface="Arial"/>
              </a:rPr>
              <a:t>book </a:t>
            </a:r>
            <a:r>
              <a:rPr kumimoji="0" lang="en-US" sz="2000" b="0" i="0" u="none" strike="noStrike" kern="0" cap="none" spc="0" normalizeH="0" baseline="0" noProof="0" dirty="0">
                <a:ln>
                  <a:noFill/>
                </a:ln>
                <a:solidFill>
                  <a:srgbClr val="000000"/>
                </a:solidFill>
                <a:effectLst/>
                <a:uLnTx/>
                <a:uFillTx/>
                <a:latin typeface="Arial"/>
              </a:rPr>
              <a:t>or in an error book.</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A digital certificate is required to view/retrieve documents posted to the </a:t>
            </a:r>
            <a:r>
              <a:rPr kumimoji="0" lang="en-US" sz="2000" b="0" i="0" u="none" strike="noStrike" kern="0" cap="none" spc="0" normalizeH="0" baseline="0" noProof="0" dirty="0">
                <a:ln>
                  <a:noFill/>
                </a:ln>
                <a:solidFill>
                  <a:srgbClr val="000000"/>
                </a:solidFill>
                <a:effectLst/>
                <a:uLnTx/>
                <a:uFillTx/>
                <a:latin typeface="Arial"/>
                <a:ea typeface="+mn-ea"/>
                <a:cs typeface="+mn-cs"/>
              </a:rPr>
              <a:t>certified section of the</a:t>
            </a:r>
            <a:r>
              <a:rPr kumimoji="0" lang="en-US" sz="2000" b="0" i="0" u="none" strike="noStrike" kern="0" cap="none" spc="0" normalizeH="0" baseline="0" noProof="0" dirty="0">
                <a:ln>
                  <a:noFill/>
                </a:ln>
                <a:solidFill>
                  <a:srgbClr val="000000"/>
                </a:solidFill>
                <a:effectLst/>
                <a:uLnTx/>
                <a:uFillTx/>
                <a:latin typeface="Arial"/>
              </a:rPr>
              <a:t> MIS.   </a:t>
            </a:r>
          </a:p>
          <a:p>
            <a:pPr marL="174625" marR="0" lvl="1" indent="0" algn="l" defTabSz="914400" rtl="0" eaLnBrk="1" fontAlgn="base"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Approved ERIDS contain availability and baseline accuracy information for every applicable baseline.</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Two baseline types:  “Drop-by” (Default) or “Drop-to” (Alternate)</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Historical availability data is provided as a service to help avoid over- or under-bidding of capacity</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Aggregated resource baseline statistics are evaluated at the aggregate level, not at the site level</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See training titled “ERS</a:t>
            </a:r>
            <a:r>
              <a:rPr kumimoji="0" lang="en-US" sz="2000" b="0" i="0" u="none" strike="noStrike" kern="0" cap="none" spc="0" normalizeH="0" noProof="0" dirty="0">
                <a:ln>
                  <a:noFill/>
                </a:ln>
                <a:solidFill>
                  <a:srgbClr val="000000"/>
                </a:solidFill>
                <a:effectLst/>
                <a:uLnTx/>
                <a:uFillTx/>
                <a:latin typeface="Arial"/>
              </a:rPr>
              <a:t> QSE Training</a:t>
            </a:r>
            <a:r>
              <a:rPr kumimoji="0" lang="en-US" sz="2000" b="0" i="0" u="none" strike="noStrike" kern="0" cap="none" spc="0" normalizeH="0" baseline="0" noProof="0" dirty="0">
                <a:ln>
                  <a:noFill/>
                </a:ln>
                <a:solidFill>
                  <a:srgbClr val="000000"/>
                </a:solidFill>
                <a:effectLst/>
                <a:uLnTx/>
                <a:uFillTx/>
                <a:latin typeface="Arial"/>
              </a:rPr>
              <a:t> 201”</a:t>
            </a:r>
          </a:p>
          <a:p>
            <a:pPr marL="400050" marR="0" lvl="2" indent="0" algn="l" defTabSz="914400" rtl="0" eaLnBrk="1" fontAlgn="base"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26815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297" y="1600200"/>
            <a:ext cx="7467600" cy="3046988"/>
          </a:xfrm>
          <a:prstGeom prst="rect">
            <a:avLst/>
          </a:prstGeom>
        </p:spPr>
        <p:txBody>
          <a:bodyPr wrap="square">
            <a:spAutoFit/>
          </a:bodyPr>
          <a:lstStyle/>
          <a:p>
            <a:pPr algn="just"/>
            <a:r>
              <a:rPr lang="en-US" sz="2400" dirty="0"/>
              <a:t>This presentation is intended to be fully consistent with the Protocols, Other Binding Documents, and PUC Subst. Rule §25.507.</a:t>
            </a:r>
          </a:p>
          <a:p>
            <a:pPr algn="just"/>
            <a:endParaRPr lang="en-US" sz="2400" dirty="0"/>
          </a:p>
          <a:p>
            <a:pPr algn="just"/>
            <a:r>
              <a:rPr lang="en-US" sz="2400" dirty="0"/>
              <a:t>To the extent any part of this presentation contradicts the requirements set forth in the PUC Rule, Other Binding Documents or Protocols, the PUC Rule, Other Binding Documents or Protocols control.  </a:t>
            </a:r>
          </a:p>
        </p:txBody>
      </p:sp>
      <p:sp>
        <p:nvSpPr>
          <p:cNvPr id="5" name="Rectangle 4"/>
          <p:cNvSpPr/>
          <p:nvPr/>
        </p:nvSpPr>
        <p:spPr>
          <a:xfrm>
            <a:off x="990600" y="533400"/>
            <a:ext cx="2895600" cy="584775"/>
          </a:xfrm>
          <a:prstGeom prst="rect">
            <a:avLst/>
          </a:prstGeom>
        </p:spPr>
        <p:txBody>
          <a:bodyPr wrap="square">
            <a:spAutoFit/>
          </a:bodyPr>
          <a:lstStyle/>
          <a:p>
            <a:r>
              <a:rPr lang="en-US" sz="3200" dirty="0"/>
              <a:t>Disclaimer</a:t>
            </a:r>
          </a:p>
        </p:txBody>
      </p:sp>
    </p:spTree>
    <p:extLst>
      <p:ext uri="{BB962C8B-B14F-4D97-AF65-F5344CB8AC3E}">
        <p14:creationId xmlns:p14="http://schemas.microsoft.com/office/powerpoint/2010/main" val="131725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5449"/>
          </a:xfrm>
        </p:spPr>
        <p:txBody>
          <a:bodyPr/>
          <a:lstStyle/>
          <a:p>
            <a:r>
              <a:rPr lang="en-US" dirty="0"/>
              <a:t>Procurement - ERID Submission</a:t>
            </a:r>
            <a:endParaRPr lang="en-US" kern="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800100" y="1066800"/>
            <a:ext cx="7543800" cy="4703711"/>
          </a:xfrm>
          <a:prstGeom prst="rect">
            <a:avLst/>
          </a:prstGeom>
        </p:spPr>
      </p:pic>
      <p:sp>
        <p:nvSpPr>
          <p:cNvPr id="8" name="Rectangle 2"/>
          <p:cNvSpPr txBox="1">
            <a:spLocks noChangeArrowheads="1"/>
          </p:cNvSpPr>
          <p:nvPr/>
        </p:nvSpPr>
        <p:spPr>
          <a:xfrm>
            <a:off x="372291" y="762000"/>
            <a:ext cx="8448675" cy="40525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latin typeface="+mn-lt"/>
              </a:rPr>
              <a:t>ERS Load, Default Baseline (“drop-by”)</a:t>
            </a:r>
          </a:p>
        </p:txBody>
      </p:sp>
      <p:sp>
        <p:nvSpPr>
          <p:cNvPr id="6" name="Rectangle 2">
            <a:extLst>
              <a:ext uri="{FF2B5EF4-FFF2-40B4-BE49-F238E27FC236}">
                <a16:creationId xmlns:a16="http://schemas.microsoft.com/office/drawing/2014/main" id="{212BA826-8E09-4567-9808-832685946CD9}"/>
              </a:ext>
            </a:extLst>
          </p:cNvPr>
          <p:cNvSpPr txBox="1">
            <a:spLocks noChangeArrowheads="1"/>
          </p:cNvSpPr>
          <p:nvPr/>
        </p:nvSpPr>
        <p:spPr>
          <a:xfrm>
            <a:off x="381000" y="5638800"/>
            <a:ext cx="8220076" cy="676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mn-lt"/>
              </a:rPr>
              <a:t>Note that obligated reduction is </a:t>
            </a:r>
            <a:r>
              <a:rPr lang="en-US" sz="1800" u="sng" dirty="0">
                <a:latin typeface="+mn-lt"/>
              </a:rPr>
              <a:t>from the baseline model</a:t>
            </a:r>
            <a:r>
              <a:rPr lang="en-US" sz="1800" dirty="0">
                <a:latin typeface="+mn-lt"/>
              </a:rPr>
              <a:t>, so it is important to understand your baselines!</a:t>
            </a:r>
          </a:p>
        </p:txBody>
      </p:sp>
    </p:spTree>
    <p:extLst>
      <p:ext uri="{BB962C8B-B14F-4D97-AF65-F5344CB8AC3E}">
        <p14:creationId xmlns:p14="http://schemas.microsoft.com/office/powerpoint/2010/main" val="9045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sp>
        <p:nvSpPr>
          <p:cNvPr id="7" name="Freeform 30"/>
          <p:cNvSpPr>
            <a:spLocks/>
          </p:cNvSpPr>
          <p:nvPr/>
        </p:nvSpPr>
        <p:spPr bwMode="auto">
          <a:xfrm>
            <a:off x="1052513" y="2932113"/>
            <a:ext cx="5486400" cy="2641600"/>
          </a:xfrm>
          <a:custGeom>
            <a:avLst/>
            <a:gdLst>
              <a:gd name="T0" fmla="*/ 2147483647 w 3456"/>
              <a:gd name="T1" fmla="*/ 0 h 1664"/>
              <a:gd name="T2" fmla="*/ 2147483647 w 3456"/>
              <a:gd name="T3" fmla="*/ 2147483647 h 1664"/>
              <a:gd name="T4" fmla="*/ 2147483647 w 3456"/>
              <a:gd name="T5" fmla="*/ 2147483647 h 1664"/>
              <a:gd name="T6" fmla="*/ 2147483647 w 3456"/>
              <a:gd name="T7" fmla="*/ 2147483647 h 1664"/>
              <a:gd name="T8" fmla="*/ 2147483647 w 3456"/>
              <a:gd name="T9" fmla="*/ 2147483647 h 1664"/>
              <a:gd name="T10" fmla="*/ 2147483647 w 3456"/>
              <a:gd name="T11" fmla="*/ 2147483647 h 1664"/>
              <a:gd name="T12" fmla="*/ 2147483647 w 3456"/>
              <a:gd name="T13" fmla="*/ 2147483647 h 1664"/>
              <a:gd name="T14" fmla="*/ 2147483647 w 3456"/>
              <a:gd name="T15" fmla="*/ 2147483647 h 1664"/>
              <a:gd name="T16" fmla="*/ 2147483647 w 3456"/>
              <a:gd name="T17" fmla="*/ 2147483647 h 1664"/>
              <a:gd name="T18" fmla="*/ 2147483647 w 3456"/>
              <a:gd name="T19" fmla="*/ 2147483647 h 1664"/>
              <a:gd name="T20" fmla="*/ 0 w 3456"/>
              <a:gd name="T21" fmla="*/ 2147483647 h 1664"/>
              <a:gd name="T22" fmla="*/ 2147483647 w 3456"/>
              <a:gd name="T23" fmla="*/ 0 h 16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56"/>
              <a:gd name="T37" fmla="*/ 0 h 1664"/>
              <a:gd name="T38" fmla="*/ 3456 w 3456"/>
              <a:gd name="T39" fmla="*/ 1664 h 16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56" h="1664">
                <a:moveTo>
                  <a:pt x="6" y="0"/>
                </a:moveTo>
                <a:lnTo>
                  <a:pt x="122" y="6"/>
                </a:lnTo>
                <a:lnTo>
                  <a:pt x="442" y="396"/>
                </a:lnTo>
                <a:lnTo>
                  <a:pt x="960" y="658"/>
                </a:lnTo>
                <a:lnTo>
                  <a:pt x="1647" y="948"/>
                </a:lnTo>
                <a:lnTo>
                  <a:pt x="2677" y="1170"/>
                </a:lnTo>
                <a:lnTo>
                  <a:pt x="3119" y="1344"/>
                </a:lnTo>
                <a:lnTo>
                  <a:pt x="3334" y="1536"/>
                </a:lnTo>
                <a:lnTo>
                  <a:pt x="3456" y="1565"/>
                </a:lnTo>
                <a:lnTo>
                  <a:pt x="3456" y="1664"/>
                </a:lnTo>
                <a:lnTo>
                  <a:pt x="0" y="1658"/>
                </a:lnTo>
                <a:lnTo>
                  <a:pt x="6" y="0"/>
                </a:lnTo>
                <a:close/>
              </a:path>
            </a:pathLst>
          </a:custGeom>
          <a:solidFill>
            <a:srgbClr val="FFCC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Rectangle 3"/>
          <p:cNvSpPr txBox="1">
            <a:spLocks noChangeArrowheads="1"/>
          </p:cNvSpPr>
          <p:nvPr/>
        </p:nvSpPr>
        <p:spPr bwMode="auto">
          <a:xfrm>
            <a:off x="506412" y="1171575"/>
            <a:ext cx="7951784" cy="962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rPr>
              <a:t>ERS Resource offer is awarded at 20 MW</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rPr>
              <a:t>In a deployment event the ERS Resource is expected to reduce load to declared</a:t>
            </a:r>
            <a:r>
              <a:rPr kumimoji="0" lang="en-US" sz="1800" b="0" i="0" u="none" strike="noStrike" kern="0" cap="none" spc="0" normalizeH="0" noProof="0" dirty="0">
                <a:ln>
                  <a:noFill/>
                </a:ln>
                <a:solidFill>
                  <a:srgbClr val="000000"/>
                </a:solidFill>
                <a:effectLst/>
                <a:uLnTx/>
                <a:uFillTx/>
                <a:latin typeface="Arial"/>
                <a:ea typeface="+mn-ea"/>
              </a:rPr>
              <a:t> Maximum Base Load of 4</a:t>
            </a:r>
            <a:r>
              <a:rPr kumimoji="0" lang="en-US" sz="1800" b="0" i="0" u="none" strike="noStrike" kern="0" cap="none" spc="0" normalizeH="0" baseline="0" noProof="0" dirty="0">
                <a:ln>
                  <a:noFill/>
                </a:ln>
                <a:solidFill>
                  <a:srgbClr val="000000"/>
                </a:solidFill>
                <a:effectLst/>
                <a:uLnTx/>
                <a:uFillTx/>
                <a:latin typeface="Arial"/>
                <a:ea typeface="+mn-ea"/>
              </a:rPr>
              <a:t> MW </a:t>
            </a:r>
            <a:r>
              <a:rPr kumimoji="0" lang="en-US" sz="1800" b="0" i="0" u="sng" strike="noStrike" kern="0" cap="none" spc="0" normalizeH="0" baseline="0" noProof="0" dirty="0">
                <a:ln>
                  <a:noFill/>
                </a:ln>
                <a:solidFill>
                  <a:srgbClr val="000000"/>
                </a:solidFill>
                <a:effectLst/>
                <a:uLnTx/>
                <a:uFillTx/>
                <a:latin typeface="Arial"/>
                <a:ea typeface="+mn-ea"/>
              </a:rPr>
              <a:t>regardless</a:t>
            </a:r>
            <a:r>
              <a:rPr kumimoji="0" lang="en-US" sz="1800" b="0" i="0" u="none" strike="noStrike" kern="0" cap="none" spc="0" normalizeH="0" baseline="0" noProof="0" dirty="0">
                <a:ln>
                  <a:noFill/>
                </a:ln>
                <a:solidFill>
                  <a:srgbClr val="000000"/>
                </a:solidFill>
                <a:effectLst/>
                <a:uLnTx/>
                <a:uFillTx/>
                <a:latin typeface="Arial"/>
                <a:ea typeface="+mn-ea"/>
              </a:rPr>
              <a:t> of load</a:t>
            </a:r>
            <a:r>
              <a:rPr kumimoji="0" lang="en-US" sz="1800" b="0" i="0" u="none" strike="noStrike" kern="0" cap="none" spc="0" normalizeH="0" noProof="0" dirty="0">
                <a:ln>
                  <a:noFill/>
                </a:ln>
                <a:solidFill>
                  <a:srgbClr val="000000"/>
                </a:solidFill>
                <a:effectLst/>
                <a:uLnTx/>
                <a:uFillTx/>
                <a:latin typeface="Arial"/>
                <a:ea typeface="+mn-ea"/>
              </a:rPr>
              <a:t> at time of deployment</a:t>
            </a:r>
            <a:endParaRPr kumimoji="0" lang="en-US" sz="18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9" name="Line 5"/>
          <p:cNvSpPr>
            <a:spLocks noChangeShapeType="1"/>
          </p:cNvSpPr>
          <p:nvPr/>
        </p:nvSpPr>
        <p:spPr bwMode="auto">
          <a:xfrm>
            <a:off x="1066800" y="3276600"/>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Line 6"/>
          <p:cNvSpPr>
            <a:spLocks noChangeShapeType="1"/>
          </p:cNvSpPr>
          <p:nvPr/>
        </p:nvSpPr>
        <p:spPr bwMode="auto">
          <a:xfrm>
            <a:off x="1055688" y="2862263"/>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 name="Line 7"/>
          <p:cNvSpPr>
            <a:spLocks noChangeShapeType="1"/>
          </p:cNvSpPr>
          <p:nvPr/>
        </p:nvSpPr>
        <p:spPr bwMode="auto">
          <a:xfrm>
            <a:off x="1055688" y="3759200"/>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2" name="Line 8"/>
          <p:cNvSpPr>
            <a:spLocks noChangeShapeType="1"/>
          </p:cNvSpPr>
          <p:nvPr/>
        </p:nvSpPr>
        <p:spPr bwMode="auto">
          <a:xfrm>
            <a:off x="1046163" y="4187825"/>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Line 9"/>
          <p:cNvSpPr>
            <a:spLocks noChangeShapeType="1"/>
          </p:cNvSpPr>
          <p:nvPr/>
        </p:nvSpPr>
        <p:spPr bwMode="auto">
          <a:xfrm>
            <a:off x="1068388" y="4629150"/>
            <a:ext cx="54673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Line 10"/>
          <p:cNvSpPr>
            <a:spLocks noChangeShapeType="1"/>
          </p:cNvSpPr>
          <p:nvPr/>
        </p:nvSpPr>
        <p:spPr bwMode="auto">
          <a:xfrm>
            <a:off x="1049338" y="5057775"/>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 name="Line 12"/>
          <p:cNvSpPr>
            <a:spLocks noChangeShapeType="1"/>
          </p:cNvSpPr>
          <p:nvPr/>
        </p:nvSpPr>
        <p:spPr bwMode="auto">
          <a:xfrm>
            <a:off x="6532563" y="2513013"/>
            <a:ext cx="0" cy="3051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 name="Text Box 15"/>
          <p:cNvSpPr txBox="1">
            <a:spLocks noChangeArrowheads="1"/>
          </p:cNvSpPr>
          <p:nvPr/>
        </p:nvSpPr>
        <p:spPr bwMode="auto">
          <a:xfrm>
            <a:off x="538163" y="5607050"/>
            <a:ext cx="7142162"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1pPr>
            <a:lvl2pPr marL="1143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2pPr>
            <a:lvl3pPr marL="1143000" indent="-2286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3pPr>
            <a:lvl4pPr marL="1600200" indent="-2286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4pPr>
            <a:lvl5pPr marL="2057400" indent="-2286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5pPr>
            <a:lvl6pPr marL="25146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6pPr>
            <a:lvl7pPr marL="29718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7pPr>
            <a:lvl8pPr marL="34290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8pPr>
            <a:lvl9pPr marL="38862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9pPr>
          </a:lstStyle>
          <a:p>
            <a:pPr eaLnBrk="1" fontAlgn="base" hangingPunct="1">
              <a:spcBef>
                <a:spcPct val="10000"/>
              </a:spcBef>
              <a:spcAft>
                <a:spcPct val="0"/>
              </a:spcAft>
            </a:pPr>
            <a:r>
              <a:rPr lang="en-US" sz="1100" dirty="0">
                <a:solidFill>
                  <a:srgbClr val="000000"/>
                </a:solidFill>
                <a:latin typeface="+mn-lt"/>
              </a:rPr>
              <a:t>	0	10	20	30	40	50	60	70	80	90	100</a:t>
            </a:r>
          </a:p>
          <a:p>
            <a:pPr lvl="1" algn="ctr" eaLnBrk="1" fontAlgn="base" hangingPunct="1">
              <a:spcBef>
                <a:spcPct val="10000"/>
              </a:spcBef>
              <a:spcAft>
                <a:spcPct val="0"/>
              </a:spcAft>
            </a:pPr>
            <a:r>
              <a:rPr lang="en-US" dirty="0">
                <a:solidFill>
                  <a:srgbClr val="000000"/>
                </a:solidFill>
                <a:latin typeface="+mn-lt"/>
              </a:rPr>
              <a:t>% of Hours in Contract Period</a:t>
            </a:r>
            <a:endParaRPr lang="en-US" sz="1000" dirty="0">
              <a:solidFill>
                <a:srgbClr val="000000"/>
              </a:solidFill>
              <a:latin typeface="+mn-lt"/>
            </a:endParaRPr>
          </a:p>
        </p:txBody>
      </p:sp>
      <p:sp>
        <p:nvSpPr>
          <p:cNvPr id="17" name="Text Box 16"/>
          <p:cNvSpPr txBox="1">
            <a:spLocks noChangeArrowheads="1"/>
          </p:cNvSpPr>
          <p:nvPr/>
        </p:nvSpPr>
        <p:spPr bwMode="auto">
          <a:xfrm>
            <a:off x="381000" y="2362200"/>
            <a:ext cx="6096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38000"/>
              </a:spcBef>
              <a:spcAft>
                <a:spcPct val="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MW</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60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50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40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30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20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10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mn-lt"/>
              </a:rPr>
              <a:t>0</a:t>
            </a:r>
          </a:p>
        </p:txBody>
      </p:sp>
      <p:sp>
        <p:nvSpPr>
          <p:cNvPr id="18" name="Text Box 18"/>
          <p:cNvSpPr txBox="1">
            <a:spLocks noChangeArrowheads="1"/>
          </p:cNvSpPr>
          <p:nvPr/>
        </p:nvSpPr>
        <p:spPr bwMode="auto">
          <a:xfrm>
            <a:off x="6696869" y="5238462"/>
            <a:ext cx="239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dirty="0">
                <a:solidFill>
                  <a:srgbClr val="000000"/>
                </a:solidFill>
                <a:latin typeface="+mn-lt"/>
              </a:rPr>
              <a:t>Declared Maximum Base Load: 4 MW</a:t>
            </a:r>
          </a:p>
        </p:txBody>
      </p:sp>
      <p:sp>
        <p:nvSpPr>
          <p:cNvPr id="19" name="Line 17"/>
          <p:cNvSpPr>
            <a:spLocks noChangeShapeType="1"/>
          </p:cNvSpPr>
          <p:nvPr/>
        </p:nvSpPr>
        <p:spPr bwMode="auto">
          <a:xfrm>
            <a:off x="1065213" y="5403850"/>
            <a:ext cx="5467350" cy="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0" name="Line 21"/>
          <p:cNvSpPr>
            <a:spLocks noChangeShapeType="1"/>
          </p:cNvSpPr>
          <p:nvPr/>
        </p:nvSpPr>
        <p:spPr bwMode="auto">
          <a:xfrm>
            <a:off x="1055689" y="2927350"/>
            <a:ext cx="5462588" cy="0"/>
          </a:xfrm>
          <a:prstGeom prst="line">
            <a:avLst/>
          </a:prstGeom>
          <a:noFill/>
          <a:ln w="28575">
            <a:solidFill>
              <a:srgbClr val="00CC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Text Box 22"/>
          <p:cNvSpPr txBox="1">
            <a:spLocks noChangeArrowheads="1"/>
          </p:cNvSpPr>
          <p:nvPr/>
        </p:nvSpPr>
        <p:spPr bwMode="auto">
          <a:xfrm>
            <a:off x="6559558" y="2743200"/>
            <a:ext cx="2070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dirty="0">
                <a:solidFill>
                  <a:srgbClr val="000000"/>
                </a:solidFill>
                <a:latin typeface="+mn-lt"/>
              </a:rPr>
              <a:t>Peak Load: 58 MW</a:t>
            </a:r>
          </a:p>
        </p:txBody>
      </p:sp>
      <p:sp>
        <p:nvSpPr>
          <p:cNvPr id="22" name="Line 23"/>
          <p:cNvSpPr>
            <a:spLocks noChangeShapeType="1"/>
          </p:cNvSpPr>
          <p:nvPr/>
        </p:nvSpPr>
        <p:spPr bwMode="auto">
          <a:xfrm>
            <a:off x="1060450" y="4464050"/>
            <a:ext cx="5457826"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3" name="Text Box 24"/>
          <p:cNvSpPr txBox="1">
            <a:spLocks noChangeArrowheads="1"/>
          </p:cNvSpPr>
          <p:nvPr/>
        </p:nvSpPr>
        <p:spPr bwMode="auto">
          <a:xfrm>
            <a:off x="3737141" y="4139198"/>
            <a:ext cx="2808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dirty="0">
                <a:solidFill>
                  <a:srgbClr val="000000"/>
                </a:solidFill>
                <a:latin typeface="+mn-lt"/>
              </a:rPr>
              <a:t>Avg. Hourly Load:  24 MW</a:t>
            </a:r>
          </a:p>
        </p:txBody>
      </p:sp>
      <p:cxnSp>
        <p:nvCxnSpPr>
          <p:cNvPr id="24" name="AutoShape 29"/>
          <p:cNvCxnSpPr>
            <a:cxnSpLocks noChangeShapeType="1"/>
          </p:cNvCxnSpPr>
          <p:nvPr/>
        </p:nvCxnSpPr>
        <p:spPr bwMode="auto">
          <a:xfrm>
            <a:off x="4257675" y="3797300"/>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5" name="Line 37"/>
          <p:cNvSpPr>
            <a:spLocks noChangeShapeType="1"/>
          </p:cNvSpPr>
          <p:nvPr/>
        </p:nvSpPr>
        <p:spPr bwMode="auto">
          <a:xfrm flipV="1">
            <a:off x="5894389" y="4895850"/>
            <a:ext cx="1330338" cy="746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6" name="Line 34"/>
          <p:cNvSpPr>
            <a:spLocks noChangeShapeType="1"/>
          </p:cNvSpPr>
          <p:nvPr/>
        </p:nvSpPr>
        <p:spPr bwMode="auto">
          <a:xfrm flipV="1">
            <a:off x="5891213" y="4508500"/>
            <a:ext cx="1587" cy="839788"/>
          </a:xfrm>
          <a:prstGeom prst="line">
            <a:avLst/>
          </a:prstGeom>
          <a:noFill/>
          <a:ln w="63500">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7" name="Line 11"/>
          <p:cNvSpPr>
            <a:spLocks noChangeShapeType="1"/>
          </p:cNvSpPr>
          <p:nvPr/>
        </p:nvSpPr>
        <p:spPr bwMode="auto">
          <a:xfrm>
            <a:off x="1052513" y="2500313"/>
            <a:ext cx="0" cy="3051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8" name="Text Box 35"/>
          <p:cNvSpPr txBox="1">
            <a:spLocks noChangeArrowheads="1"/>
          </p:cNvSpPr>
          <p:nvPr/>
        </p:nvSpPr>
        <p:spPr bwMode="auto">
          <a:xfrm>
            <a:off x="7170738" y="4799745"/>
            <a:ext cx="1492250" cy="338554"/>
          </a:xfrm>
          <a:prstGeom prst="rect">
            <a:avLst/>
          </a:prstGeom>
          <a:solidFill>
            <a:srgbClr val="FFFFFF"/>
          </a:solidFill>
          <a:ln w="15875">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rPr>
              <a:t>20 MW Bid</a:t>
            </a:r>
          </a:p>
        </p:txBody>
      </p:sp>
      <p:sp>
        <p:nvSpPr>
          <p:cNvPr id="29" name="Text Box 40"/>
          <p:cNvSpPr txBox="1">
            <a:spLocks noChangeArrowheads="1"/>
          </p:cNvSpPr>
          <p:nvPr/>
        </p:nvSpPr>
        <p:spPr bwMode="auto">
          <a:xfrm>
            <a:off x="1219200" y="2286000"/>
            <a:ext cx="480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prstDash val="sysDot"/>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1" indent="0" algn="ctr" defTabSz="914400" eaLnBrk="1" fontAlgn="base" latinLnBrk="0" hangingPunct="1">
              <a:lnSpc>
                <a:spcPct val="100000"/>
              </a:lnSpc>
              <a:spcBef>
                <a:spcPct val="10000"/>
              </a:spcBef>
              <a:spcAft>
                <a:spcPct val="0"/>
              </a:spcAft>
              <a:buClrTx/>
              <a:buSzTx/>
              <a:buFontTx/>
              <a:buNone/>
              <a:tabLst/>
              <a:defRPr/>
            </a:pPr>
            <a:r>
              <a:rPr kumimoji="0" lang="en-US" sz="1400" i="0" u="none" strike="noStrike" kern="0" cap="none" spc="0" normalizeH="0" baseline="0" noProof="0" dirty="0">
                <a:ln>
                  <a:noFill/>
                </a:ln>
                <a:solidFill>
                  <a:srgbClr val="000000"/>
                </a:solidFill>
                <a:effectLst/>
                <a:uLnTx/>
                <a:uFillTx/>
                <a:latin typeface="Arial" charset="0"/>
              </a:rPr>
              <a:t>Hypothetical Load Duration Curve</a:t>
            </a:r>
          </a:p>
        </p:txBody>
      </p:sp>
      <p:sp>
        <p:nvSpPr>
          <p:cNvPr id="30" name="Rectangle 29"/>
          <p:cNvSpPr/>
          <p:nvPr/>
        </p:nvSpPr>
        <p:spPr>
          <a:xfrm>
            <a:off x="381000" y="762000"/>
            <a:ext cx="4658070"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rPr>
              <a:t>ERS Load, Alternate Baseline (“drop-to”)</a:t>
            </a:r>
          </a:p>
        </p:txBody>
      </p:sp>
    </p:spTree>
    <p:extLst>
      <p:ext uri="{BB962C8B-B14F-4D97-AF65-F5344CB8AC3E}">
        <p14:creationId xmlns:p14="http://schemas.microsoft.com/office/powerpoint/2010/main" val="39218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checkerboard(across)">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checkerboard(across)">
                                      <p:cBhvr>
                                        <p:cTn id="36" dur="500"/>
                                        <p:tgtEl>
                                          <p:spTgt spid="8">
                                            <p:txEl>
                                              <p:pRg st="1" end="1"/>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P spid="19" grpId="0" animBg="1"/>
      <p:bldP spid="20" grpId="0" animBg="1"/>
      <p:bldP spid="21" grpId="0"/>
      <p:bldP spid="22" grpId="0" animBg="1"/>
      <p:bldP spid="23" grpId="0"/>
      <p:bldP spid="25" grpId="0" animBg="1"/>
      <p:bldP spid="26"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9" name="Content Placeholder 2"/>
          <p:cNvSpPr txBox="1">
            <a:spLocks/>
          </p:cNvSpPr>
          <p:nvPr/>
        </p:nvSpPr>
        <p:spPr bwMode="auto">
          <a:xfrm>
            <a:off x="350520" y="1386682"/>
            <a:ext cx="8307977"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Fifteen-minute interval metering is </a:t>
            </a:r>
            <a:r>
              <a:rPr kumimoji="0" lang="en-US" sz="2000" b="0" i="0" u="sng" strike="noStrike" kern="0" cap="none" spc="0" normalizeH="0" baseline="0" noProof="0" dirty="0">
                <a:ln>
                  <a:noFill/>
                </a:ln>
                <a:solidFill>
                  <a:srgbClr val="000000"/>
                </a:solidFill>
                <a:effectLst/>
                <a:uLnTx/>
                <a:uFillTx/>
                <a:latin typeface="Arial"/>
                <a:ea typeface="+mn-ea"/>
                <a:cs typeface="+mn-cs"/>
              </a:rPr>
              <a:t>required</a:t>
            </a:r>
            <a:r>
              <a:rPr kumimoji="0" lang="en-US" sz="2000" b="0" i="0" u="none" strike="noStrike" kern="0" cap="none" spc="0" normalizeH="0" baseline="0" noProof="0" dirty="0">
                <a:ln>
                  <a:noFill/>
                </a:ln>
                <a:solidFill>
                  <a:srgbClr val="000000"/>
                </a:solidFill>
                <a:effectLst/>
                <a:uLnTx/>
                <a:uFillTx/>
                <a:latin typeface="Arial"/>
                <a:ea typeface="+mn-ea"/>
                <a:cs typeface="+mn-cs"/>
              </a:rPr>
              <a:t> for participating in ERS as this data is used for </a:t>
            </a:r>
            <a:r>
              <a:rPr kumimoji="0" lang="en-US" sz="2000" b="0" i="0" strike="noStrike" kern="0" cap="none" spc="0" normalizeH="0" baseline="0" noProof="0" dirty="0">
                <a:ln>
                  <a:noFill/>
                </a:ln>
                <a:solidFill>
                  <a:srgbClr val="000000"/>
                </a:solidFill>
                <a:effectLst/>
                <a:uLnTx/>
                <a:uFillTx/>
                <a:latin typeface="Arial"/>
                <a:ea typeface="+mn-ea"/>
                <a:cs typeface="+mn-cs"/>
              </a:rPr>
              <a:t>all</a:t>
            </a:r>
            <a:r>
              <a:rPr kumimoji="0" lang="en-US" sz="2000" b="0" i="0" u="none" strike="noStrike" kern="0" cap="none" spc="0" normalizeH="0" baseline="0" noProof="0" dirty="0">
                <a:ln>
                  <a:noFill/>
                </a:ln>
                <a:solidFill>
                  <a:srgbClr val="000000"/>
                </a:solidFill>
                <a:effectLst/>
                <a:uLnTx/>
                <a:uFillTx/>
                <a:latin typeface="Arial"/>
                <a:ea typeface="+mn-ea"/>
                <a:cs typeface="+mn-cs"/>
              </a:rPr>
              <a:t> availability and performance measurement analysis.</a:t>
            </a:r>
          </a:p>
          <a:p>
            <a:pPr marL="3429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Interval </a:t>
            </a:r>
            <a:r>
              <a:rPr kumimoji="0" lang="en-US" sz="2000" b="0" i="0" u="none" strike="noStrike" kern="0" cap="none" spc="0" normalizeH="0" baseline="0" noProof="0" dirty="0" err="1">
                <a:ln>
                  <a:noFill/>
                </a:ln>
                <a:solidFill>
                  <a:srgbClr val="000000"/>
                </a:solidFill>
                <a:effectLst/>
                <a:uLnTx/>
                <a:uFillTx/>
                <a:latin typeface="Arial"/>
                <a:ea typeface="+mn-ea"/>
                <a:cs typeface="+mn-cs"/>
              </a:rPr>
              <a:t>dat</a:t>
            </a:r>
            <a:r>
              <a:rPr lang="en-US" kern="0" dirty="0">
                <a:solidFill>
                  <a:srgbClr val="000000"/>
                </a:solidFill>
                <a:latin typeface="Arial"/>
              </a:rPr>
              <a:t>a will be adjusted upwards to account for distribution losses if originating from a competitive choice area, or if originating NOIE has </a:t>
            </a:r>
            <a:r>
              <a:rPr kumimoji="0" lang="en-US" sz="2000" b="0" i="0" u="none" strike="noStrike" kern="0" cap="none" spc="0" normalizeH="0" baseline="0" noProof="0" dirty="0">
                <a:ln>
                  <a:noFill/>
                </a:ln>
                <a:solidFill>
                  <a:srgbClr val="000000"/>
                </a:solidFill>
                <a:effectLst/>
                <a:uLnTx/>
                <a:uFillTx/>
                <a:latin typeface="Arial"/>
                <a:ea typeface="+mn-ea"/>
                <a:cs typeface="+mn-cs"/>
              </a:rPr>
              <a:t>submitted a distribution loss study </a:t>
            </a:r>
            <a:r>
              <a:rPr kumimoji="0" lang="x-none" sz="2000" b="0" i="0" u="none" strike="noStrike" kern="0" cap="none" spc="0" normalizeH="0" baseline="0" noProof="0" dirty="0">
                <a:ln>
                  <a:noFill/>
                </a:ln>
                <a:solidFill>
                  <a:srgbClr val="000000"/>
                </a:solidFill>
                <a:effectLst/>
                <a:uLnTx/>
                <a:uFillTx/>
                <a:latin typeface="Arial"/>
                <a:ea typeface="+mn-ea"/>
                <a:cs typeface="+mn-cs"/>
              </a:rPr>
              <a:t>to ERCOT pursuant to Protocols, Section 13.3, Distribution Losses.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base" latinLnBrk="0" hangingPunct="1">
              <a:lnSpc>
                <a:spcPct val="100000"/>
              </a:lnSpc>
              <a:spcBef>
                <a:spcPct val="20000"/>
              </a:spcBef>
              <a:spcAft>
                <a:spcPct val="0"/>
              </a:spcAft>
              <a:buClrTx/>
              <a:buSzTx/>
              <a:buFontTx/>
              <a:buNone/>
              <a:tabLst/>
              <a:defRPr/>
            </a:pPr>
            <a:endParaRPr kumimoji="0" lang="en-US" sz="19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808" y="3977482"/>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73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16" name="Content Placeholder 2"/>
          <p:cNvSpPr txBox="1">
            <a:spLocks/>
          </p:cNvSpPr>
          <p:nvPr/>
        </p:nvSpPr>
        <p:spPr bwMode="auto">
          <a:xfrm>
            <a:off x="304800" y="609600"/>
            <a:ext cx="86106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5613" marR="0" lvl="1" indent="-28575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endParaRPr>
          </a:p>
          <a:p>
            <a:pPr marL="169863" marR="0" lvl="1" indent="0"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In order to evaluate the applicability of a Default Baseline, ERCOT must have access to </a:t>
            </a:r>
            <a:r>
              <a:rPr kumimoji="0" lang="en-US" sz="2000" b="0" i="0" u="sng" strike="noStrike" kern="0" cap="none" spc="0" normalizeH="0" baseline="0" noProof="0" dirty="0">
                <a:ln>
                  <a:noFill/>
                </a:ln>
                <a:solidFill>
                  <a:srgbClr val="000000"/>
                </a:solidFill>
                <a:effectLst/>
                <a:uLnTx/>
                <a:uFillTx/>
                <a:latin typeface="Arial"/>
              </a:rPr>
              <a:t>at least six months </a:t>
            </a:r>
            <a:r>
              <a:rPr kumimoji="0" lang="en-US" sz="2000" b="0" i="0" u="none" strike="noStrike" kern="0" cap="none" spc="0" normalizeH="0" baseline="0" noProof="0" dirty="0">
                <a:ln>
                  <a:noFill/>
                </a:ln>
                <a:solidFill>
                  <a:srgbClr val="000000"/>
                </a:solidFill>
                <a:effectLst/>
                <a:uLnTx/>
                <a:uFillTx/>
                <a:latin typeface="Arial"/>
              </a:rPr>
              <a:t>of site-specific historic interval meter data, pulled within the last 45 days.</a:t>
            </a:r>
          </a:p>
          <a:p>
            <a:pPr marL="855663" marR="0" lvl="2" indent="-22860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Interval data submitted by TDSP to ERCOT, or</a:t>
            </a:r>
          </a:p>
          <a:p>
            <a:pPr marL="855663" marR="0" lvl="2" indent="-22860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QSE installed metering (premise or end-use metering are allowed)</a:t>
            </a:r>
          </a:p>
          <a:p>
            <a:pPr marL="169863" marR="0" lvl="1" indent="0"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ERCOT will limit the baseline option for an ERS Load to the Alternate Baseline in the following circumstances:</a:t>
            </a:r>
          </a:p>
          <a:p>
            <a:pPr marL="855663" marR="0" lvl="2" indent="-22860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If one or more sites within the ERS Load has less than 6 months of available historic interval meter data</a:t>
            </a:r>
          </a:p>
          <a:p>
            <a:pPr marL="855663" marR="0" lvl="2" indent="-228600"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If the prospective ERS Load contains a non-interval metered site. In such cases the QSE is responsible for ensuring that the site is equipped with interval metering by the start of the applicable SCT</a:t>
            </a:r>
          </a:p>
          <a:p>
            <a:pPr lvl="2">
              <a:defRPr/>
            </a:pPr>
            <a:r>
              <a:rPr kumimoji="0" lang="en-US" sz="1800" b="0" i="0" u="none" strike="noStrike" kern="0" cap="none" spc="0" normalizeH="0" baseline="0" noProof="0" dirty="0">
                <a:ln>
                  <a:noFill/>
                </a:ln>
                <a:solidFill>
                  <a:srgbClr val="000000"/>
                </a:solidFill>
                <a:effectLst/>
                <a:uLnTx/>
                <a:uFillTx/>
                <a:latin typeface="Arial"/>
              </a:rPr>
              <a:t>Interval data can be provided from QSE installed metering, or</a:t>
            </a:r>
          </a:p>
          <a:p>
            <a:pPr lvl="2">
              <a:defRPr/>
            </a:pPr>
            <a:r>
              <a:rPr kumimoji="0" lang="en-US" sz="1800" b="0" i="0" u="none" strike="noStrike" kern="0" cap="none" spc="0" normalizeH="0" baseline="0" noProof="0" dirty="0">
                <a:ln>
                  <a:noFill/>
                </a:ln>
                <a:solidFill>
                  <a:srgbClr val="000000"/>
                </a:solidFill>
                <a:effectLst/>
                <a:uLnTx/>
                <a:uFillTx/>
                <a:latin typeface="Arial"/>
              </a:rPr>
              <a:t>By the relevant meter-reading entity (TDSP)</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318918"/>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22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Offer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
        <p:nvSpPr>
          <p:cNvPr id="9" name="Content Placeholder 2"/>
          <p:cNvSpPr txBox="1">
            <a:spLocks/>
          </p:cNvSpPr>
          <p:nvPr/>
        </p:nvSpPr>
        <p:spPr bwMode="auto">
          <a:xfrm>
            <a:off x="342900" y="821278"/>
            <a:ext cx="84582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QSEs representing prospective ERS Resources submit offers to provide ERS using an approved ERID with an assigned ERID Number.  </a:t>
            </a:r>
          </a:p>
          <a:p>
            <a:pPr marL="742950" marR="0" lvl="1" indent="-285750" algn="l" defTabSz="914400" rtl="0" eaLnBrk="1" fontAlgn="base" latinLnBrk="0" hangingPunct="1">
              <a:lnSpc>
                <a:spcPct val="100000"/>
              </a:lnSpc>
              <a:spcBef>
                <a:spcPct val="200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ERID number assigned by ERCOT during the ERID process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For each ERS Resource, the QSE shall declare the following values for each Time Period for which an offer is being submitted: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Submission Type (ID page</a:t>
            </a:r>
            <a:r>
              <a:rPr kumimoji="0" lang="en-US" sz="1900" b="0" i="0" u="none" strike="noStrike" kern="0" cap="none" spc="0" normalizeH="0" baseline="0" noProof="0" dirty="0">
                <a:ln>
                  <a:noFill/>
                </a:ln>
                <a:solidFill>
                  <a:srgbClr val="000000"/>
                </a:solidFill>
                <a:effectLst/>
                <a:uLnTx/>
                <a:uFillTx/>
                <a:latin typeface="Arial"/>
              </a:rPr>
              <a:t>)</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Baseline</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Capacity offer </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Price</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Whether capacity proration is allowed</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Proration Lower Limit </a:t>
            </a:r>
          </a:p>
          <a:p>
            <a:pPr marL="0" marR="0" lvl="1"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Award Notifications are posted to certified section of the ERCOT Market Information System (MIS).</a:t>
            </a:r>
          </a:p>
        </p:txBody>
      </p:sp>
      <p:pic>
        <p:nvPicPr>
          <p:cNvPr id="10" name="Picture 9"/>
          <p:cNvPicPr>
            <a:picLocks noChangeAspect="1"/>
          </p:cNvPicPr>
          <p:nvPr/>
        </p:nvPicPr>
        <p:blipFill>
          <a:blip r:embed="rId2"/>
          <a:stretch>
            <a:fillRect/>
          </a:stretch>
        </p:blipFill>
        <p:spPr>
          <a:xfrm>
            <a:off x="6248400" y="3048000"/>
            <a:ext cx="1619250" cy="1619250"/>
          </a:xfrm>
          <a:prstGeom prst="rect">
            <a:avLst/>
          </a:prstGeom>
        </p:spPr>
      </p:pic>
    </p:spTree>
    <p:extLst>
      <p:ext uri="{BB962C8B-B14F-4D97-AF65-F5344CB8AC3E}">
        <p14:creationId xmlns:p14="http://schemas.microsoft.com/office/powerpoint/2010/main" val="144308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990600" y="23622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Contract Performance</a:t>
            </a:r>
            <a:endParaRPr lang="en-US" altLang="en-US" sz="2400" dirty="0"/>
          </a:p>
        </p:txBody>
      </p:sp>
    </p:spTree>
    <p:extLst>
      <p:ext uri="{BB962C8B-B14F-4D97-AF65-F5344CB8AC3E}">
        <p14:creationId xmlns:p14="http://schemas.microsoft.com/office/powerpoint/2010/main" val="256086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16" name="Rectangle 3"/>
          <p:cNvSpPr txBox="1">
            <a:spLocks noChangeArrowheads="1"/>
          </p:cNvSpPr>
          <p:nvPr/>
        </p:nvSpPr>
        <p:spPr bwMode="auto">
          <a:xfrm>
            <a:off x="457200" y="990600"/>
            <a:ext cx="8358188"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00050" marR="0" lvl="0" indent="-342900" algn="l" defTabSz="914400" rtl="0" eaLnBrk="1" fontAlgn="base" latinLnBrk="0" hangingPunct="1">
              <a:lnSpc>
                <a:spcPct val="100000"/>
              </a:lnSpc>
              <a:spcBef>
                <a:spcPct val="2000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All ERS Service Types may be dispatched when PRC falls below 3,000 MW and is not projected to be recovered above 3,000 MW within 30 minutes following the deployment of Non-Spin</a:t>
            </a:r>
            <a:endParaRPr kumimoji="0" lang="en-US" sz="2000" b="1" i="0" u="none" strike="noStrike" kern="0" cap="none" spc="0" normalizeH="0" baseline="0" noProof="0" dirty="0">
              <a:ln>
                <a:noFill/>
              </a:ln>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000" b="1" i="0" u="none" strike="noStrike" kern="0" cap="none" spc="0" normalizeH="0" baseline="0" noProof="0" dirty="0">
              <a:ln>
                <a:noFill/>
              </a:ln>
              <a:effectLst/>
              <a:uLnTx/>
              <a:uFillTx/>
              <a:latin typeface="Arial"/>
              <a:ea typeface="+mn-ea"/>
              <a:cs typeface="+mn-cs"/>
            </a:endParaRPr>
          </a:p>
        </p:txBody>
      </p:sp>
      <p:pic>
        <p:nvPicPr>
          <p:cNvPr id="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692" t="5824" r="6787" b="7787"/>
          <a:stretch/>
        </p:blipFill>
        <p:spPr bwMode="auto">
          <a:xfrm flipH="1">
            <a:off x="6620033" y="2916501"/>
            <a:ext cx="1600201" cy="150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BB96C8B6-D2E1-4CF9-9F3F-82F39C304449}"/>
              </a:ext>
            </a:extLst>
          </p:cNvPr>
          <p:cNvSpPr txBox="1">
            <a:spLocks noChangeArrowheads="1"/>
          </p:cNvSpPr>
          <p:nvPr/>
        </p:nvSpPr>
        <p:spPr bwMode="auto">
          <a:xfrm>
            <a:off x="533400" y="2133600"/>
            <a:ext cx="5562600" cy="3815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00050" marR="0" lvl="0" indent="-342900" algn="l" defTabSz="914400" rtl="0" eaLnBrk="1" fontAlgn="base" latinLnBrk="0" hangingPunct="1">
              <a:lnSpc>
                <a:spcPct val="100000"/>
              </a:lnSpc>
              <a:spcBef>
                <a:spcPct val="2000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All ERS Service Types may be dispatched when PRC falls below 3,000 MW and is not projected to be recovered above 3,000 MW within 30 minutes following the deployment of Non-Spin</a:t>
            </a:r>
          </a:p>
          <a:p>
            <a:pPr marL="34290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ERCOT Operations will release ERS Resources after the emergency is over via another hotline call.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effectLst/>
                <a:uLnTx/>
                <a:uFillTx/>
                <a:latin typeface="Arial"/>
              </a:rPr>
              <a:t>Must be back online and ready to perform within 10 hours of the release</a:t>
            </a: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2000" b="1" i="0" u="none" strike="noStrike" kern="0" cap="none" spc="0" normalizeH="0" baseline="0" noProof="0" dirty="0">
              <a:ln>
                <a:noFill/>
              </a:ln>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000" b="1" i="0" u="none" strike="noStrike" kern="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87618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5" name="Rectangle 3"/>
          <p:cNvSpPr txBox="1">
            <a:spLocks noChangeArrowheads="1"/>
          </p:cNvSpPr>
          <p:nvPr/>
        </p:nvSpPr>
        <p:spPr bwMode="auto">
          <a:xfrm>
            <a:off x="304800" y="1066800"/>
            <a:ext cx="8458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R="0" lvl="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ERCOT Operations dispatches ERS Resources via an XML </a:t>
            </a:r>
          </a:p>
          <a:p>
            <a:pPr marL="0" marR="0" lvl="0" indent="3175" algn="l" defTabSz="914400" rtl="0" eaLnBrk="1" fontAlgn="base" latinLnBrk="0" hangingPunct="1">
              <a:lnSpc>
                <a:spcPct val="100000"/>
              </a:lnSpc>
              <a:spcBef>
                <a:spcPts val="0"/>
              </a:spcBef>
              <a:spcAft>
                <a:spcPts val="60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message sent to the QSE followed by a hot line phone call to all-QSEs.</a:t>
            </a:r>
          </a:p>
          <a:p>
            <a:pPr marL="0" marR="0" lvl="0" indent="3175" algn="l" defTabSz="914400" rtl="0" eaLnBrk="1" fontAlgn="base" latinLnBrk="0" hangingPunct="1">
              <a:lnSpc>
                <a:spcPct val="100000"/>
              </a:lnSpc>
              <a:spcBef>
                <a:spcPts val="0"/>
              </a:spcBef>
              <a:spcAft>
                <a:spcPts val="60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a:p>
            <a:pPr marR="0" lvl="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QSEs in turn dispatches the ERS Resources with a 10 or 30 minute response time. </a:t>
            </a:r>
          </a:p>
          <a:p>
            <a:pPr marR="0" lvl="1"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VDI shall represent the official start of the ERS ramp period</a:t>
            </a:r>
          </a:p>
          <a:p>
            <a:pPr lvl="1">
              <a:spcBef>
                <a:spcPts val="0"/>
              </a:spcBef>
              <a:spcAft>
                <a:spcPts val="600"/>
              </a:spcAft>
              <a:buFont typeface="Arial" panose="020B0604020202020204" pitchFamily="34" charset="0"/>
              <a:buChar char="•"/>
              <a:defRPr/>
            </a:pPr>
            <a:r>
              <a:rPr lang="en-US" altLang="en-US" sz="1800" kern="0" dirty="0">
                <a:solidFill>
                  <a:srgbClr val="000000"/>
                </a:solidFill>
                <a:latin typeface="Arial"/>
              </a:rPr>
              <a:t>ERS Resources must shed or generate at least 95% of their committed obligation within 10 or 30 minutes depending on the service being provided.</a:t>
            </a:r>
          </a:p>
          <a:p>
            <a:pPr marR="0" lvl="0" algn="l" defTabSz="914400" rtl="0" eaLnBrk="1" fontAlgn="base" latinLnBrk="0" hangingPunct="1">
              <a:lnSpc>
                <a:spcPct val="100000"/>
              </a:lnSpc>
              <a:spcBef>
                <a:spcPts val="1200"/>
              </a:spcBef>
              <a:spcAft>
                <a:spcPts val="60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Performance is measured after the fact using 15-minute interval metering (days to weeks depending on meter type)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99975"/>
            <a:ext cx="876300" cy="115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j0412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29544"/>
            <a:ext cx="990600" cy="100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1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6" name="Rectangle 3"/>
          <p:cNvSpPr txBox="1">
            <a:spLocks noChangeArrowheads="1"/>
          </p:cNvSpPr>
          <p:nvPr/>
        </p:nvSpPr>
        <p:spPr bwMode="auto">
          <a:xfrm>
            <a:off x="311191" y="1219200"/>
            <a:ext cx="833628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Resources must respond according to their commitment and baseline assignment within 10 minutes or 30 minutes (ramp period) of the QSE’s receipt of the instruction</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455613"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Deployment obligation time is the cumulative time during the Sustained Response Period of an event during which an ERS Resource has an obligation. </a:t>
            </a:r>
          </a:p>
          <a:p>
            <a:pPr marL="455613"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Deployment obligation time does not include the ramp time.  </a:t>
            </a:r>
          </a:p>
          <a:p>
            <a:pPr marL="455613"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ERS Resources shall be obligated for 24 hours of cumulative deployment time for any ERS Contract Period during the December through March ERS Standard Contract Term.  The obligated cumulative deployment time for any ERS Contract Period during all other ERS Standard Contract Terms shall be 12 hours. </a:t>
            </a:r>
            <a:endParaRPr kumimoji="0" lang="en-US" sz="18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8932" y="5406934"/>
            <a:ext cx="103788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73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 - Testing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8" name="Content Placeholder 2"/>
          <p:cNvSpPr txBox="1">
            <a:spLocks/>
          </p:cNvSpPr>
          <p:nvPr/>
        </p:nvSpPr>
        <p:spPr bwMode="auto">
          <a:xfrm>
            <a:off x="381000" y="914400"/>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ERCOT may conduct an unannounced test of any ERS Resource at any time during an ERS Time Period in which the ERS Resource is contracted to provide 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The </a:t>
            </a:r>
            <a:r>
              <a:rPr lang="en-US" b="0" kern="0" dirty="0">
                <a:latin typeface="Arial"/>
              </a:rPr>
              <a:t>T</a:t>
            </a:r>
            <a:r>
              <a:rPr kumimoji="0" lang="en-US" sz="2000" b="0" i="0" u="none" strike="noStrike" kern="0" cap="none" spc="0" normalizeH="0" baseline="0" noProof="0" dirty="0" err="1">
                <a:ln>
                  <a:noFill/>
                </a:ln>
                <a:effectLst/>
                <a:uLnTx/>
                <a:uFillTx/>
                <a:latin typeface="Arial"/>
                <a:ea typeface="+mn-ea"/>
                <a:cs typeface="+mn-cs"/>
              </a:rPr>
              <a:t>est</a:t>
            </a:r>
            <a:r>
              <a:rPr kumimoji="0" lang="en-US" sz="2000" b="0" i="0" u="none" strike="noStrike" kern="0" cap="none" spc="0" normalizeH="0" baseline="0" noProof="0" dirty="0">
                <a:ln>
                  <a:noFill/>
                </a:ln>
                <a:effectLst/>
                <a:uLnTx/>
                <a:uFillTx/>
                <a:latin typeface="Arial"/>
                <a:ea typeface="+mn-ea"/>
                <a:cs typeface="+mn-cs"/>
              </a:rPr>
              <a:t> </a:t>
            </a:r>
            <a:r>
              <a:rPr lang="en-US" b="0" kern="0" dirty="0">
                <a:latin typeface="Arial"/>
              </a:rPr>
              <a:t>P</a:t>
            </a:r>
            <a:r>
              <a:rPr kumimoji="0" lang="en-US" sz="2000" b="0" i="0" u="none" strike="noStrike" kern="0" cap="none" spc="0" normalizeH="0" baseline="0" noProof="0" dirty="0" err="1">
                <a:ln>
                  <a:noFill/>
                </a:ln>
                <a:effectLst/>
                <a:uLnTx/>
                <a:uFillTx/>
                <a:latin typeface="Arial"/>
                <a:ea typeface="+mn-ea"/>
                <a:cs typeface="+mn-cs"/>
              </a:rPr>
              <a:t>erformance</a:t>
            </a:r>
            <a:r>
              <a:rPr kumimoji="0" lang="en-US" sz="2000" b="0" i="0" u="none" strike="noStrike" kern="0" cap="none" spc="0" normalizeH="0" baseline="0" noProof="0" dirty="0">
                <a:ln>
                  <a:noFill/>
                </a:ln>
                <a:effectLst/>
                <a:uLnTx/>
                <a:uFillTx/>
                <a:latin typeface="Arial"/>
                <a:ea typeface="+mn-ea"/>
                <a:cs typeface="+mn-cs"/>
              </a:rPr>
              <a:t> </a:t>
            </a:r>
            <a:r>
              <a:rPr lang="en-US" b="0" kern="0" dirty="0">
                <a:latin typeface="Arial"/>
              </a:rPr>
              <a:t>F</a:t>
            </a:r>
            <a:r>
              <a:rPr kumimoji="0" lang="en-US" sz="2000" b="0" i="0" u="none" strike="noStrike" kern="0" cap="none" spc="0" normalizeH="0" baseline="0" noProof="0" dirty="0">
                <a:ln>
                  <a:noFill/>
                </a:ln>
                <a:effectLst/>
                <a:uLnTx/>
                <a:uFillTx/>
                <a:latin typeface="Arial"/>
                <a:ea typeface="+mn-ea"/>
                <a:cs typeface="+mn-cs"/>
              </a:rPr>
              <a:t>actors for ERS Resources resulting from those tests will be used in Settlement for that and subsequent ERS SCTs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An ERS Resource that successfully completes a test shall not be subject to an additional test for at least 330 days (unless specified differently)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An ERS Resource that meets its performance obligations for all ERS deployment events during an ERS SCT shall not be subject to a test for at least the following 330 days (unless specified differently)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72791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851" y="1752600"/>
            <a:ext cx="7820297" cy="2800767"/>
          </a:xfrm>
          <a:prstGeom prst="rect">
            <a:avLst/>
          </a:prstGeom>
        </p:spPr>
        <p:txBody>
          <a:bodyPr wrap="square">
            <a:spAutoFit/>
          </a:bodyPr>
          <a:lstStyle/>
          <a:p>
            <a:pPr marL="457200" indent="-457200">
              <a:lnSpc>
                <a:spcPct val="100000"/>
              </a:lnSpc>
              <a:buFont typeface="+mj-lt"/>
              <a:buAutoNum type="arabicPeriod"/>
            </a:pPr>
            <a:r>
              <a:rPr lang="en-US" sz="2400" dirty="0"/>
              <a:t>ERS Overview</a:t>
            </a:r>
          </a:p>
          <a:p>
            <a:pPr marL="457200" indent="-457200">
              <a:lnSpc>
                <a:spcPct val="100000"/>
              </a:lnSpc>
              <a:buFont typeface="+mj-lt"/>
              <a:buAutoNum type="arabicPeriod"/>
            </a:pPr>
            <a:r>
              <a:rPr lang="en-US" sz="2400" dirty="0"/>
              <a:t>QSE Qualification</a:t>
            </a:r>
          </a:p>
          <a:p>
            <a:pPr marL="457200" indent="-457200">
              <a:lnSpc>
                <a:spcPct val="100000"/>
              </a:lnSpc>
              <a:buFont typeface="+mj-lt"/>
              <a:buAutoNum type="arabicPeriod"/>
            </a:pPr>
            <a:r>
              <a:rPr lang="en-US" sz="2400" dirty="0"/>
              <a:t>Four Key Phases of an ERS Standard Contract Term</a:t>
            </a:r>
          </a:p>
          <a:p>
            <a:pPr marL="914400" lvl="1" indent="-457200">
              <a:lnSpc>
                <a:spcPct val="100000"/>
              </a:lnSpc>
              <a:buFont typeface="+mj-lt"/>
              <a:buAutoNum type="alphaLcParenR"/>
            </a:pPr>
            <a:r>
              <a:rPr lang="en-US" sz="2000" dirty="0"/>
              <a:t>QSE Qualification</a:t>
            </a:r>
          </a:p>
          <a:p>
            <a:pPr marL="914400" lvl="1" indent="-457200">
              <a:lnSpc>
                <a:spcPct val="100000"/>
              </a:lnSpc>
              <a:buFont typeface="+mj-lt"/>
              <a:buAutoNum type="alphaLcParenR"/>
            </a:pPr>
            <a:r>
              <a:rPr lang="en-US" sz="2000" dirty="0"/>
              <a:t>Procurement </a:t>
            </a:r>
          </a:p>
          <a:p>
            <a:pPr marL="914400" lvl="1" indent="-457200">
              <a:lnSpc>
                <a:spcPct val="100000"/>
              </a:lnSpc>
              <a:buFont typeface="+mj-lt"/>
              <a:buAutoNum type="alphaLcParenR"/>
            </a:pPr>
            <a:r>
              <a:rPr lang="en-US" sz="2000" dirty="0"/>
              <a:t>Contract Performance </a:t>
            </a:r>
          </a:p>
          <a:p>
            <a:pPr marL="914400" lvl="1" indent="-457200">
              <a:lnSpc>
                <a:spcPct val="100000"/>
              </a:lnSpc>
              <a:buFont typeface="+mj-lt"/>
              <a:buAutoNum type="alphaLcParenR"/>
            </a:pPr>
            <a:r>
              <a:rPr lang="en-US" sz="2000" dirty="0"/>
              <a:t>Settlement</a:t>
            </a:r>
          </a:p>
          <a:p>
            <a:pPr marL="457200" indent="-457200">
              <a:lnSpc>
                <a:spcPct val="100000"/>
              </a:lnSpc>
              <a:buFont typeface="+mj-lt"/>
              <a:buAutoNum type="arabicPeriod"/>
            </a:pPr>
            <a:r>
              <a:rPr lang="en-US" sz="2400" dirty="0"/>
              <a:t>Other Useful Information</a:t>
            </a:r>
          </a:p>
        </p:txBody>
      </p:sp>
      <p:sp>
        <p:nvSpPr>
          <p:cNvPr id="5" name="Rectangle 4"/>
          <p:cNvSpPr/>
          <p:nvPr/>
        </p:nvSpPr>
        <p:spPr>
          <a:xfrm>
            <a:off x="990600" y="533400"/>
            <a:ext cx="6324600" cy="584775"/>
          </a:xfrm>
          <a:prstGeom prst="rect">
            <a:avLst/>
          </a:prstGeom>
        </p:spPr>
        <p:txBody>
          <a:bodyPr wrap="square">
            <a:spAutoFit/>
          </a:bodyPr>
          <a:lstStyle/>
          <a:p>
            <a:r>
              <a:rPr lang="en-US" sz="3200" dirty="0"/>
              <a:t>Outline of QSE Training 101</a:t>
            </a:r>
          </a:p>
        </p:txBody>
      </p:sp>
    </p:spTree>
    <p:extLst>
      <p:ext uri="{BB962C8B-B14F-4D97-AF65-F5344CB8AC3E}">
        <p14:creationId xmlns:p14="http://schemas.microsoft.com/office/powerpoint/2010/main" val="709259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 - Testing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
        <p:nvSpPr>
          <p:cNvPr id="8" name="Content Placeholder 2"/>
          <p:cNvSpPr txBox="1">
            <a:spLocks/>
          </p:cNvSpPr>
          <p:nvPr/>
        </p:nvSpPr>
        <p:spPr bwMode="auto">
          <a:xfrm>
            <a:off x="381000" y="914400"/>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The </a:t>
            </a:r>
            <a:r>
              <a:rPr lang="en-US" b="0" kern="0" dirty="0">
                <a:latin typeface="Arial"/>
              </a:rPr>
              <a:t>T</a:t>
            </a:r>
            <a:r>
              <a:rPr kumimoji="0" lang="en-US" sz="2000" b="0" i="0" u="none" strike="noStrike" kern="0" cap="none" spc="0" normalizeH="0" baseline="0" noProof="0" dirty="0" err="1">
                <a:ln>
                  <a:noFill/>
                </a:ln>
                <a:effectLst/>
                <a:uLnTx/>
                <a:uFillTx/>
                <a:latin typeface="Arial"/>
                <a:ea typeface="+mn-ea"/>
                <a:cs typeface="+mn-cs"/>
              </a:rPr>
              <a:t>est</a:t>
            </a:r>
            <a:r>
              <a:rPr kumimoji="0" lang="en-US" sz="2000" b="0" i="0" u="none" strike="noStrike" kern="0" cap="none" spc="0" normalizeH="0" baseline="0" noProof="0" dirty="0">
                <a:ln>
                  <a:noFill/>
                </a:ln>
                <a:effectLst/>
                <a:uLnTx/>
                <a:uFillTx/>
                <a:latin typeface="Arial"/>
                <a:ea typeface="+mn-ea"/>
                <a:cs typeface="+mn-cs"/>
              </a:rPr>
              <a:t> </a:t>
            </a:r>
            <a:r>
              <a:rPr lang="en-US" b="0" kern="0" dirty="0">
                <a:latin typeface="Arial"/>
              </a:rPr>
              <a:t>P</a:t>
            </a:r>
            <a:r>
              <a:rPr kumimoji="0" lang="en-US" sz="2000" b="0" i="0" u="none" strike="noStrike" kern="0" cap="none" spc="0" normalizeH="0" baseline="0" noProof="0" dirty="0" err="1">
                <a:ln>
                  <a:noFill/>
                </a:ln>
                <a:effectLst/>
                <a:uLnTx/>
                <a:uFillTx/>
                <a:latin typeface="Arial"/>
                <a:ea typeface="+mn-ea"/>
                <a:cs typeface="+mn-cs"/>
              </a:rPr>
              <a:t>erformance</a:t>
            </a:r>
            <a:r>
              <a:rPr kumimoji="0" lang="en-US" sz="2000" b="0" i="0" u="none" strike="noStrike" kern="0" cap="none" spc="0" normalizeH="0" baseline="0" noProof="0" dirty="0">
                <a:ln>
                  <a:noFill/>
                </a:ln>
                <a:effectLst/>
                <a:uLnTx/>
                <a:uFillTx/>
                <a:latin typeface="Arial"/>
                <a:ea typeface="+mn-ea"/>
                <a:cs typeface="+mn-cs"/>
              </a:rPr>
              <a:t> </a:t>
            </a:r>
            <a:r>
              <a:rPr lang="en-US" b="0" kern="0" dirty="0">
                <a:latin typeface="Arial"/>
              </a:rPr>
              <a:t>F</a:t>
            </a:r>
            <a:r>
              <a:rPr kumimoji="0" lang="en-US" sz="2000" b="0" i="0" u="none" strike="noStrike" kern="0" cap="none" spc="0" normalizeH="0" baseline="0" noProof="0" dirty="0">
                <a:ln>
                  <a:noFill/>
                </a:ln>
                <a:effectLst/>
                <a:uLnTx/>
                <a:uFillTx/>
                <a:latin typeface="Arial"/>
                <a:ea typeface="+mn-ea"/>
                <a:cs typeface="+mn-cs"/>
              </a:rPr>
              <a:t>actors for ERS Resources resulting from those tests will be used in Settlement for that and subsequent ERS SCTs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Each 15-minute interval of Sustained Response in a tes</a:t>
            </a:r>
            <a:r>
              <a:rPr lang="en-US" b="0" kern="0" dirty="0">
                <a:latin typeface="Arial"/>
              </a:rPr>
              <a:t>t or</a:t>
            </a:r>
            <a:r>
              <a:rPr kumimoji="0" lang="en-US" sz="2000" b="0" i="0" u="none" strike="noStrike" kern="0" cap="none" spc="0" normalizeH="0" baseline="0" noProof="0" dirty="0">
                <a:ln>
                  <a:noFill/>
                </a:ln>
                <a:effectLst/>
                <a:uLnTx/>
                <a:uFillTx/>
                <a:latin typeface="Arial"/>
                <a:ea typeface="+mn-ea"/>
                <a:cs typeface="+mn-cs"/>
              </a:rPr>
              <a:t> deployment is assigned a score between zero and one, and the Performance Factor is the time-weighted average of those scores</a:t>
            </a:r>
          </a:p>
          <a:p>
            <a:pPr lvl="1" indent="-342900">
              <a:buFontTx/>
              <a:buChar char="•"/>
              <a:defRPr/>
            </a:pPr>
            <a:r>
              <a:rPr kumimoji="0" lang="en-US" b="0" i="0" u="none" strike="noStrike" kern="0" cap="none" spc="0" normalizeH="0" baseline="0" noProof="0" dirty="0">
                <a:ln>
                  <a:noFill/>
                </a:ln>
                <a:effectLst/>
                <a:uLnTx/>
                <a:uFillTx/>
                <a:latin typeface="Arial"/>
                <a:ea typeface="+mn-ea"/>
                <a:cs typeface="+mn-cs"/>
              </a:rPr>
              <a:t>Score to pass is 0.95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b="0" kern="0" dirty="0">
                <a:latin typeface="Arial"/>
              </a:rPr>
              <a:t>Because this is an Emergency service, special emphasis is given to performance during the first 15-minute interval that is entirely within the Sustained Response time</a:t>
            </a:r>
          </a:p>
          <a:p>
            <a:pPr lvl="1" indent="-342900">
              <a:buFontTx/>
              <a:buChar char="•"/>
              <a:defRPr/>
            </a:pPr>
            <a:r>
              <a:rPr kumimoji="0" lang="en-US" i="0" u="none" strike="noStrike" kern="0" cap="none" spc="0" normalizeH="0" baseline="0" noProof="0" dirty="0">
                <a:ln>
                  <a:noFill/>
                </a:ln>
                <a:effectLst/>
                <a:uLnTx/>
                <a:uFillTx/>
                <a:latin typeface="Arial"/>
                <a:ea typeface="+mn-ea"/>
                <a:cs typeface="+mn-cs"/>
              </a:rPr>
              <a:t>In addition to the averaged </a:t>
            </a:r>
            <a:r>
              <a:rPr kumimoji="0" lang="en-US" i="0" u="none" strike="noStrike" kern="0" cap="none" spc="0" normalizeH="0" baseline="0" noProof="0" dirty="0" err="1">
                <a:ln>
                  <a:noFill/>
                </a:ln>
                <a:effectLst/>
                <a:uLnTx/>
                <a:uFillTx/>
                <a:latin typeface="Arial"/>
                <a:ea typeface="+mn-ea"/>
                <a:cs typeface="+mn-cs"/>
              </a:rPr>
              <a:t>Perfo</a:t>
            </a:r>
            <a:r>
              <a:rPr lang="en-US" kern="0" dirty="0" err="1">
                <a:latin typeface="Arial"/>
              </a:rPr>
              <a:t>rmance</a:t>
            </a:r>
            <a:r>
              <a:rPr lang="en-US" kern="0" dirty="0">
                <a:latin typeface="Arial"/>
              </a:rPr>
              <a:t> Factor above, this first full interval must </a:t>
            </a:r>
            <a:r>
              <a:rPr lang="en-US" u="sng" kern="0" dirty="0">
                <a:latin typeface="Arial"/>
              </a:rPr>
              <a:t>also</a:t>
            </a:r>
            <a:r>
              <a:rPr lang="en-US" kern="0" dirty="0">
                <a:latin typeface="Arial"/>
              </a:rPr>
              <a:t> be above 0.95 to fully pass</a:t>
            </a:r>
          </a:p>
          <a:p>
            <a:pPr lvl="1" indent="-342900">
              <a:buFontTx/>
              <a:buChar char="•"/>
              <a:defRPr/>
            </a:pPr>
            <a:r>
              <a:rPr lang="en-US" kern="0" dirty="0">
                <a:latin typeface="Arial"/>
              </a:rPr>
              <a:t>A resource can have a time-weighted average interval score of above 0.95, but if the first interval is less than 0.95 they will fail</a:t>
            </a:r>
            <a:endParaRPr kumimoji="0" lang="en-US"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54203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(Non-Weather Sensitive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sp>
        <p:nvSpPr>
          <p:cNvPr id="7" name="Content Placeholder 2"/>
          <p:cNvSpPr txBox="1">
            <a:spLocks/>
          </p:cNvSpPr>
          <p:nvPr/>
        </p:nvSpPr>
        <p:spPr bwMode="auto">
          <a:xfrm>
            <a:off x="457200" y="838200"/>
            <a:ext cx="8534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Performance is based on both the </a:t>
            </a:r>
            <a:r>
              <a:rPr lang="en-US" b="0" kern="0" dirty="0">
                <a:solidFill>
                  <a:srgbClr val="FF0000"/>
                </a:solidFill>
                <a:latin typeface="Arial"/>
              </a:rPr>
              <a:t>A</a:t>
            </a:r>
            <a:r>
              <a:rPr kumimoji="0" lang="en-US" sz="2000" b="0" i="0" u="none" strike="noStrike" kern="0" cap="none" spc="0" normalizeH="0" baseline="0" noProof="0" dirty="0" err="1">
                <a:ln>
                  <a:noFill/>
                </a:ln>
                <a:solidFill>
                  <a:srgbClr val="FF0000"/>
                </a:solidFill>
                <a:effectLst/>
                <a:uLnTx/>
                <a:uFillTx/>
                <a:latin typeface="Arial"/>
                <a:ea typeface="+mn-ea"/>
                <a:cs typeface="+mn-cs"/>
              </a:rPr>
              <a:t>vailability</a:t>
            </a:r>
            <a:r>
              <a:rPr kumimoji="0" lang="en-US" sz="2000" b="0" i="0" u="none" strike="noStrike" kern="0" cap="none" spc="0" normalizeH="0" baseline="0" noProof="0" dirty="0">
                <a:ln>
                  <a:noFill/>
                </a:ln>
                <a:effectLst/>
                <a:uLnTx/>
                <a:uFillTx/>
                <a:latin typeface="Arial"/>
                <a:ea typeface="+mn-ea"/>
                <a:cs typeface="+mn-cs"/>
              </a:rPr>
              <a:t> of the ERS Resource and </a:t>
            </a:r>
            <a:r>
              <a:rPr kumimoji="0" lang="en-US" sz="2000" b="0" i="0" u="none" strike="noStrike" kern="0" cap="none" spc="0" normalizeH="0" baseline="0" noProof="0" dirty="0">
                <a:ln>
                  <a:noFill/>
                </a:ln>
                <a:solidFill>
                  <a:srgbClr val="FF0000"/>
                </a:solidFill>
                <a:effectLst/>
                <a:uLnTx/>
                <a:uFillTx/>
                <a:latin typeface="Arial"/>
                <a:ea typeface="+mn-ea"/>
                <a:cs typeface="+mn-cs"/>
              </a:rPr>
              <a:t>Test/Event Performance </a:t>
            </a:r>
            <a:r>
              <a:rPr kumimoji="0" lang="en-US" sz="2000" b="0" i="0" u="none" strike="noStrike" kern="0" cap="none" spc="0" normalizeH="0" baseline="0" noProof="0" dirty="0">
                <a:ln>
                  <a:noFill/>
                </a:ln>
                <a:effectLst/>
                <a:uLnTx/>
                <a:uFillTx/>
                <a:latin typeface="Arial"/>
                <a:ea typeface="+mn-ea"/>
                <a:cs typeface="+mn-cs"/>
              </a:rPr>
              <a:t>during the SCT. </a:t>
            </a:r>
          </a:p>
          <a:p>
            <a:pPr marL="342900" marR="0" lvl="0" indent="-342900" algn="l" defTabSz="914400" rtl="0" eaLnBrk="1" fontAlgn="base" latinLnBrk="0" hangingPunct="1">
              <a:lnSpc>
                <a:spcPct val="100000"/>
              </a:lnSpc>
              <a:spcBef>
                <a:spcPts val="120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No later than 45 days after the end of an ERS SCT in which one or more ERS deployment events occurred </a:t>
            </a:r>
            <a:r>
              <a:rPr kumimoji="0" lang="en-US" b="0" i="0" u="none" strike="noStrike" kern="0" cap="none" spc="0" normalizeH="0" baseline="0" noProof="0" dirty="0">
                <a:ln>
                  <a:noFill/>
                </a:ln>
                <a:effectLst/>
                <a:uLnTx/>
                <a:uFillTx/>
                <a:latin typeface="Arial"/>
                <a:ea typeface="+mn-ea"/>
                <a:cs typeface="+mn-cs"/>
              </a:rPr>
              <a:t>ERCOT will post a performance report at the Resource and QSE portfolio level</a:t>
            </a:r>
            <a:endParaRPr kumimoji="0" lang="en-US" sz="1800" b="0" i="0" u="none" strike="noStrike" kern="0" cap="none" spc="0" normalizeH="0" baseline="0" noProof="0" dirty="0">
              <a:ln>
                <a:noFill/>
              </a:ln>
              <a:effectLst/>
              <a:uLnTx/>
              <a:uFillTx/>
              <a:latin typeface="Arial"/>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6200"/>
            <a:ext cx="5029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600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SCT Portfolio Performance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
        <p:nvSpPr>
          <p:cNvPr id="9" name="Rectangle 3"/>
          <p:cNvSpPr txBox="1">
            <a:spLocks noChangeArrowheads="1"/>
          </p:cNvSpPr>
          <p:nvPr/>
        </p:nvSpPr>
        <p:spPr bwMode="auto">
          <a:xfrm>
            <a:off x="457200" y="914400"/>
            <a:ext cx="84582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A single availability and event performance factor for the QSE will be calculated across all Contract </a:t>
            </a:r>
            <a:r>
              <a:rPr lang="en-US" sz="2400" b="0" kern="0" dirty="0">
                <a:solidFill>
                  <a:srgbClr val="000000"/>
                </a:solidFill>
                <a:latin typeface="Arial"/>
              </a:rPr>
              <a:t>P</a:t>
            </a:r>
            <a:r>
              <a:rPr kumimoji="0" lang="en-US" sz="2400" b="0" i="0" u="none" strike="noStrike" kern="0" cap="none" spc="0" normalizeH="0" baseline="0" noProof="0" dirty="0" err="1">
                <a:ln>
                  <a:noFill/>
                </a:ln>
                <a:solidFill>
                  <a:srgbClr val="000000"/>
                </a:solidFill>
                <a:effectLst/>
                <a:uLnTx/>
                <a:uFillTx/>
                <a:latin typeface="Arial"/>
                <a:ea typeface="+mn-ea"/>
                <a:cs typeface="+mn-cs"/>
              </a:rPr>
              <a:t>eriods</a:t>
            </a:r>
            <a:r>
              <a:rPr kumimoji="0" lang="en-US" sz="2400" b="0" i="0" u="none" strike="noStrike" kern="0" cap="none" spc="0" normalizeH="0" baseline="0" noProof="0" dirty="0">
                <a:ln>
                  <a:noFill/>
                </a:ln>
                <a:solidFill>
                  <a:srgbClr val="000000"/>
                </a:solidFill>
                <a:effectLst/>
                <a:uLnTx/>
                <a:uFillTx/>
                <a:latin typeface="Arial"/>
                <a:ea typeface="+mn-ea"/>
                <a:cs typeface="+mn-cs"/>
              </a:rPr>
              <a:t> in the SCT. </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rPr>
              <a:t>Default Baseline: Considered available for any hour in the contracted time period in which actual load greater than 95% of its obligation</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rPr>
              <a:t>Alternate Baseline: Considered available if the average curtailable load (excluding MBL) divided by Obligation is 1 or greater</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b="0" i="0" u="none" strike="noStrike" kern="0" cap="none" spc="0" normalizeH="0" baseline="0" noProof="0" dirty="0">
                <a:ln>
                  <a:noFill/>
                </a:ln>
                <a:effectLst/>
                <a:uLnTx/>
                <a:uFillTx/>
                <a:latin typeface="Arial"/>
                <a:ea typeface="+mn-ea"/>
                <a:cs typeface="+mn-cs"/>
              </a:rPr>
              <a:t>ERS Resources will be settled using resource-level Test performance factors and the QSE SCT portfolio </a:t>
            </a:r>
            <a:r>
              <a:rPr kumimoji="0" lang="en-US" sz="2400" b="0" i="0" u="none" strike="noStrike" kern="0" cap="none" spc="0" normalizeH="0" baseline="0" noProof="0" dirty="0">
                <a:ln>
                  <a:noFill/>
                </a:ln>
                <a:solidFill>
                  <a:srgbClr val="000000"/>
                </a:solidFill>
                <a:effectLst/>
                <a:uLnTx/>
                <a:uFillTx/>
                <a:latin typeface="Arial"/>
                <a:ea typeface="+mn-ea"/>
                <a:cs typeface="+mn-cs"/>
              </a:rPr>
              <a:t>level Availability and Event performance factors.</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rPr>
              <a:t>If the portfolio performs at or above 100%, it will be paid for its entire obligation.</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b="0" i="0" u="none" strike="noStrike" kern="0" cap="none" spc="0" normalizeH="0" baseline="0" noProof="0" dirty="0">
              <a:ln>
                <a:noFill/>
              </a:ln>
              <a:solidFill>
                <a:srgbClr val="000000"/>
              </a:solidFill>
              <a:effectLst/>
              <a:uLnTx/>
              <a:uFillTx/>
              <a:latin typeface="Arial"/>
            </a:endParaRPr>
          </a:p>
          <a:p>
            <a:pPr marL="862013" marR="0" lvl="1" indent="-46196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862013" marR="0" lvl="1" indent="-4619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800100" marR="0" lvl="2"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a:endParaRPr>
          </a:p>
          <a:p>
            <a:pPr marL="1262063" marR="0" lvl="2" indent="-461963"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a:ln>
                <a:noFill/>
              </a:ln>
              <a:solidFill>
                <a:srgbClr val="000000"/>
              </a:solidFill>
              <a:effectLst/>
              <a:uLnTx/>
              <a:uFillTx/>
              <a:latin typeface="Arial"/>
            </a:endParaRPr>
          </a:p>
          <a:p>
            <a:pPr marL="1262063" marR="0" lvl="2" indent="-461963"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91041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457200" y="27432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Settlement</a:t>
            </a:r>
            <a:endParaRPr lang="en-US" altLang="en-US" sz="2400" dirty="0"/>
          </a:p>
        </p:txBody>
      </p:sp>
    </p:spTree>
    <p:extLst>
      <p:ext uri="{BB962C8B-B14F-4D97-AF65-F5344CB8AC3E}">
        <p14:creationId xmlns:p14="http://schemas.microsoft.com/office/powerpoint/2010/main" val="22430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Payment Information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dirty="0"/>
          </a:p>
        </p:txBody>
      </p:sp>
      <p:sp>
        <p:nvSpPr>
          <p:cNvPr id="7" name="TextBox 6"/>
          <p:cNvSpPr txBox="1">
            <a:spLocks noChangeArrowheads="1"/>
          </p:cNvSpPr>
          <p:nvPr/>
        </p:nvSpPr>
        <p:spPr bwMode="auto">
          <a:xfrm>
            <a:off x="228600" y="1066800"/>
            <a:ext cx="8648700" cy="4370427"/>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9063" lvl="1" indent="0" eaLnBrk="1" hangingPunct="1">
              <a:defRPr/>
            </a:pPr>
            <a:r>
              <a:rPr lang="en-US" sz="2000" dirty="0"/>
              <a:t>Timing of Payments are described for each Standard Contract Term in Protocol Section 9.14.5 (1) </a:t>
            </a:r>
          </a:p>
          <a:p>
            <a:pPr marL="457200" lvl="1" indent="0" eaLnBrk="1" hangingPunct="1">
              <a:defRPr/>
            </a:pPr>
            <a:endParaRPr lang="en-US" sz="900" dirty="0"/>
          </a:p>
          <a:p>
            <a:pPr marL="742950" lvl="1" indent="-285750" eaLnBrk="1" hangingPunct="1">
              <a:spcAft>
                <a:spcPts val="1200"/>
              </a:spcAft>
              <a:buFont typeface="Arial" panose="020B0604020202020204" pitchFamily="34" charset="0"/>
              <a:buChar char="•"/>
              <a:defRPr/>
            </a:pPr>
            <a:r>
              <a:rPr lang="en-US" sz="2000" dirty="0"/>
              <a:t>Protocol states 20 Days after the final Settlement of the last Op Day of the ERS SCT is posted. (For example: May 31 - Final settlement post on July 29; add  20 days = August 18)</a:t>
            </a:r>
            <a:endParaRPr lang="en-US" sz="2000" b="1" u="sng" dirty="0">
              <a:solidFill>
                <a:srgbClr val="FF0000"/>
              </a:solidFill>
            </a:endParaRPr>
          </a:p>
          <a:p>
            <a:pPr marL="742950" lvl="1" indent="-285750" eaLnBrk="1" hangingPunct="1">
              <a:buFont typeface="Arial" panose="020B0604020202020204" pitchFamily="34" charset="0"/>
              <a:buChar char="•"/>
              <a:defRPr/>
            </a:pPr>
            <a:r>
              <a:rPr lang="en-US" sz="2000" dirty="0"/>
              <a:t>Notice is sent out on the Notice Settlement exploder list</a:t>
            </a:r>
          </a:p>
          <a:p>
            <a:pPr marL="1200150" lvl="2" indent="-285750" eaLnBrk="1" hangingPunct="1">
              <a:buFont typeface="Arial" panose="020B0604020202020204" pitchFamily="34" charset="0"/>
              <a:buChar char="•"/>
              <a:defRPr/>
            </a:pPr>
            <a:r>
              <a:rPr lang="en-US" sz="2000" dirty="0"/>
              <a:t>Link to sign up for the list:  </a:t>
            </a:r>
            <a:r>
              <a:rPr lang="en-US" sz="2000" dirty="0">
                <a:hlinkClick r:id="rId2"/>
              </a:rPr>
              <a:t>http://lists.ercot.com/scripts/wa-ERCOT.exe?INDEX</a:t>
            </a:r>
            <a:endParaRPr lang="en-US" sz="2000" dirty="0"/>
          </a:p>
          <a:p>
            <a:pPr marL="1200150" lvl="2" indent="-285750" eaLnBrk="1" hangingPunct="1">
              <a:spcAft>
                <a:spcPts val="1200"/>
              </a:spcAft>
              <a:buFont typeface="Arial" panose="020B0604020202020204" pitchFamily="34" charset="0"/>
              <a:buChar char="•"/>
              <a:defRPr/>
            </a:pPr>
            <a:r>
              <a:rPr lang="en-US" sz="2000" dirty="0"/>
              <a:t>Sign up for the NOTICE_SETTLEMENTS LIST</a:t>
            </a:r>
          </a:p>
          <a:p>
            <a:pPr marL="742950" lvl="1" indent="-285750" eaLnBrk="1" hangingPunct="1">
              <a:buFont typeface="Arial" panose="020B0604020202020204" pitchFamily="34" charset="0"/>
              <a:buChar char="•"/>
              <a:defRPr/>
            </a:pPr>
            <a:r>
              <a:rPr lang="en-US" sz="2000" dirty="0"/>
              <a:t>ERS QSE-level Payment Details Report are posted on the same day to the </a:t>
            </a:r>
            <a:r>
              <a:rPr kumimoji="0" lang="en-US" sz="2000" b="0" i="0" u="none" strike="noStrike" kern="0" cap="none" spc="0" normalizeH="0" baseline="0" noProof="0" dirty="0">
                <a:ln>
                  <a:noFill/>
                </a:ln>
                <a:solidFill>
                  <a:srgbClr val="000000"/>
                </a:solidFill>
                <a:effectLst/>
                <a:uLnTx/>
                <a:uFillTx/>
                <a:latin typeface="Arial"/>
                <a:ea typeface="+mn-ea"/>
                <a:cs typeface="+mn-cs"/>
              </a:rPr>
              <a:t>certified section of the </a:t>
            </a:r>
            <a:r>
              <a:rPr kumimoji="0" lang="en-US" sz="2000" b="0" i="0" u="none" strike="noStrike" kern="0" cap="none" spc="0" normalizeH="0" baseline="0" noProof="0" dirty="0">
                <a:ln>
                  <a:noFill/>
                </a:ln>
                <a:solidFill>
                  <a:srgbClr val="000000"/>
                </a:solidFill>
                <a:effectLst/>
                <a:uLnTx/>
                <a:uFillTx/>
                <a:latin typeface="Arial"/>
              </a:rPr>
              <a:t>MIS</a:t>
            </a:r>
            <a:r>
              <a:rPr lang="en-US" sz="2000" dirty="0"/>
              <a:t>.</a:t>
            </a:r>
          </a:p>
          <a:p>
            <a:pPr marL="1657350" lvl="3" indent="-285750" eaLnBrk="1" hangingPunct="1">
              <a:buFont typeface="Wingdings" pitchFamily="2" charset="2"/>
              <a:buChar char="Ø"/>
              <a:defRPr/>
            </a:pPr>
            <a:endParaRPr lang="en-US" sz="900" dirty="0"/>
          </a:p>
          <a:p>
            <a:pPr lvl="2" eaLnBrk="1" hangingPunct="1">
              <a:defRPr/>
            </a:pPr>
            <a:endParaRPr lang="en-US" sz="2000"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3" b="90000" l="0" r="90000">
                        <a14:backgroundMark x1="24667" y1="2667" x2="29000" y2="20333"/>
                        <a14:backgroundMark x1="30000" y1="19667" x2="99667" y2="10333"/>
                      </a14:backgroundRemoval>
                    </a14:imgEffect>
                  </a14:imgLayer>
                </a14:imgProps>
              </a:ext>
              <a:ext uri="{28A0092B-C50C-407E-A947-70E740481C1C}">
                <a14:useLocalDpi xmlns:a14="http://schemas.microsoft.com/office/drawing/2010/main" val="0"/>
              </a:ext>
            </a:extLst>
          </a:blip>
          <a:srcRect/>
          <a:stretch>
            <a:fillRect/>
          </a:stretch>
        </p:blipFill>
        <p:spPr bwMode="auto">
          <a:xfrm rot="17567045">
            <a:off x="6149374" y="4732973"/>
            <a:ext cx="1638453" cy="153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215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Participation in NOIE areas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dirty="0"/>
          </a:p>
        </p:txBody>
      </p:sp>
      <p:sp>
        <p:nvSpPr>
          <p:cNvPr id="8" name="Content Placeholder 2"/>
          <p:cNvSpPr txBox="1">
            <a:spLocks/>
          </p:cNvSpPr>
          <p:nvPr/>
        </p:nvSpPr>
        <p:spPr bwMode="auto">
          <a:xfrm>
            <a:off x="457200" y="1066800"/>
            <a:ext cx="8153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6075" marR="0" lvl="1"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rPr>
              <a:t>ERS Resource located outside of a competitive service area may use a unique service identifier (UMI) in lieu of an ESI ID.  </a:t>
            </a:r>
          </a:p>
          <a:p>
            <a:pPr marL="346075" marR="0" lvl="1"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rPr>
              <a:t>QSEs representing ERS Resources that include sites located in a territory served by a NOIE are responsible for</a:t>
            </a:r>
          </a:p>
          <a:p>
            <a:pPr marL="860425" marR="0" lvl="2"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2000" kern="0" dirty="0">
                <a:solidFill>
                  <a:srgbClr val="000000"/>
                </a:solidFill>
                <a:latin typeface="Arial"/>
              </a:rPr>
              <a:t>A</a:t>
            </a:r>
            <a:r>
              <a:rPr kumimoji="0" lang="en-US" sz="2000" b="0" i="0" u="none" strike="noStrike" kern="0" cap="none" spc="0" normalizeH="0" baseline="0" noProof="0" dirty="0">
                <a:ln>
                  <a:noFill/>
                </a:ln>
                <a:solidFill>
                  <a:srgbClr val="000000"/>
                </a:solidFill>
                <a:effectLst/>
                <a:uLnTx/>
                <a:uFillTx/>
                <a:latin typeface="Arial"/>
              </a:rPr>
              <a:t>rranging with the NOIE Transmission and/or Distribution Service Provider (TSP/DSP) to provide interval data to ERCOT; or</a:t>
            </a:r>
          </a:p>
          <a:p>
            <a:pPr marL="860425" marR="0" lvl="2"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Providing interval data from QSE installed metering</a:t>
            </a:r>
          </a:p>
          <a:p>
            <a:pPr marL="460375" marR="0" lvl="1"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a:rPr>
              <a:t>Interval meter data for the sites must be provided in one of the prescribed formats within 35 days following the end of a calendar month or following an ERCOT unannounced test.</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rPr>
              <a:t> </a:t>
            </a:r>
            <a:endParaRPr kumimoji="0" lang="en-US"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24355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066800" y="23622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Other Helpful Information</a:t>
            </a:r>
            <a:endParaRPr lang="en-US" altLang="en-US" sz="2400" dirty="0"/>
          </a:p>
        </p:txBody>
      </p:sp>
    </p:spTree>
    <p:extLst>
      <p:ext uri="{BB962C8B-B14F-4D97-AF65-F5344CB8AC3E}">
        <p14:creationId xmlns:p14="http://schemas.microsoft.com/office/powerpoint/2010/main" val="274364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sp>
        <p:nvSpPr>
          <p:cNvPr id="9" name="TextBox 5"/>
          <p:cNvSpPr txBox="1">
            <a:spLocks noChangeArrowheads="1"/>
          </p:cNvSpPr>
          <p:nvPr/>
        </p:nvSpPr>
        <p:spPr bwMode="auto">
          <a:xfrm>
            <a:off x="396240" y="914400"/>
            <a:ext cx="8686800" cy="55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0"/>
              </a:spcBef>
              <a:spcAft>
                <a:spcPts val="1200"/>
              </a:spcAft>
              <a:buClrTx/>
              <a:buSzTx/>
              <a:buFont typeface="+mj-lt"/>
              <a:buAutoNum type="arabicPeriod"/>
              <a:tabLst/>
              <a:defRPr/>
            </a:pPr>
            <a:r>
              <a:rPr kumimoji="0" lang="en-US" altLang="en-US" sz="2000" b="0" i="0" u="none" strike="noStrike" kern="0" cap="none" spc="0" normalizeH="0" baseline="0" noProof="0" dirty="0">
                <a:ln>
                  <a:noFill/>
                </a:ln>
                <a:solidFill>
                  <a:srgbClr val="000000"/>
                </a:solidFill>
                <a:effectLst/>
                <a:uLnTx/>
                <a:uFillTx/>
                <a:latin typeface="Arial" charset="0"/>
              </a:rPr>
              <a:t>Questions</a:t>
            </a:r>
          </a:p>
          <a:p>
            <a:pPr marL="744538" marR="0" lvl="1" indent="-339725" defTabSz="914400" eaLnBrk="1" fontAlgn="base" latinLnBrk="0" hangingPunct="1">
              <a:lnSpc>
                <a:spcPct val="100000"/>
              </a:lnSpc>
              <a:spcBef>
                <a:spcPct val="0"/>
              </a:spcBef>
              <a:spcAft>
                <a:spcPct val="0"/>
              </a:spcAft>
              <a:buClrTx/>
              <a:buSzTx/>
              <a:buFont typeface="Arial Black" pitchFamily="34" charset="0"/>
              <a:buAutoNum type="alphaLcPeriod"/>
              <a:tabLst/>
              <a:defRPr/>
            </a:pPr>
            <a:r>
              <a:rPr kumimoji="0" lang="en-US" altLang="en-US" sz="2000" b="0" i="0" u="none" strike="noStrike" kern="0" cap="none" spc="0" normalizeH="0" baseline="0" noProof="0" dirty="0">
                <a:ln>
                  <a:noFill/>
                </a:ln>
                <a:solidFill>
                  <a:srgbClr val="000000"/>
                </a:solidFill>
                <a:effectLst/>
                <a:uLnTx/>
                <a:uFillTx/>
                <a:latin typeface="Arial" charset="0"/>
              </a:rPr>
              <a:t>Client Services (</a:t>
            </a:r>
            <a:r>
              <a:rPr kumimoji="0" lang="en-US" altLang="en-US" sz="2000" b="0" i="0" u="none" strike="noStrike" kern="0" cap="none" spc="0" normalizeH="0" baseline="0" noProof="0" dirty="0">
                <a:ln>
                  <a:noFill/>
                </a:ln>
                <a:solidFill>
                  <a:srgbClr val="000000"/>
                </a:solidFill>
                <a:effectLst/>
                <a:uLnTx/>
                <a:uFillTx/>
                <a:latin typeface="Arial" charset="0"/>
                <a:hlinkClick r:id="rId2"/>
              </a:rPr>
              <a:t>clientservices@ercot.com</a:t>
            </a:r>
            <a:r>
              <a:rPr kumimoji="0" lang="en-US" altLang="en-US" sz="2000" b="0" i="0" u="none" strike="noStrike" kern="0" cap="none" spc="0" normalizeH="0" baseline="0" noProof="0" dirty="0">
                <a:ln>
                  <a:noFill/>
                </a:ln>
                <a:solidFill>
                  <a:srgbClr val="000000"/>
                </a:solidFill>
                <a:effectLst/>
                <a:uLnTx/>
                <a:uFillTx/>
                <a:latin typeface="Arial" charset="0"/>
              </a:rPr>
              <a:t>)</a:t>
            </a:r>
          </a:p>
          <a:p>
            <a:pPr marL="1084263" marR="0" lvl="3" indent="-287338" defTabSz="914400" eaLnBrk="1" fontAlgn="base" latinLnBrk="0" hangingPunct="1">
              <a:lnSpc>
                <a:spcPct val="100000"/>
              </a:lnSpc>
              <a:spcBef>
                <a:spcPct val="0"/>
              </a:spcBef>
              <a:spcAft>
                <a:spcPct val="0"/>
              </a:spcAft>
              <a:buClrTx/>
              <a:buSzTx/>
              <a:buFont typeface="Arial" charset="0"/>
              <a:buChar char="•"/>
              <a:tabLst/>
              <a:defRPr/>
            </a:pPr>
            <a:r>
              <a:rPr kumimoji="0" lang="en-US" altLang="en-US" sz="2000" b="0" i="0" u="none" strike="noStrike" kern="0" cap="none" spc="0" normalizeH="0" baseline="0" noProof="0" dirty="0">
                <a:ln>
                  <a:noFill/>
                </a:ln>
                <a:solidFill>
                  <a:srgbClr val="000000"/>
                </a:solidFill>
                <a:effectLst/>
                <a:uLnTx/>
                <a:uFillTx/>
                <a:latin typeface="Arial" charset="0"/>
              </a:rPr>
              <a:t>Contact your client rep for questions regarding QSE qualification</a:t>
            </a:r>
          </a:p>
          <a:p>
            <a:pPr marL="1084263" marR="0" lvl="3" indent="-287338" defTabSz="914400" eaLnBrk="1" fontAlgn="base" latinLnBrk="0" hangingPunct="1">
              <a:lnSpc>
                <a:spcPct val="100000"/>
              </a:lnSpc>
              <a:spcBef>
                <a:spcPct val="0"/>
              </a:spcBef>
              <a:spcAft>
                <a:spcPct val="0"/>
              </a:spcAft>
              <a:buClrTx/>
              <a:buSzTx/>
              <a:buFont typeface="Arial" charset="0"/>
              <a:buChar char="•"/>
              <a:tabLst/>
              <a:defRPr/>
            </a:pPr>
            <a:r>
              <a:rPr kumimoji="0" lang="en-US" altLang="en-US" sz="2000" b="0" i="0" u="none" strike="noStrike" kern="0" cap="none" spc="0" normalizeH="0" baseline="0" noProof="0" dirty="0">
                <a:ln>
                  <a:noFill/>
                </a:ln>
                <a:solidFill>
                  <a:srgbClr val="000000"/>
                </a:solidFill>
                <a:effectLst/>
                <a:uLnTx/>
                <a:uFillTx/>
                <a:latin typeface="Arial" charset="0"/>
              </a:rPr>
              <a:t>General ERS questions</a:t>
            </a:r>
          </a:p>
          <a:p>
            <a:pPr marL="744538" marR="0" lvl="1" indent="-339725" defTabSz="914400" eaLnBrk="1" fontAlgn="base" latinLnBrk="0" hangingPunct="1">
              <a:lnSpc>
                <a:spcPct val="100000"/>
              </a:lnSpc>
              <a:spcBef>
                <a:spcPct val="0"/>
              </a:spcBef>
              <a:spcAft>
                <a:spcPct val="0"/>
              </a:spcAft>
              <a:buClrTx/>
              <a:buSzTx/>
              <a:buFont typeface="Arial Black" pitchFamily="34" charset="0"/>
              <a:buAutoNum type="alphaLcPeriod" startAt="2"/>
              <a:tabLst/>
              <a:defRPr/>
            </a:pPr>
            <a:r>
              <a:rPr kumimoji="0" lang="en-US" altLang="en-US" sz="2000" b="0" i="0" u="none" strike="noStrike" kern="0" cap="none" spc="0" normalizeH="0" baseline="0" noProof="0" dirty="0">
                <a:ln>
                  <a:noFill/>
                </a:ln>
                <a:solidFill>
                  <a:srgbClr val="000000"/>
                </a:solidFill>
                <a:effectLst/>
                <a:uLnTx/>
                <a:uFillTx/>
                <a:latin typeface="Arial" charset="0"/>
              </a:rPr>
              <a:t>Demand Integration  (</a:t>
            </a:r>
            <a:r>
              <a:rPr kumimoji="0" lang="en-US" altLang="en-US" sz="2000" b="0" i="0" u="none" strike="noStrike" kern="0" cap="none" spc="0" normalizeH="0" baseline="0" noProof="0" dirty="0">
                <a:ln>
                  <a:noFill/>
                </a:ln>
                <a:solidFill>
                  <a:srgbClr val="000000"/>
                </a:solidFill>
                <a:effectLst/>
                <a:uLnTx/>
                <a:uFillTx/>
                <a:latin typeface="Arial" charset="0"/>
                <a:hlinkClick r:id="rId3"/>
              </a:rPr>
              <a:t>ERS@ercot.com</a:t>
            </a:r>
            <a:r>
              <a:rPr kumimoji="0" lang="en-US" altLang="en-US" sz="2000" b="0" i="0" u="none" strike="noStrike" kern="0" cap="none" spc="0" normalizeH="0" baseline="0" noProof="0" dirty="0">
                <a:ln>
                  <a:noFill/>
                </a:ln>
                <a:solidFill>
                  <a:srgbClr val="000000"/>
                </a:solidFill>
                <a:effectLst/>
                <a:uLnTx/>
                <a:uFillTx/>
                <a:latin typeface="Arial" charset="0"/>
              </a:rPr>
              <a:t>)</a:t>
            </a:r>
          </a:p>
          <a:p>
            <a:pPr marL="342900" marR="0" lvl="0" indent="-342900" defTabSz="914400" eaLnBrk="1" fontAlgn="base" latinLnBrk="0" hangingPunct="1">
              <a:lnSpc>
                <a:spcPct val="100000"/>
              </a:lnSpc>
              <a:spcBef>
                <a:spcPts val="1200"/>
              </a:spcBef>
              <a:spcAft>
                <a:spcPts val="600"/>
              </a:spcAft>
              <a:buClrTx/>
              <a:buSzTx/>
              <a:buFont typeface="+mj-lt"/>
              <a:buAutoNum type="arabicPeriod"/>
              <a:tabLst/>
              <a:defRPr/>
            </a:pPr>
            <a:r>
              <a:rPr kumimoji="0" lang="en-US" altLang="en-US" sz="2000" b="0" i="0" u="none" strike="noStrike" kern="0" cap="none" spc="0" normalizeH="0" baseline="0" noProof="0" dirty="0">
                <a:ln>
                  <a:noFill/>
                </a:ln>
                <a:solidFill>
                  <a:srgbClr val="000000"/>
                </a:solidFill>
                <a:effectLst/>
                <a:uLnTx/>
                <a:uFillTx/>
                <a:latin typeface="Arial" charset="0"/>
              </a:rPr>
              <a:t>Other ERS Information Resources</a:t>
            </a:r>
          </a:p>
          <a:p>
            <a:pPr marL="744538" marR="0" lvl="1" indent="-339725" defTabSz="914400" eaLnBrk="1" fontAlgn="base" latinLnBrk="0" hangingPunct="1">
              <a:lnSpc>
                <a:spcPct val="100000"/>
              </a:lnSpc>
              <a:spcBef>
                <a:spcPct val="0"/>
              </a:spcBef>
              <a:spcAft>
                <a:spcPts val="1200"/>
              </a:spcAft>
              <a:buClrTx/>
              <a:buSzTx/>
              <a:buFont typeface="Arial Black" pitchFamily="34" charset="0"/>
              <a:buAutoNum type="alphaLcPeriod"/>
              <a:tabLst/>
              <a:defRPr/>
            </a:pPr>
            <a:r>
              <a:rPr kumimoji="0" lang="en-US" altLang="en-US" sz="2000" b="0" i="0" u="none" strike="noStrike" kern="0" cap="none" spc="0" normalizeH="0" baseline="0" noProof="0" dirty="0">
                <a:ln>
                  <a:noFill/>
                </a:ln>
                <a:solidFill>
                  <a:srgbClr val="000000"/>
                </a:solidFill>
                <a:effectLst/>
                <a:uLnTx/>
                <a:uFillTx/>
                <a:latin typeface="Arial" charset="0"/>
              </a:rPr>
              <a:t>DSWG (and subgroups) - </a:t>
            </a:r>
          </a:p>
          <a:p>
            <a:pPr marL="404813" marR="0" lvl="1" indent="0" defTabSz="914400" eaLnBrk="1" fontAlgn="base" latinLnBrk="0" hangingPunct="1">
              <a:lnSpc>
                <a:spcPct val="100000"/>
              </a:lnSpc>
              <a:spcBef>
                <a:spcPct val="0"/>
              </a:spcBef>
              <a:spcAft>
                <a:spcPts val="1200"/>
              </a:spcAft>
              <a:buClrTx/>
              <a:buSzTx/>
              <a:tabLst/>
              <a:defRPr/>
            </a:pPr>
            <a:r>
              <a:rPr kumimoji="0" lang="en-US" altLang="en-US" sz="2000" b="0" i="0" u="none" strike="noStrike" kern="0" cap="none" spc="0" normalizeH="0" baseline="0" noProof="0" dirty="0">
                <a:ln>
                  <a:noFill/>
                </a:ln>
                <a:solidFill>
                  <a:srgbClr val="000000"/>
                </a:solidFill>
                <a:effectLst/>
                <a:uLnTx/>
                <a:uFillTx/>
                <a:latin typeface="Arial" charset="0"/>
              </a:rPr>
              <a:t>     </a:t>
            </a:r>
            <a:r>
              <a:rPr kumimoji="0" lang="en-US" altLang="en-US" sz="2000" b="0" i="0" u="none" strike="noStrike" kern="0" cap="none" spc="0" normalizeH="0" baseline="0" noProof="0" dirty="0">
                <a:ln>
                  <a:noFill/>
                </a:ln>
                <a:solidFill>
                  <a:srgbClr val="000000"/>
                </a:solidFill>
                <a:effectLst/>
                <a:uLnTx/>
                <a:uFillTx/>
                <a:latin typeface="Arial" charset="0"/>
                <a:hlinkClick r:id="rId4"/>
              </a:rPr>
              <a:t>https://www.ercot.com/committees/wms/dswg</a:t>
            </a:r>
            <a:endParaRPr kumimoji="0" lang="en-US" altLang="en-US" sz="2000" b="0" i="0" u="none" strike="noStrike" kern="0" cap="none" spc="0" normalizeH="0" baseline="0" noProof="0" dirty="0">
              <a:ln>
                <a:noFill/>
              </a:ln>
              <a:solidFill>
                <a:srgbClr val="000000"/>
              </a:solidFill>
              <a:effectLst/>
              <a:uLnTx/>
              <a:uFillTx/>
              <a:latin typeface="Arial" charset="0"/>
            </a:endParaRPr>
          </a:p>
          <a:p>
            <a:pPr marL="744538" marR="0" lvl="1" indent="-339725" defTabSz="914400" eaLnBrk="1" fontAlgn="base" latinLnBrk="0" hangingPunct="1">
              <a:lnSpc>
                <a:spcPct val="100000"/>
              </a:lnSpc>
              <a:spcBef>
                <a:spcPct val="0"/>
              </a:spcBef>
              <a:spcAft>
                <a:spcPts val="1200"/>
              </a:spcAft>
              <a:buClrTx/>
              <a:buSzTx/>
              <a:buFont typeface="Arial Black" pitchFamily="34" charset="0"/>
              <a:buAutoNum type="alphaLcPeriod" startAt="2"/>
              <a:tabLst/>
              <a:defRPr/>
            </a:pPr>
            <a:r>
              <a:rPr kumimoji="0" lang="en-US" altLang="en-US" sz="2000" b="0" i="0" u="none" strike="noStrike" kern="0" cap="none" spc="0" normalizeH="0" baseline="0" noProof="0" dirty="0">
                <a:ln>
                  <a:noFill/>
                </a:ln>
                <a:solidFill>
                  <a:srgbClr val="000000"/>
                </a:solidFill>
                <a:effectLst/>
                <a:uLnTx/>
                <a:uFillTx/>
                <a:latin typeface="Arial" charset="0"/>
              </a:rPr>
              <a:t>Demand Side WG Exploder List – Subscribe to the DSWG exploder list to receive email notifications of upcoming meetings, document postings and announcements regarding ERS. </a:t>
            </a:r>
            <a:r>
              <a:rPr kumimoji="0" lang="en-US" altLang="en-US" sz="2000" b="0" i="0" u="none" strike="noStrike" kern="0" cap="none" spc="0" normalizeH="0" baseline="0" noProof="0" dirty="0">
                <a:ln>
                  <a:noFill/>
                </a:ln>
                <a:solidFill>
                  <a:srgbClr val="000000"/>
                </a:solidFill>
                <a:effectLst/>
                <a:uLnTx/>
                <a:uFillTx/>
                <a:latin typeface="Arial" charset="0"/>
                <a:hlinkClick r:id="rId5"/>
              </a:rPr>
              <a:t>https://lists.ercot.com/scripts/wa-ERCOT.exe?SUBED1=DEMANDSIDEWG&amp;A=1</a:t>
            </a:r>
            <a:endParaRPr kumimoji="0" lang="en-US" altLang="en-US" sz="2000" b="0" i="0" u="none" strike="noStrike" kern="0" cap="none" spc="0" normalizeH="0" baseline="0" noProof="0" dirty="0">
              <a:ln>
                <a:noFill/>
              </a:ln>
              <a:solidFill>
                <a:srgbClr val="000000"/>
              </a:solidFill>
              <a:effectLst/>
              <a:uLnTx/>
              <a:uFillTx/>
              <a:latin typeface="Arial" charset="0"/>
            </a:endParaRPr>
          </a:p>
          <a:p>
            <a:pPr marL="579438" marR="0" lvl="0" indent="-342900" defTabSz="914400" eaLnBrk="1" fontAlgn="base" latinLnBrk="0" hangingPunct="1">
              <a:lnSpc>
                <a:spcPct val="100000"/>
              </a:lnSpc>
              <a:spcBef>
                <a:spcPct val="0"/>
              </a:spcBef>
              <a:spcAft>
                <a:spcPts val="400"/>
              </a:spcAft>
              <a:buClrTx/>
              <a:buSzTx/>
              <a:buFont typeface="+mj-lt"/>
              <a:buAutoNum type="alphaLcPeriod"/>
              <a:tabLst/>
              <a:defRPr/>
            </a:pPr>
            <a:endParaRPr kumimoji="0" lang="en-US" altLang="en-US" b="0" i="0" u="none" strike="noStrike" kern="0" cap="none" spc="0" normalizeH="0" baseline="0" noProof="0" dirty="0">
              <a:ln>
                <a:noFill/>
              </a:ln>
              <a:solidFill>
                <a:srgbClr val="000000"/>
              </a:solidFill>
              <a:effectLst/>
              <a:uLnTx/>
              <a:uFillTx/>
              <a:latin typeface="Arial" charset="0"/>
            </a:endParaRPr>
          </a:p>
          <a:p>
            <a:pPr marL="579438" marR="0" lvl="0" indent="-342900" defTabSz="914400" eaLnBrk="1" fontAlgn="base" latinLnBrk="0" hangingPunct="1">
              <a:lnSpc>
                <a:spcPct val="100000"/>
              </a:lnSpc>
              <a:spcBef>
                <a:spcPct val="0"/>
              </a:spcBef>
              <a:spcAft>
                <a:spcPts val="400"/>
              </a:spcAft>
              <a:buClrTx/>
              <a:buSzTx/>
              <a:buFont typeface="+mj-lt"/>
              <a:buAutoNum type="alphaLcPeriod"/>
              <a:tabLst/>
              <a:defRPr/>
            </a:pPr>
            <a:endParaRPr kumimoji="0" lang="en-US" altLang="en-US" b="0" i="0" u="none" strike="noStrike" kern="0" cap="none" spc="0" normalizeH="0" baseline="0" noProof="0" dirty="0">
              <a:ln>
                <a:noFill/>
              </a:ln>
              <a:solidFill>
                <a:srgbClr val="000000"/>
              </a:solidFill>
              <a:effectLst/>
              <a:uLnTx/>
              <a:uFillTx/>
              <a:latin typeface="Arial" charset="0"/>
            </a:endParaRPr>
          </a:p>
        </p:txBody>
      </p:sp>
      <p:pic>
        <p:nvPicPr>
          <p:cNvPr id="10" name="Picture 12" descr="https://www.inmar.com/PublishingImages/Question%20People.jpg"/>
          <p:cNvPicPr>
            <a:picLocks noChangeAspect="1" noChangeArrowheads="1"/>
          </p:cNvPicPr>
          <p:nvPr/>
        </p:nvPicPr>
        <p:blipFill>
          <a:blip r:embed="rId6"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rot="313218">
            <a:off x="7220020" y="2424119"/>
            <a:ext cx="1421393" cy="13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051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
        <p:nvSpPr>
          <p:cNvPr id="7" name="TextBox 5"/>
          <p:cNvSpPr txBox="1">
            <a:spLocks noChangeArrowheads="1"/>
          </p:cNvSpPr>
          <p:nvPr/>
        </p:nvSpPr>
        <p:spPr bwMode="auto">
          <a:xfrm>
            <a:off x="457200" y="914400"/>
            <a:ext cx="86106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000" b="1">
                <a:solidFill>
                  <a:schemeClr val="tx1"/>
                </a:solidFill>
                <a:latin typeface="Arial" charset="0"/>
              </a:defRPr>
            </a:lvl1pPr>
            <a:lvl2pPr marL="800100" indent="-342900" eaLnBrk="0" hangingPunct="0">
              <a:spcBef>
                <a:spcPct val="20000"/>
              </a:spcBef>
              <a:buChar char="–"/>
              <a:defRPr sz="2000">
                <a:solidFill>
                  <a:schemeClr val="tx1"/>
                </a:solidFill>
                <a:latin typeface="Arial" charset="0"/>
              </a:defRPr>
            </a:lvl2pPr>
            <a:lvl3pPr marL="1257300" indent="-3429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defTabSz="339725" eaLnBrk="1" hangingPunct="1">
              <a:buNone/>
            </a:pPr>
            <a:r>
              <a:rPr lang="en-US" altLang="en-US" b="1" dirty="0"/>
              <a:t>Demand Response</a:t>
            </a:r>
            <a:r>
              <a:rPr lang="en-US" altLang="en-US" dirty="0"/>
              <a:t>: </a:t>
            </a:r>
            <a:r>
              <a:rPr lang="en-US" altLang="en-US" dirty="0">
                <a:hlinkClick r:id="rId2"/>
              </a:rPr>
              <a:t>https://www.ercot.com/services/programs/load/index</a:t>
            </a:r>
            <a:endParaRPr lang="en-US" altLang="en-US" dirty="0"/>
          </a:p>
          <a:p>
            <a:pPr marL="693738" lvl="2" eaLnBrk="1" hangingPunct="1">
              <a:spcBef>
                <a:spcPts val="600"/>
              </a:spcBef>
              <a:spcAft>
                <a:spcPts val="400"/>
              </a:spcAft>
              <a:buFont typeface="+mj-lt"/>
              <a:buAutoNum type="alphaLcPeriod"/>
            </a:pPr>
            <a:r>
              <a:rPr lang="en-US" altLang="en-US" sz="2000" dirty="0"/>
              <a:t>Annual Report on ERCOT Demand Response </a:t>
            </a:r>
          </a:p>
          <a:p>
            <a:pPr marL="693738" lvl="2" eaLnBrk="1" hangingPunct="1">
              <a:spcBef>
                <a:spcPct val="0"/>
              </a:spcBef>
              <a:spcAft>
                <a:spcPts val="400"/>
              </a:spcAft>
              <a:buFont typeface="+mj-lt"/>
              <a:buAutoNum type="alphaLcPeriod"/>
            </a:pPr>
            <a:r>
              <a:rPr lang="en-US" altLang="en-US" sz="2000" dirty="0"/>
              <a:t>Monthly ERCOT Demand Response from Pilot Projects (if any)</a:t>
            </a:r>
          </a:p>
          <a:p>
            <a:pPr marL="693738" lvl="2" eaLnBrk="1" hangingPunct="1">
              <a:spcBef>
                <a:spcPct val="0"/>
              </a:spcBef>
              <a:spcAft>
                <a:spcPts val="400"/>
              </a:spcAft>
              <a:buFont typeface="+mj-lt"/>
              <a:buAutoNum type="alphaLcPeriod"/>
            </a:pPr>
            <a:r>
              <a:rPr lang="en-US" altLang="en-US" sz="2000" dirty="0"/>
              <a:t>Demand Response Providers List (Under Key Documents)</a:t>
            </a:r>
          </a:p>
          <a:p>
            <a:pPr marL="350838" lvl="2" indent="0" eaLnBrk="1" hangingPunct="1">
              <a:spcBef>
                <a:spcPct val="0"/>
              </a:spcBef>
              <a:spcAft>
                <a:spcPts val="400"/>
              </a:spcAft>
              <a:buNone/>
            </a:pPr>
            <a:endParaRPr lang="en-US" altLang="en-US" sz="2000" b="1" dirty="0"/>
          </a:p>
          <a:p>
            <a:pPr marL="0" lvl="1" indent="-106362" eaLnBrk="1" hangingPunct="1">
              <a:spcBef>
                <a:spcPct val="0"/>
              </a:spcBef>
              <a:spcAft>
                <a:spcPts val="400"/>
              </a:spcAft>
              <a:buNone/>
            </a:pPr>
            <a:r>
              <a:rPr lang="en-US" altLang="en-US" b="1" dirty="0"/>
              <a:t>Emergency Response Service</a:t>
            </a:r>
            <a:r>
              <a:rPr lang="en-US" altLang="en-US" dirty="0"/>
              <a:t>: </a:t>
            </a:r>
            <a:r>
              <a:rPr lang="en-US" altLang="en-US" dirty="0">
                <a:hlinkClick r:id="rId3"/>
              </a:rPr>
              <a:t>https://www.ercot.com/services/programs/load/eils/index</a:t>
            </a:r>
          </a:p>
          <a:p>
            <a:pPr marL="693738" lvl="2" eaLnBrk="1" hangingPunct="1">
              <a:spcBef>
                <a:spcPts val="600"/>
              </a:spcBef>
              <a:spcAft>
                <a:spcPts val="400"/>
              </a:spcAft>
              <a:buFont typeface="+mj-lt"/>
              <a:buAutoNum type="alphaLcPeriod"/>
            </a:pPr>
            <a:r>
              <a:rPr lang="en-US" altLang="en-US" sz="2000" dirty="0"/>
              <a:t>ERS Offer Disclosure (available 60 days after the 1</a:t>
            </a:r>
            <a:r>
              <a:rPr lang="en-US" altLang="en-US" sz="2000" baseline="30000" dirty="0"/>
              <a:t>st</a:t>
            </a:r>
            <a:r>
              <a:rPr lang="en-US" altLang="en-US" sz="2000" dirty="0"/>
              <a:t> day of SCT)</a:t>
            </a:r>
          </a:p>
          <a:p>
            <a:pPr marL="693738" lvl="2" eaLnBrk="1" hangingPunct="1">
              <a:spcBef>
                <a:spcPct val="0"/>
              </a:spcBef>
              <a:spcAft>
                <a:spcPts val="400"/>
              </a:spcAft>
              <a:buFont typeface="+mj-lt"/>
              <a:buAutoNum type="alphaLcPeriod"/>
            </a:pPr>
            <a:r>
              <a:rPr lang="en-US" altLang="en-US" sz="2000" dirty="0"/>
              <a:t>ERS Procurement Results (posted prior to the start of the SCT)</a:t>
            </a:r>
          </a:p>
          <a:p>
            <a:pPr marL="693738" lvl="2" eaLnBrk="1" hangingPunct="1">
              <a:spcBef>
                <a:spcPct val="0"/>
              </a:spcBef>
              <a:spcAft>
                <a:spcPts val="400"/>
              </a:spcAft>
              <a:buFont typeface="+mj-lt"/>
              <a:buAutoNum type="alphaLcPeriod"/>
            </a:pPr>
            <a:r>
              <a:rPr lang="en-US" altLang="en-US" sz="2000" dirty="0"/>
              <a:t>Current, Upcoming and Previous SCT docs</a:t>
            </a:r>
          </a:p>
          <a:p>
            <a:pPr marL="979488" lvl="3" indent="-285750" eaLnBrk="1" hangingPunct="1">
              <a:spcBef>
                <a:spcPct val="0"/>
              </a:spcBef>
              <a:spcAft>
                <a:spcPts val="0"/>
              </a:spcAft>
              <a:buFont typeface="Arial" panose="020B0604020202020204" pitchFamily="34" charset="0"/>
              <a:buChar char="•"/>
            </a:pPr>
            <a:r>
              <a:rPr lang="en-US" altLang="en-US" sz="2000" dirty="0"/>
              <a:t>Request for Proposal (RFP)</a:t>
            </a:r>
          </a:p>
          <a:p>
            <a:pPr marL="979488" lvl="3" indent="-285750" eaLnBrk="1" hangingPunct="1">
              <a:spcBef>
                <a:spcPct val="0"/>
              </a:spcBef>
              <a:spcAft>
                <a:spcPts val="0"/>
              </a:spcAft>
              <a:buFont typeface="Arial" panose="020B0604020202020204" pitchFamily="34" charset="0"/>
              <a:buChar char="•"/>
            </a:pPr>
            <a:r>
              <a:rPr lang="en-US" altLang="en-US" sz="2000" dirty="0"/>
              <a:t>Technical Requirements and Scope of Work (TRSOW)</a:t>
            </a:r>
          </a:p>
          <a:p>
            <a:pPr marL="979488" lvl="3" indent="-285750" eaLnBrk="1" hangingPunct="1">
              <a:spcBef>
                <a:spcPct val="0"/>
              </a:spcBef>
              <a:spcAft>
                <a:spcPts val="0"/>
              </a:spcAft>
              <a:buFont typeface="Arial" panose="020B0604020202020204" pitchFamily="34" charset="0"/>
              <a:buChar char="•"/>
            </a:pPr>
            <a:r>
              <a:rPr lang="en-US" altLang="en-US" sz="2000" dirty="0"/>
              <a:t>Procurement Schedule</a:t>
            </a:r>
          </a:p>
        </p:txBody>
      </p:sp>
    </p:spTree>
    <p:extLst>
      <p:ext uri="{BB962C8B-B14F-4D97-AF65-F5344CB8AC3E}">
        <p14:creationId xmlns:p14="http://schemas.microsoft.com/office/powerpoint/2010/main" val="2088625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sp>
        <p:nvSpPr>
          <p:cNvPr id="5" name="Content Placeholder 2"/>
          <p:cNvSpPr>
            <a:spLocks noGrp="1"/>
          </p:cNvSpPr>
          <p:nvPr>
            <p:ph idx="1"/>
          </p:nvPr>
        </p:nvSpPr>
        <p:spPr>
          <a:xfrm>
            <a:off x="457200" y="990600"/>
            <a:ext cx="8382000" cy="4724400"/>
          </a:xfrm>
        </p:spPr>
        <p:txBody>
          <a:bodyPr/>
          <a:lstStyle/>
          <a:p>
            <a:pPr marL="169863" indent="0" eaLnBrk="1" hangingPunct="1">
              <a:spcBef>
                <a:spcPts val="1200"/>
              </a:spcBef>
              <a:buNone/>
            </a:pPr>
            <a:r>
              <a:rPr lang="en-US" altLang="en-US" sz="2000" kern="1200" dirty="0">
                <a:latin typeface="Arial" charset="0"/>
              </a:rPr>
              <a:t>ERS Forms &amp; Supporting Documents</a:t>
            </a:r>
            <a:r>
              <a:rPr lang="en-US" altLang="en-US" sz="2000" b="0" dirty="0"/>
              <a:t>: </a:t>
            </a:r>
            <a:r>
              <a:rPr lang="en-US" altLang="en-US" sz="2000" b="0" dirty="0">
                <a:hlinkClick r:id="rId2"/>
              </a:rPr>
              <a:t>https://www.ercot.com/services/programs/load/eils/documents</a:t>
            </a:r>
            <a:r>
              <a:rPr lang="en-US" altLang="en-US" sz="2000" b="0" dirty="0"/>
              <a:t> </a:t>
            </a:r>
          </a:p>
          <a:p>
            <a:pPr lvl="1">
              <a:spcBef>
                <a:spcPts val="600"/>
              </a:spcBef>
              <a:buFont typeface="Arial" panose="020B0604020202020204" pitchFamily="34" charset="0"/>
              <a:buChar char="•"/>
            </a:pPr>
            <a:r>
              <a:rPr lang="en-US" altLang="en-US" sz="2000" dirty="0"/>
              <a:t>Sample Test Scripts, Meter Data Format Samples, Instructional documents on how to submit forms and more.</a:t>
            </a:r>
          </a:p>
          <a:p>
            <a:pPr lvl="1">
              <a:spcBef>
                <a:spcPts val="600"/>
              </a:spcBef>
              <a:buFont typeface="Arial" panose="020B0604020202020204" pitchFamily="34" charset="0"/>
              <a:buChar char="•"/>
            </a:pPr>
            <a:r>
              <a:rPr lang="en-US" altLang="en-US" sz="2000" dirty="0"/>
              <a:t>‘ERS QSE Training - ERS 201’ for more details on ERIDs, Availability and Test / Event performance, and deployments</a:t>
            </a:r>
          </a:p>
          <a:p>
            <a:pPr marL="169863" indent="0" eaLnBrk="1" hangingPunct="1">
              <a:spcBef>
                <a:spcPts val="1200"/>
              </a:spcBef>
              <a:buNone/>
            </a:pPr>
            <a:r>
              <a:rPr lang="en-US" altLang="en-US" sz="2000" dirty="0"/>
              <a:t>Market Information System (MIS) </a:t>
            </a:r>
            <a:r>
              <a:rPr lang="en-US" altLang="en-US" sz="2000" b="0" dirty="0"/>
              <a:t>- </a:t>
            </a:r>
            <a:r>
              <a:rPr lang="en-US" altLang="en-US" sz="2000" b="0" dirty="0">
                <a:hlinkClick r:id="rId3"/>
              </a:rPr>
              <a:t>https://mis.ercot.com/secure</a:t>
            </a:r>
            <a:r>
              <a:rPr lang="en-US" altLang="en-US" sz="2000" b="0" dirty="0"/>
              <a:t> </a:t>
            </a:r>
          </a:p>
          <a:p>
            <a:pPr marL="800100">
              <a:spcBef>
                <a:spcPts val="600"/>
              </a:spcBef>
            </a:pPr>
            <a:r>
              <a:rPr lang="en-US" altLang="en-US" sz="2000" b="0" dirty="0"/>
              <a:t>For retrieving ERS materials </a:t>
            </a:r>
          </a:p>
          <a:p>
            <a:pPr marL="800100">
              <a:spcBef>
                <a:spcPts val="0"/>
              </a:spcBef>
            </a:pPr>
            <a:r>
              <a:rPr lang="en-US" altLang="en-US" sz="2000" b="0" dirty="0"/>
              <a:t>Requires Digital Certificate (see your client rep)</a:t>
            </a:r>
          </a:p>
          <a:p>
            <a:pPr marL="169863" indent="0" eaLnBrk="1" hangingPunct="1">
              <a:spcBef>
                <a:spcPts val="1200"/>
              </a:spcBef>
              <a:buNone/>
            </a:pPr>
            <a:r>
              <a:rPr lang="en-US" altLang="en-US" sz="2000" dirty="0"/>
              <a:t>Required docs (need to be submitted prior to Offers)</a:t>
            </a:r>
          </a:p>
          <a:p>
            <a:pPr lvl="1">
              <a:spcBef>
                <a:spcPts val="600"/>
              </a:spcBef>
              <a:buFont typeface="Arial" panose="020B0604020202020204" pitchFamily="34" charset="0"/>
              <a:buChar char="•"/>
            </a:pPr>
            <a:r>
              <a:rPr lang="en-US" altLang="en-US" sz="2000" dirty="0"/>
              <a:t>ERS Supplement to QSE Agreements (one time only)</a:t>
            </a:r>
          </a:p>
          <a:p>
            <a:pPr lvl="1">
              <a:spcBef>
                <a:spcPts val="0"/>
              </a:spcBef>
              <a:buFont typeface="Arial" panose="020B0604020202020204" pitchFamily="34" charset="0"/>
              <a:buChar char="•"/>
            </a:pPr>
            <a:r>
              <a:rPr lang="en-US" altLang="en-US" sz="2000" dirty="0"/>
              <a:t>NOIE Authorization Form – For sites in a NOIE area</a:t>
            </a:r>
            <a:endParaRPr lang="en-US" sz="3200" dirty="0"/>
          </a:p>
        </p:txBody>
      </p:sp>
    </p:spTree>
    <p:extLst>
      <p:ext uri="{BB962C8B-B14F-4D97-AF65-F5344CB8AC3E}">
        <p14:creationId xmlns:p14="http://schemas.microsoft.com/office/powerpoint/2010/main" val="182934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dirty="0"/>
          </a:p>
        </p:txBody>
      </p:sp>
      <p:sp>
        <p:nvSpPr>
          <p:cNvPr id="8" name="Rectangle 3"/>
          <p:cNvSpPr txBox="1">
            <a:spLocks noChangeArrowheads="1"/>
          </p:cNvSpPr>
          <p:nvPr/>
        </p:nvSpPr>
        <p:spPr bwMode="auto">
          <a:xfrm>
            <a:off x="389860" y="1600200"/>
            <a:ext cx="844934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07963" marR="0" lvl="0" indent="-33338" algn="l" defTabSz="914400" rtl="0" eaLnBrk="1" fontAlgn="base" latinLnBrk="0" hangingPunct="1">
              <a:lnSpc>
                <a:spcPct val="100000"/>
              </a:lnSpc>
              <a:spcBef>
                <a:spcPct val="20000"/>
              </a:spcBef>
              <a:spcAft>
                <a:spcPts val="600"/>
              </a:spcAft>
              <a:buClrTx/>
              <a:buSzTx/>
              <a:buFontTx/>
              <a:buNone/>
              <a:tabLst/>
              <a:defRPr/>
            </a:pPr>
            <a:r>
              <a:rPr kumimoji="0" lang="en-US" b="0" i="0" u="none" strike="noStrike" kern="0" cap="none" spc="0" normalizeH="0" baseline="0" noProof="0" dirty="0">
                <a:ln>
                  <a:noFill/>
                </a:ln>
                <a:effectLst/>
                <a:uLnTx/>
                <a:uFillTx/>
                <a:latin typeface="Arial"/>
              </a:rPr>
              <a:t>ERS is a service provided by loads and certain types of generators willing to interrupt or export energy onto the ERCOT system </a:t>
            </a:r>
            <a:r>
              <a:rPr lang="en-US" b="0" kern="0" dirty="0">
                <a:latin typeface="Arial"/>
              </a:rPr>
              <a:t>prior to or during</a:t>
            </a:r>
            <a:r>
              <a:rPr kumimoji="0" lang="en-US" b="0" i="0" u="none" strike="noStrike" kern="0" cap="none" spc="0" normalizeH="0" baseline="0" noProof="0" dirty="0">
                <a:ln>
                  <a:noFill/>
                </a:ln>
                <a:effectLst/>
                <a:uLnTx/>
                <a:uFillTx/>
                <a:latin typeface="Arial"/>
              </a:rPr>
              <a:t> an electric grid emergency in exchange for a payment, providing ERCOT Operations with an additional reliability tool.</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Arial"/>
              </a:rPr>
              <a:t>“Controlled interruption of prepared customers vs. uncontrolled interruption of unprepared customers”</a:t>
            </a:r>
          </a:p>
        </p:txBody>
      </p:sp>
      <p:pic>
        <p:nvPicPr>
          <p:cNvPr id="9" name="Picture 8"/>
          <p:cNvPicPr>
            <a:picLocks noChangeAspect="1"/>
          </p:cNvPicPr>
          <p:nvPr/>
        </p:nvPicPr>
        <p:blipFill>
          <a:blip r:embed="rId3"/>
          <a:stretch>
            <a:fillRect/>
          </a:stretch>
        </p:blipFill>
        <p:spPr>
          <a:xfrm>
            <a:off x="3505200" y="4651162"/>
            <a:ext cx="4877223" cy="987638"/>
          </a:xfrm>
          <a:prstGeom prst="rect">
            <a:avLst/>
          </a:prstGeom>
        </p:spPr>
      </p:pic>
    </p:spTree>
    <p:extLst>
      <p:ext uri="{BB962C8B-B14F-4D97-AF65-F5344CB8AC3E}">
        <p14:creationId xmlns:p14="http://schemas.microsoft.com/office/powerpoint/2010/main" val="102405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dirty="0"/>
          </a:p>
        </p:txBody>
      </p:sp>
      <p:sp>
        <p:nvSpPr>
          <p:cNvPr id="5" name="Rectangle 3"/>
          <p:cNvSpPr txBox="1">
            <a:spLocks noChangeArrowheads="1"/>
          </p:cNvSpPr>
          <p:nvPr/>
        </p:nvSpPr>
        <p:spPr bwMode="auto">
          <a:xfrm>
            <a:off x="533400" y="1066800"/>
            <a:ext cx="8001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Resources are procured for one or more of the four ERS </a:t>
            </a:r>
            <a:r>
              <a:rPr kumimoji="0" lang="en-US" sz="2400" b="0" i="0" u="none" strike="noStrike" kern="0" cap="none" spc="0" normalizeH="0" baseline="0" noProof="0" dirty="0">
                <a:ln>
                  <a:noFill/>
                </a:ln>
                <a:effectLst/>
                <a:uLnTx/>
                <a:uFillTx/>
                <a:latin typeface="Arial"/>
                <a:ea typeface="+mn-ea"/>
                <a:cs typeface="+mn-cs"/>
              </a:rPr>
              <a:t>service types</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742950" marR="0" lvl="1" indent="-285750"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Non-Weather-Sensitive ERS-10  (NWS ERS-10)</a:t>
            </a:r>
          </a:p>
          <a:p>
            <a:pPr marL="742950" marR="0" lvl="1" indent="-285750"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Weather-Sensitive ERS-10  (WS ERS-10)</a:t>
            </a:r>
          </a:p>
          <a:p>
            <a:pPr marL="742950" marR="0" lvl="1" indent="-285750"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Non-Weather-Sensitive ERS-30  (NWS ERS-30)</a:t>
            </a:r>
          </a:p>
          <a:p>
            <a:pPr marL="742950" marR="0" lvl="1"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Weather-Sensitive ERS-30  (WS ERS-30)</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10 and 30 in each of the service types designates the minutes between issuance of an ERCOT deployment instruction and full deployment of the resource, also known as the </a:t>
            </a:r>
            <a:r>
              <a:rPr kumimoji="0" lang="en-US" sz="2400" b="0" i="0" u="none" strike="noStrike" kern="0" cap="none" spc="0" normalizeH="0" baseline="0" noProof="0" dirty="0">
                <a:ln>
                  <a:noFill/>
                </a:ln>
                <a:effectLst/>
                <a:uLnTx/>
                <a:uFillTx/>
                <a:latin typeface="Arial"/>
                <a:ea typeface="+mn-ea"/>
                <a:cs typeface="+mn-cs"/>
              </a:rPr>
              <a:t>ramp period</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88276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dirty="0"/>
          </a:p>
        </p:txBody>
      </p:sp>
      <p:sp>
        <p:nvSpPr>
          <p:cNvPr id="5" name="Rectangle 3"/>
          <p:cNvSpPr txBox="1">
            <a:spLocks noChangeArrowheads="1"/>
          </p:cNvSpPr>
          <p:nvPr/>
        </p:nvSpPr>
        <p:spPr bwMode="auto">
          <a:xfrm>
            <a:off x="457200" y="1386682"/>
            <a:ext cx="8305800" cy="47093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ts val="18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There are two 4-month and two 2-month </a:t>
            </a:r>
            <a:r>
              <a:rPr kumimoji="0" lang="en-US" sz="2400" b="0" i="0" u="none" strike="noStrike" kern="0" cap="none" spc="0" normalizeH="0" baseline="0" noProof="0" dirty="0">
                <a:ln>
                  <a:noFill/>
                </a:ln>
                <a:effectLst/>
                <a:uLnTx/>
                <a:uFillTx/>
                <a:latin typeface="Arial"/>
                <a:ea typeface="+mn-ea"/>
                <a:cs typeface="+mn-cs"/>
              </a:rPr>
              <a:t>Standard Contract Terms (SCT</a:t>
            </a:r>
            <a:r>
              <a:rPr kumimoji="0" lang="en-US" sz="2400" b="0" i="0" u="none" strike="noStrike" kern="0" cap="none" spc="0" normalizeH="0" baseline="0" noProof="0" dirty="0">
                <a:ln>
                  <a:noFill/>
                </a:ln>
                <a:solidFill>
                  <a:srgbClr val="000000"/>
                </a:solidFill>
                <a:effectLst/>
                <a:uLnTx/>
                <a:uFillTx/>
                <a:latin typeface="Arial"/>
                <a:ea typeface="+mn-ea"/>
                <a:cs typeface="+mn-cs"/>
              </a:rPr>
              <a:t>) within the ERS year:</a:t>
            </a: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December through March</a:t>
            </a: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April through May</a:t>
            </a:r>
            <a:endParaRPr lang="en-US" sz="2400" kern="0" dirty="0">
              <a:solidFill>
                <a:srgbClr val="000000"/>
              </a:solidFill>
              <a:latin typeface="Arial"/>
            </a:endParaRP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rPr>
              <a:t>June through September</a:t>
            </a: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n-US" sz="2400" kern="0" dirty="0">
                <a:solidFill>
                  <a:srgbClr val="000000"/>
                </a:solidFill>
                <a:latin typeface="Arial"/>
              </a:rPr>
              <a:t>October </a:t>
            </a:r>
            <a:r>
              <a:rPr kumimoji="0" lang="en-US" sz="2400" b="0" i="0" u="none" strike="noStrike" kern="0" cap="none" spc="0" normalizeH="0" baseline="0" noProof="0" dirty="0">
                <a:ln>
                  <a:noFill/>
                </a:ln>
                <a:solidFill>
                  <a:srgbClr val="000000"/>
                </a:solidFill>
                <a:effectLst/>
                <a:uLnTx/>
                <a:uFillTx/>
                <a:latin typeface="Arial"/>
              </a:rPr>
              <a:t>through</a:t>
            </a:r>
            <a:r>
              <a:rPr lang="en-US" sz="2400" kern="0" dirty="0">
                <a:solidFill>
                  <a:srgbClr val="000000"/>
                </a:solidFill>
                <a:latin typeface="Arial"/>
              </a:rPr>
              <a:t> November</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3" name="Picture 2"/>
          <p:cNvPicPr>
            <a:picLocks noChangeAspect="1"/>
          </p:cNvPicPr>
          <p:nvPr/>
        </p:nvPicPr>
        <p:blipFill>
          <a:blip r:embed="rId3"/>
          <a:stretch>
            <a:fillRect/>
          </a:stretch>
        </p:blipFill>
        <p:spPr>
          <a:xfrm>
            <a:off x="5715000" y="4291480"/>
            <a:ext cx="2590800" cy="1501785"/>
          </a:xfrm>
          <a:prstGeom prst="rect">
            <a:avLst/>
          </a:prstGeom>
        </p:spPr>
      </p:pic>
    </p:spTree>
    <p:extLst>
      <p:ext uri="{BB962C8B-B14F-4D97-AF65-F5344CB8AC3E}">
        <p14:creationId xmlns:p14="http://schemas.microsoft.com/office/powerpoint/2010/main" val="7064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dirty="0"/>
          </a:p>
        </p:txBody>
      </p:sp>
      <p:sp>
        <p:nvSpPr>
          <p:cNvPr id="8"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9" name="Rectangle 8"/>
          <p:cNvSpPr/>
          <p:nvPr/>
        </p:nvSpPr>
        <p:spPr>
          <a:xfrm>
            <a:off x="409303" y="838200"/>
            <a:ext cx="8001000" cy="1323439"/>
          </a:xfrm>
          <a:prstGeom prst="rect">
            <a:avLst/>
          </a:prstGeom>
        </p:spPr>
        <p:txBody>
          <a:bodyPr wrap="square">
            <a:spAutoFit/>
          </a:bodyPr>
          <a:lstStyle/>
          <a:p>
            <a:pPr marL="0" marR="0">
              <a:spcBef>
                <a:spcPts val="1200"/>
              </a:spcBef>
              <a:spcAft>
                <a:spcPts val="1200"/>
              </a:spcAft>
            </a:pPr>
            <a:r>
              <a:rPr lang="en-US" sz="2000" dirty="0">
                <a:latin typeface="+mn-lt"/>
              </a:rPr>
              <a:t>Offers may be submitted to provide Emergency Response Service for one or more of the following Time Periods in the SCT.</a:t>
            </a:r>
          </a:p>
          <a:p>
            <a:pPr marL="0" marR="0">
              <a:spcBef>
                <a:spcPts val="1200"/>
              </a:spcBef>
              <a:spcAft>
                <a:spcPts val="1200"/>
              </a:spcAft>
            </a:pPr>
            <a:endParaRPr lang="en-US" sz="2000" dirty="0">
              <a:latin typeface="+mn-lt"/>
            </a:endParaRPr>
          </a:p>
        </p:txBody>
      </p:sp>
      <p:pic>
        <p:nvPicPr>
          <p:cNvPr id="2" name="Picture 1">
            <a:extLst>
              <a:ext uri="{FF2B5EF4-FFF2-40B4-BE49-F238E27FC236}">
                <a16:creationId xmlns:a16="http://schemas.microsoft.com/office/drawing/2014/main" id="{CC3448F0-B1B9-04D4-E382-EE0E1C885469}"/>
              </a:ext>
            </a:extLst>
          </p:cNvPr>
          <p:cNvPicPr>
            <a:picLocks noChangeAspect="1"/>
          </p:cNvPicPr>
          <p:nvPr/>
        </p:nvPicPr>
        <p:blipFill>
          <a:blip r:embed="rId3"/>
          <a:stretch>
            <a:fillRect/>
          </a:stretch>
        </p:blipFill>
        <p:spPr>
          <a:xfrm>
            <a:off x="383395" y="1753442"/>
            <a:ext cx="8493905" cy="4440936"/>
          </a:xfrm>
          <a:prstGeom prst="rect">
            <a:avLst/>
          </a:prstGeom>
        </p:spPr>
      </p:pic>
    </p:spTree>
    <p:extLst>
      <p:ext uri="{BB962C8B-B14F-4D97-AF65-F5344CB8AC3E}">
        <p14:creationId xmlns:p14="http://schemas.microsoft.com/office/powerpoint/2010/main" val="282635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dirty="0"/>
          </a:p>
        </p:txBody>
      </p:sp>
      <p:sp>
        <p:nvSpPr>
          <p:cNvPr id="12" name="Rectangle 11"/>
          <p:cNvSpPr/>
          <p:nvPr/>
        </p:nvSpPr>
        <p:spPr>
          <a:xfrm>
            <a:off x="457200" y="835588"/>
            <a:ext cx="8305800" cy="2862322"/>
          </a:xfrm>
          <a:prstGeom prst="rect">
            <a:avLst/>
          </a:prstGeom>
        </p:spPr>
        <p:txBody>
          <a:bodyPr wrap="square">
            <a:spAutoFit/>
          </a:bodyPr>
          <a:lstStyle/>
          <a:p>
            <a:pPr marL="342900" marR="0" lvl="1" indent="-342900" defTabSz="914400" eaLnBrk="1" fontAlgn="base" latinLnBrk="0" hangingPunct="1">
              <a:lnSpc>
                <a:spcPct val="100000"/>
              </a:lnSpc>
              <a:spcBef>
                <a:spcPct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rPr>
              <a:t>An ERS Procurement Schedule is posted for each </a:t>
            </a:r>
            <a:r>
              <a:rPr kumimoji="0" lang="en-US" sz="2000" b="0" i="0" u="none" strike="noStrike" kern="0" cap="none" spc="0" normalizeH="0" baseline="0" noProof="0" dirty="0">
                <a:ln>
                  <a:noFill/>
                </a:ln>
                <a:effectLst/>
                <a:uLnTx/>
                <a:uFillTx/>
              </a:rPr>
              <a:t>Standard Contract Term </a:t>
            </a:r>
            <a:r>
              <a:rPr kumimoji="0" lang="en-US" sz="2000" b="0" i="0" u="none" strike="noStrike" kern="0" cap="none" spc="0" normalizeH="0" baseline="0" noProof="0" dirty="0">
                <a:ln>
                  <a:noFill/>
                </a:ln>
                <a:solidFill>
                  <a:srgbClr val="000000"/>
                </a:solidFill>
                <a:effectLst/>
                <a:uLnTx/>
                <a:uFillTx/>
              </a:rPr>
              <a:t>(SCT).  </a:t>
            </a:r>
            <a:r>
              <a:rPr kumimoji="0" lang="en-US" altLang="en-US" sz="1800" b="0" i="0" u="none" strike="noStrike" kern="0" cap="none" spc="0" normalizeH="0" baseline="0" noProof="0" dirty="0">
                <a:ln>
                  <a:noFill/>
                </a:ln>
                <a:solidFill>
                  <a:srgbClr val="000000"/>
                </a:solidFill>
                <a:effectLst/>
                <a:uLnTx/>
                <a:uFillTx/>
                <a:hlinkClick r:id="rId3"/>
              </a:rPr>
              <a:t>https://www.ercot.com/services/programs/load/eils/index</a:t>
            </a:r>
            <a:endParaRPr kumimoji="0" lang="en-US" sz="1800" b="0" i="0" u="none" strike="noStrike" kern="0" cap="none" spc="0" normalizeH="0" baseline="0" noProof="0" dirty="0">
              <a:ln>
                <a:noFill/>
              </a:ln>
              <a:solidFill>
                <a:srgbClr val="000000"/>
              </a:solidFill>
              <a:effectLst/>
              <a:uLnTx/>
              <a:uFillTx/>
            </a:endParaRPr>
          </a:p>
          <a:p>
            <a:pPr marL="342900" marR="0" lvl="1" indent="-342900" defTabSz="914400" eaLnBrk="1" fontAlgn="base" latinLnBrk="0" hangingPunct="1">
              <a:lnSpc>
                <a:spcPct val="100000"/>
              </a:lnSpc>
              <a:spcBef>
                <a:spcPct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rPr>
              <a:t>The procurement schedule includes all key dates associated with the SCT </a:t>
            </a:r>
            <a:endParaRPr kumimoji="0" lang="en-US" sz="1800" b="0" i="0" u="none" strike="noStrike" kern="0" cap="none" spc="0" normalizeH="0" baseline="0" noProof="0" dirty="0">
              <a:ln>
                <a:noFill/>
              </a:ln>
              <a:solidFill>
                <a:srgbClr val="000000"/>
              </a:solidFill>
              <a:effectLst/>
              <a:uLnTx/>
              <a:uFillTx/>
            </a:endParaRPr>
          </a:p>
          <a:p>
            <a:pPr marL="342900" marR="0" lvl="1" indent="-342900" defTabSz="914400" eaLnBrk="1" fontAlgn="base" latinLnBrk="0" hangingPunct="1">
              <a:lnSpc>
                <a:spcPct val="100000"/>
              </a:lnSpc>
              <a:spcBef>
                <a:spcPct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rPr>
              <a:t>A SCT may take approximately 9 months to complete. Because of this, at any point in time, ERS providers may be working simultaneously on activities for the </a:t>
            </a:r>
            <a:r>
              <a:rPr kumimoji="0" lang="en-US" sz="2000" b="0" i="0" u="sng" strike="noStrike" kern="0" cap="none" spc="0" normalizeH="0" baseline="0" noProof="0" dirty="0">
                <a:ln>
                  <a:noFill/>
                </a:ln>
                <a:solidFill>
                  <a:srgbClr val="000000"/>
                </a:solidFill>
                <a:effectLst/>
                <a:uLnTx/>
                <a:uFillTx/>
              </a:rPr>
              <a:t>previous, current, and upcoming </a:t>
            </a:r>
            <a:r>
              <a:rPr kumimoji="0" lang="en-US" sz="2000" b="0" i="0" u="none" strike="noStrike" kern="0" cap="none" spc="0" normalizeH="0" baseline="0" noProof="0" dirty="0">
                <a:ln>
                  <a:noFill/>
                </a:ln>
                <a:solidFill>
                  <a:srgbClr val="000000"/>
                </a:solidFill>
                <a:effectLst/>
                <a:uLnTx/>
                <a:uFillTx/>
              </a:rPr>
              <a:t>SCT.</a:t>
            </a:r>
          </a:p>
        </p:txBody>
      </p:sp>
      <p:grpSp>
        <p:nvGrpSpPr>
          <p:cNvPr id="5" name="Group 4">
            <a:extLst>
              <a:ext uri="{FF2B5EF4-FFF2-40B4-BE49-F238E27FC236}">
                <a16:creationId xmlns:a16="http://schemas.microsoft.com/office/drawing/2014/main" id="{17C5085F-0F26-459D-8E31-BAC957AA0AD6}"/>
              </a:ext>
            </a:extLst>
          </p:cNvPr>
          <p:cNvGrpSpPr/>
          <p:nvPr/>
        </p:nvGrpSpPr>
        <p:grpSpPr>
          <a:xfrm>
            <a:off x="609601" y="3810000"/>
            <a:ext cx="8077199" cy="2347903"/>
            <a:chOff x="381000" y="4129097"/>
            <a:chExt cx="8107364" cy="2195503"/>
          </a:xfrm>
        </p:grpSpPr>
        <p:grpSp>
          <p:nvGrpSpPr>
            <p:cNvPr id="4" name="Group 3">
              <a:extLst>
                <a:ext uri="{FF2B5EF4-FFF2-40B4-BE49-F238E27FC236}">
                  <a16:creationId xmlns:a16="http://schemas.microsoft.com/office/drawing/2014/main" id="{40540C6B-9F37-4C38-AEEF-2FAA41FB962B}"/>
                </a:ext>
              </a:extLst>
            </p:cNvPr>
            <p:cNvGrpSpPr/>
            <p:nvPr/>
          </p:nvGrpSpPr>
          <p:grpSpPr>
            <a:xfrm>
              <a:off x="381000" y="4129097"/>
              <a:ext cx="8107364" cy="2195503"/>
              <a:chOff x="-66912" y="4164693"/>
              <a:chExt cx="7815624" cy="2664326"/>
            </a:xfrm>
          </p:grpSpPr>
          <p:grpSp>
            <p:nvGrpSpPr>
              <p:cNvPr id="13" name="Group 12"/>
              <p:cNvGrpSpPr/>
              <p:nvPr/>
            </p:nvGrpSpPr>
            <p:grpSpPr>
              <a:xfrm>
                <a:off x="-66912" y="4164693"/>
                <a:ext cx="7152028" cy="1964467"/>
                <a:chOff x="-246079" y="3522344"/>
                <a:chExt cx="7347109" cy="2116456"/>
              </a:xfrm>
            </p:grpSpPr>
            <p:grpSp>
              <p:nvGrpSpPr>
                <p:cNvPr id="15" name="Group 14"/>
                <p:cNvGrpSpPr/>
                <p:nvPr/>
              </p:nvGrpSpPr>
              <p:grpSpPr>
                <a:xfrm>
                  <a:off x="460153" y="3522344"/>
                  <a:ext cx="6640877" cy="2116456"/>
                  <a:chOff x="376473" y="3124200"/>
                  <a:chExt cx="8481910" cy="2385536"/>
                </a:xfrm>
              </p:grpSpPr>
              <p:graphicFrame>
                <p:nvGraphicFramePr>
                  <p:cNvPr id="23" name="Diagram 22"/>
                  <p:cNvGraphicFramePr/>
                  <p:nvPr/>
                </p:nvGraphicFramePr>
                <p:xfrm>
                  <a:off x="376473" y="3124200"/>
                  <a:ext cx="6553200" cy="68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Diagram 23"/>
                  <p:cNvGraphicFramePr/>
                  <p:nvPr/>
                </p:nvGraphicFramePr>
                <p:xfrm>
                  <a:off x="1337768" y="3974066"/>
                  <a:ext cx="6553200" cy="68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5" name="Diagram 24"/>
                  <p:cNvGraphicFramePr/>
                  <p:nvPr/>
                </p:nvGraphicFramePr>
                <p:xfrm>
                  <a:off x="2305182" y="4823936"/>
                  <a:ext cx="6553201" cy="685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6" name="TextBox 15"/>
                <p:cNvSpPr txBox="1"/>
                <p:nvPr/>
              </p:nvSpPr>
              <p:spPr>
                <a:xfrm>
                  <a:off x="-246079" y="3609729"/>
                  <a:ext cx="781695" cy="362156"/>
                </a:xfrm>
                <a:prstGeom prst="rect">
                  <a:avLst/>
                </a:prstGeom>
                <a:noFill/>
              </p:spPr>
              <p:txBody>
                <a:bodyPr wrap="square" rtlCol="0">
                  <a:spAutoFit/>
                </a:bodyPr>
                <a:lstStyle/>
                <a:p>
                  <a:r>
                    <a:rPr lang="en-US" sz="1200" b="1" dirty="0" err="1"/>
                    <a:t>DecMar</a:t>
                  </a:r>
                  <a:endParaRPr lang="en-US" sz="1200" b="1" dirty="0"/>
                </a:p>
              </p:txBody>
            </p:sp>
            <p:sp>
              <p:nvSpPr>
                <p:cNvPr id="17" name="TextBox 16"/>
                <p:cNvSpPr txBox="1"/>
                <p:nvPr/>
              </p:nvSpPr>
              <p:spPr>
                <a:xfrm>
                  <a:off x="449507" y="4399491"/>
                  <a:ext cx="781695" cy="362156"/>
                </a:xfrm>
                <a:prstGeom prst="rect">
                  <a:avLst/>
                </a:prstGeom>
                <a:noFill/>
              </p:spPr>
              <p:txBody>
                <a:bodyPr wrap="square" rtlCol="0">
                  <a:spAutoFit/>
                </a:bodyPr>
                <a:lstStyle/>
                <a:p>
                  <a:r>
                    <a:rPr lang="en-US" sz="1200" b="1" dirty="0" err="1"/>
                    <a:t>AprMay</a:t>
                  </a:r>
                  <a:endParaRPr lang="en-US" sz="1200" b="1" dirty="0"/>
                </a:p>
              </p:txBody>
            </p:sp>
          </p:grpSp>
          <p:graphicFrame>
            <p:nvGraphicFramePr>
              <p:cNvPr id="33" name="Diagram 32">
                <a:extLst>
                  <a:ext uri="{FF2B5EF4-FFF2-40B4-BE49-F238E27FC236}">
                    <a16:creationId xmlns:a16="http://schemas.microsoft.com/office/drawing/2014/main" id="{9B006C4D-6DC5-4E21-93E1-4441D822BEB2}"/>
                  </a:ext>
                </a:extLst>
              </p:cNvPr>
              <p:cNvGraphicFramePr/>
              <p:nvPr/>
            </p:nvGraphicFramePr>
            <p:xfrm>
              <a:off x="2754149" y="6264269"/>
              <a:ext cx="4994563" cy="56475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sp>
          <p:nvSpPr>
            <p:cNvPr id="35" name="TextBox 34">
              <a:extLst>
                <a:ext uri="{FF2B5EF4-FFF2-40B4-BE49-F238E27FC236}">
                  <a16:creationId xmlns:a16="http://schemas.microsoft.com/office/drawing/2014/main" id="{FDD5E258-A1C4-4211-A202-0EEA53D848AB}"/>
                </a:ext>
              </a:extLst>
            </p:cNvPr>
            <p:cNvSpPr txBox="1"/>
            <p:nvPr/>
          </p:nvSpPr>
          <p:spPr>
            <a:xfrm>
              <a:off x="2498070" y="5953412"/>
              <a:ext cx="789343" cy="276999"/>
            </a:xfrm>
            <a:prstGeom prst="rect">
              <a:avLst/>
            </a:prstGeom>
            <a:noFill/>
          </p:spPr>
          <p:txBody>
            <a:bodyPr wrap="square" rtlCol="0">
              <a:spAutoFit/>
            </a:bodyPr>
            <a:lstStyle/>
            <a:p>
              <a:r>
                <a:rPr lang="en-US" sz="1200" b="1" dirty="0" err="1"/>
                <a:t>OctNov</a:t>
              </a:r>
              <a:endParaRPr lang="en-US" sz="1200" b="1" dirty="0"/>
            </a:p>
          </p:txBody>
        </p:sp>
        <p:sp>
          <p:nvSpPr>
            <p:cNvPr id="36" name="TextBox 35">
              <a:extLst>
                <a:ext uri="{FF2B5EF4-FFF2-40B4-BE49-F238E27FC236}">
                  <a16:creationId xmlns:a16="http://schemas.microsoft.com/office/drawing/2014/main" id="{045C6950-CA08-4CEB-851E-7C11D8B2F211}"/>
                </a:ext>
              </a:extLst>
            </p:cNvPr>
            <p:cNvSpPr txBox="1"/>
            <p:nvPr/>
          </p:nvSpPr>
          <p:spPr>
            <a:xfrm>
              <a:off x="1809709" y="5376700"/>
              <a:ext cx="789343" cy="276999"/>
            </a:xfrm>
            <a:prstGeom prst="rect">
              <a:avLst/>
            </a:prstGeom>
            <a:noFill/>
          </p:spPr>
          <p:txBody>
            <a:bodyPr wrap="square" rtlCol="0">
              <a:spAutoFit/>
            </a:bodyPr>
            <a:lstStyle/>
            <a:p>
              <a:r>
                <a:rPr lang="en-US" sz="1200" b="1" dirty="0" err="1"/>
                <a:t>JunSep</a:t>
              </a:r>
              <a:endParaRPr lang="en-US" sz="1200" b="1" dirty="0"/>
            </a:p>
          </p:txBody>
        </p:sp>
      </p:grpSp>
    </p:spTree>
    <p:extLst>
      <p:ext uri="{BB962C8B-B14F-4D97-AF65-F5344CB8AC3E}">
        <p14:creationId xmlns:p14="http://schemas.microsoft.com/office/powerpoint/2010/main" val="271614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340475"/>
            <a:ext cx="228600" cy="212725"/>
          </a:xfrm>
        </p:spPr>
        <p:txBody>
          <a:bodyPr/>
          <a:lstStyle/>
          <a:p>
            <a:fld id="{1D93BD3E-1E9A-4970-A6F7-E7AC52762E0C}" type="slidenum">
              <a:rPr lang="en-US" smtClean="0"/>
              <a:t>9</a:t>
            </a:fld>
            <a:endParaRPr lang="en-US" dirty="0"/>
          </a:p>
        </p:txBody>
      </p:sp>
      <p:sp>
        <p:nvSpPr>
          <p:cNvPr id="15" name="Content Placeholder 2"/>
          <p:cNvSpPr txBox="1">
            <a:spLocks/>
          </p:cNvSpPr>
          <p:nvPr/>
        </p:nvSpPr>
        <p:spPr bwMode="auto">
          <a:xfrm>
            <a:off x="457200" y="1066800"/>
            <a:ext cx="8382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1" indent="0" defTabSz="914400" rtl="0" eaLnBrk="1" fontAlgn="base" latinLnBrk="0" hangingPunct="1">
              <a:lnSpc>
                <a:spcPct val="100000"/>
              </a:lnSpc>
              <a:spcBef>
                <a:spcPts val="0"/>
              </a:spcBef>
              <a:spcAft>
                <a:spcPts val="120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majority of ERCOT Protocol language related to ERS can be found in Sections 2, 3, 6, and 8. QSEs should review and be familiar with relevant requirements and rules.</a:t>
            </a:r>
          </a:p>
          <a:p>
            <a:pPr marL="342900" lvl="1" indent="-342900">
              <a:spcBef>
                <a:spcPts val="0"/>
              </a:spcBef>
              <a:spcAft>
                <a:spcPts val="1200"/>
              </a:spcAft>
              <a:buFont typeface="Arial" panose="020B0604020202020204" pitchFamily="34" charset="0"/>
              <a:buChar char="•"/>
              <a:defRPr/>
            </a:pPr>
            <a:r>
              <a:rPr lang="en-US" dirty="0">
                <a:solidFill>
                  <a:srgbClr val="000000"/>
                </a:solidFill>
                <a:latin typeface="Arial" charset="0"/>
              </a:rPr>
              <a:t>Section 2 – Defined terms related to ERS</a:t>
            </a:r>
          </a:p>
          <a:p>
            <a:pPr marL="342900" lvl="1" indent="-342900">
              <a:spcBef>
                <a:spcPts val="0"/>
              </a:spcBef>
              <a:spcAft>
                <a:spcPts val="1200"/>
              </a:spcAft>
              <a:buFont typeface="Arial" panose="020B0604020202020204" pitchFamily="34" charset="0"/>
              <a:buChar char="•"/>
              <a:defRPr/>
            </a:pPr>
            <a:r>
              <a:rPr lang="en-US" dirty="0">
                <a:solidFill>
                  <a:srgbClr val="000000"/>
                </a:solidFill>
                <a:latin typeface="Arial" charset="0"/>
              </a:rPr>
              <a:t>Section 3 – ERS procurement, QSE attestations, technical requirements, and reports</a:t>
            </a:r>
          </a:p>
          <a:p>
            <a:pPr marL="342900" lvl="1" indent="-342900">
              <a:spcBef>
                <a:spcPts val="0"/>
              </a:spcBef>
              <a:spcAft>
                <a:spcPts val="1200"/>
              </a:spcAft>
              <a:buFont typeface="Arial" panose="020B0604020202020204" pitchFamily="34" charset="0"/>
              <a:buChar char="•"/>
              <a:defRPr/>
            </a:pPr>
            <a:r>
              <a:rPr lang="en-US" dirty="0">
                <a:solidFill>
                  <a:srgbClr val="000000"/>
                </a:solidFill>
                <a:latin typeface="Arial" charset="0"/>
              </a:rPr>
              <a:t>Section 6 – </a:t>
            </a:r>
            <a:r>
              <a:rPr kumimoji="0" lang="en-US" b="0" i="0" u="none" strike="noStrike" kern="1200" cap="none" spc="0" normalizeH="0" baseline="0" noProof="0" dirty="0">
                <a:ln>
                  <a:noFill/>
                </a:ln>
                <a:solidFill>
                  <a:srgbClr val="000000"/>
                </a:solidFill>
                <a:effectLst/>
                <a:uLnTx/>
                <a:uFillTx/>
                <a:latin typeface="Arial" charset="0"/>
                <a:ea typeface="+mn-ea"/>
                <a:cs typeface="+mn-cs"/>
              </a:rPr>
              <a:t>ERS deployment and payment</a:t>
            </a:r>
          </a:p>
          <a:p>
            <a:pPr marL="342900" lvl="1" indent="-342900">
              <a:spcBef>
                <a:spcPts val="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charset="0"/>
                <a:ea typeface="+mn-ea"/>
                <a:cs typeface="+mn-cs"/>
              </a:rPr>
              <a:t>Section 8 – </a:t>
            </a:r>
            <a:r>
              <a:rPr lang="en-US" dirty="0">
                <a:solidFill>
                  <a:srgbClr val="000000"/>
                </a:solidFill>
                <a:latin typeface="Arial" charset="0"/>
              </a:rPr>
              <a:t>ERS Availability and Test / Event performance</a:t>
            </a:r>
            <a:endParaRPr kumimoji="0" lang="en-US" b="0" i="0" u="none" strike="noStrike" kern="1200" cap="none" spc="0" normalizeH="0" baseline="0" noProof="0" dirty="0">
              <a:ln>
                <a:noFill/>
              </a:ln>
              <a:solidFill>
                <a:srgbClr val="000000"/>
              </a:solidFill>
              <a:effectLst/>
              <a:uLnTx/>
              <a:uFillTx/>
              <a:latin typeface="Arial" charset="0"/>
              <a:ea typeface="+mn-ea"/>
              <a:cs typeface="+mn-cs"/>
            </a:endParaRPr>
          </a:p>
          <a:p>
            <a:pPr marL="0" marR="0" lvl="1" indent="0" defTabSz="914400" rtl="0" eaLnBrk="1" fontAlgn="base" latinLnBrk="0" hangingPunct="1">
              <a:lnSpc>
                <a:spcPct val="100000"/>
              </a:lnSpc>
              <a:spcBef>
                <a:spcPts val="0"/>
              </a:spcBef>
              <a:spcAft>
                <a:spcPts val="1200"/>
              </a:spcAft>
              <a:buClrTx/>
              <a:buSzTx/>
              <a:buNone/>
              <a:tabLst/>
              <a:defRPr/>
            </a:pPr>
            <a:endParaRPr lang="en-US" kern="0" dirty="0">
              <a:solidFill>
                <a:srgbClr val="000000"/>
              </a:solidFill>
              <a:latin typeface="Arial"/>
            </a:endParaRPr>
          </a:p>
          <a:p>
            <a:pPr marL="0" marR="0" lvl="1" indent="0" defTabSz="914400" rtl="0" eaLnBrk="1" fontAlgn="base" latinLnBrk="0" hangingPunct="1">
              <a:lnSpc>
                <a:spcPct val="100000"/>
              </a:lnSpc>
              <a:spcBef>
                <a:spcPts val="0"/>
              </a:spcBef>
              <a:spcAft>
                <a:spcPts val="1200"/>
              </a:spcAft>
              <a:buClrTx/>
              <a:buSzTx/>
              <a:buNone/>
              <a:tabLst/>
              <a:defRPr/>
            </a:pPr>
            <a:endParaRPr lang="en-US" kern="0" dirty="0">
              <a:solidFill>
                <a:srgbClr val="000000"/>
              </a:solidFill>
              <a:latin typeface="Arial"/>
            </a:endParaRPr>
          </a:p>
          <a:p>
            <a:pPr marL="0" marR="0" lvl="1" indent="0" defTabSz="914400" rtl="0" eaLnBrk="1" fontAlgn="base" latinLnBrk="0" hangingPunct="1">
              <a:lnSpc>
                <a:spcPct val="100000"/>
              </a:lnSpc>
              <a:spcBef>
                <a:spcPts val="0"/>
              </a:spcBef>
              <a:spcAft>
                <a:spcPts val="1200"/>
              </a:spcAft>
              <a:buClrTx/>
              <a:buSzTx/>
              <a:buNone/>
              <a:tabLst/>
              <a:defRPr/>
            </a:pPr>
            <a:r>
              <a:rPr kumimoji="0" lang="en-US" sz="2000" b="0" i="1" u="none" strike="noStrike" kern="0" cap="none" spc="0" normalizeH="0" baseline="0" noProof="0" dirty="0">
                <a:ln>
                  <a:noFill/>
                </a:ln>
                <a:solidFill>
                  <a:srgbClr val="000000"/>
                </a:solidFill>
                <a:effectLst/>
                <a:uLnTx/>
                <a:uFillTx/>
                <a:latin typeface="Arial"/>
              </a:rPr>
              <a:t>This is not an exhaustive list of protocol sections related to ERS.</a:t>
            </a:r>
          </a:p>
        </p:txBody>
      </p:sp>
    </p:spTree>
    <p:extLst>
      <p:ext uri="{BB962C8B-B14F-4D97-AF65-F5344CB8AC3E}">
        <p14:creationId xmlns:p14="http://schemas.microsoft.com/office/powerpoint/2010/main" val="172728795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purl.org/dc/elements/1.1/"/>
    <ds:schemaRef ds:uri="c34af464-7aa1-4edd-9be4-83dffc1cb926"/>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1649</TotalTime>
  <Words>3093</Words>
  <Application>Microsoft Office PowerPoint</Application>
  <PresentationFormat>On-screen Show (4:3)</PresentationFormat>
  <Paragraphs>324</Paragraphs>
  <Slides>39</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Arial Black</vt:lpstr>
      <vt:lpstr>Calibri</vt:lpstr>
      <vt:lpstr>Wingdings</vt:lpstr>
      <vt:lpstr>1_Custom Design</vt:lpstr>
      <vt:lpstr>Office Theme</vt:lpstr>
      <vt:lpstr>Custom Design</vt:lpstr>
      <vt:lpstr>PowerPoint Presentation</vt:lpstr>
      <vt:lpstr>PowerPoint Presentation</vt:lpstr>
      <vt:lpstr>PowerPoint Presentation</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PowerPoint Presentation</vt:lpstr>
      <vt:lpstr>QSE Qualification</vt:lpstr>
      <vt:lpstr>QSE Qualification</vt:lpstr>
      <vt:lpstr>PowerPoint Presentation</vt:lpstr>
      <vt:lpstr>Procurement - ERID Submission</vt:lpstr>
      <vt:lpstr>Procurement - ERID Submission</vt:lpstr>
      <vt:lpstr>Procurement - ERID Submission</vt:lpstr>
      <vt:lpstr>Procurement - ERID Submission</vt:lpstr>
      <vt:lpstr>Procurement - ERID Submission</vt:lpstr>
      <vt:lpstr>Procurement - ERID Submission</vt:lpstr>
      <vt:lpstr>Procurement - Offer Submission</vt:lpstr>
      <vt:lpstr>PowerPoint Presentation</vt:lpstr>
      <vt:lpstr>Deployment of ERS</vt:lpstr>
      <vt:lpstr>Deployment of ERS</vt:lpstr>
      <vt:lpstr>Deployment of ERS</vt:lpstr>
      <vt:lpstr>Deployment of ERS - Testing</vt:lpstr>
      <vt:lpstr>Deployment of ERS - Testing</vt:lpstr>
      <vt:lpstr>Performance (Non-Weather Sensitive ERS)</vt:lpstr>
      <vt:lpstr>QSE SCT Portfolio Performance</vt:lpstr>
      <vt:lpstr>PowerPoint Presentation</vt:lpstr>
      <vt:lpstr>Settlement Payment Information</vt:lpstr>
      <vt:lpstr>ERS Participation in NOIE areas</vt:lpstr>
      <vt:lpstr>PowerPoint Presentation</vt:lpstr>
      <vt:lpstr>Additional Information</vt:lpstr>
      <vt:lpstr>Additional Information</vt:lpstr>
      <vt:lpstr>Additional Information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Garza, Thelma</cp:lastModifiedBy>
  <cp:revision>127</cp:revision>
  <cp:lastPrinted>2016-01-21T20:53:15Z</cp:lastPrinted>
  <dcterms:created xsi:type="dcterms:W3CDTF">2016-01-21T15:20:31Z</dcterms:created>
  <dcterms:modified xsi:type="dcterms:W3CDTF">2023-05-02T21:33:11Z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