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4"/>
  </p:notesMasterIdLst>
  <p:handoutMasterIdLst>
    <p:handoutMasterId r:id="rId45"/>
  </p:handoutMasterIdLst>
  <p:sldIdLst>
    <p:sldId id="260" r:id="rId7"/>
    <p:sldId id="366" r:id="rId8"/>
    <p:sldId id="258" r:id="rId9"/>
    <p:sldId id="257" r:id="rId10"/>
    <p:sldId id="372" r:id="rId11"/>
    <p:sldId id="261" r:id="rId12"/>
    <p:sldId id="373" r:id="rId13"/>
    <p:sldId id="326" r:id="rId14"/>
    <p:sldId id="375" r:id="rId15"/>
    <p:sldId id="374" r:id="rId16"/>
    <p:sldId id="327" r:id="rId17"/>
    <p:sldId id="266" r:id="rId18"/>
    <p:sldId id="274" r:id="rId19"/>
    <p:sldId id="322" r:id="rId20"/>
    <p:sldId id="273" r:id="rId21"/>
    <p:sldId id="368" r:id="rId22"/>
    <p:sldId id="323" r:id="rId23"/>
    <p:sldId id="276" r:id="rId24"/>
    <p:sldId id="278" r:id="rId25"/>
    <p:sldId id="279" r:id="rId26"/>
    <p:sldId id="280" r:id="rId27"/>
    <p:sldId id="281" r:id="rId28"/>
    <p:sldId id="282" r:id="rId29"/>
    <p:sldId id="369" r:id="rId30"/>
    <p:sldId id="283" r:id="rId31"/>
    <p:sldId id="285" r:id="rId32"/>
    <p:sldId id="284" r:id="rId33"/>
    <p:sldId id="286" r:id="rId34"/>
    <p:sldId id="287" r:id="rId35"/>
    <p:sldId id="289" r:id="rId36"/>
    <p:sldId id="370" r:id="rId37"/>
    <p:sldId id="290" r:id="rId38"/>
    <p:sldId id="288" r:id="rId39"/>
    <p:sldId id="371" r:id="rId40"/>
    <p:sldId id="291" r:id="rId41"/>
    <p:sldId id="292" r:id="rId42"/>
    <p:sldId id="29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7C62E3-D353-4A7F-8F7D-45460F5EFDE1}">
          <p14:sldIdLst>
            <p14:sldId id="260"/>
            <p14:sldId id="366"/>
            <p14:sldId id="258"/>
          </p14:sldIdLst>
        </p14:section>
        <p14:section name="ERS Overview" id="{4CC20749-84DC-4EB2-A63F-145EF4370326}">
          <p14:sldIdLst>
            <p14:sldId id="257"/>
            <p14:sldId id="372"/>
            <p14:sldId id="261"/>
            <p14:sldId id="373"/>
            <p14:sldId id="326"/>
            <p14:sldId id="375"/>
            <p14:sldId id="374"/>
            <p14:sldId id="327"/>
            <p14:sldId id="266"/>
          </p14:sldIdLst>
        </p14:section>
        <p14:section name="QSE Qualification" id="{95077F07-CE55-437F-9299-3775CE9F0CDB}">
          <p14:sldIdLst>
            <p14:sldId id="274"/>
            <p14:sldId id="322"/>
            <p14:sldId id="273"/>
          </p14:sldIdLst>
        </p14:section>
        <p14:section name="ERS Procurement" id="{691FF33A-85DE-4EC2-8196-EEA68648D741}">
          <p14:sldIdLst>
            <p14:sldId id="368"/>
            <p14:sldId id="323"/>
            <p14:sldId id="276"/>
            <p14:sldId id="278"/>
            <p14:sldId id="279"/>
            <p14:sldId id="280"/>
            <p14:sldId id="281"/>
            <p14:sldId id="282"/>
          </p14:sldIdLst>
        </p14:section>
        <p14:section name="Contract Performance" id="{386E2439-4F4C-4052-ACFC-E5AF7FAE507C}">
          <p14:sldIdLst>
            <p14:sldId id="369"/>
            <p14:sldId id="283"/>
            <p14:sldId id="285"/>
            <p14:sldId id="284"/>
            <p14:sldId id="286"/>
            <p14:sldId id="287"/>
            <p14:sldId id="289"/>
          </p14:sldIdLst>
        </p14:section>
        <p14:section name="Settlement" id="{7FE23E44-3CAF-4BE0-B2A1-0BCB9D5F0C72}">
          <p14:sldIdLst>
            <p14:sldId id="370"/>
            <p14:sldId id="290"/>
            <p14:sldId id="288"/>
          </p14:sldIdLst>
        </p14:section>
        <p14:section name="Other Helpful Information" id="{9799BCD3-D280-4347-B52D-F312239E4EA0}">
          <p14:sldIdLst>
            <p14:sldId id="371"/>
            <p14:sldId id="291"/>
            <p14:sldId id="292"/>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90AF4-6476-CBBA-35EC-E7E20BFEEFAA}" name="Garza, Thelma" initials="GT" userId="S::Thelma.Garza@ercot.com::9ae00a2b-664c-4ce8-a0fd-2418b2b87e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ati, Camron" initials="BC" lastIdx="1" clrIdx="0">
    <p:extLst>
      <p:ext uri="{19B8F6BF-5375-455C-9EA6-DF929625EA0E}">
        <p15:presenceInfo xmlns:p15="http://schemas.microsoft.com/office/powerpoint/2012/main" userId="S::Camron.Barati@ercot.com::a7c10a99-be80-4cb3-aede-c10879a7f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84052" autoAdjust="0"/>
  </p:normalViewPr>
  <p:slideViewPr>
    <p:cSldViewPr showGuides="1">
      <p:cViewPr varScale="1">
        <p:scale>
          <a:sx n="79" d="100"/>
          <a:sy n="79" d="100"/>
        </p:scale>
        <p:origin x="1224" y="29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5971DDC-130E-4DDB-8029-88614DFDDC7B}">
      <dgm:prSet phldrT="[Text]"/>
      <dgm:spPr/>
      <dgm:t>
        <a:bodyPr/>
        <a:lstStyle/>
        <a:p>
          <a:r>
            <a:rPr lang="en-US" dirty="0">
              <a:solidFill>
                <a:schemeClr val="tx1"/>
              </a:solidFill>
            </a:rPr>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solidFill>
                <a:schemeClr val="tx1"/>
              </a:solidFill>
            </a:rPr>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solidFill>
                <a:schemeClr val="tx1"/>
              </a:solidFill>
            </a:rPr>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solidFill>
                <a:schemeClr val="tx1"/>
              </a:solidFill>
            </a:rPr>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8E93CD8-C69F-46A2-A1FE-67726299E73D}" type="pres">
      <dgm:prSet presAssocID="{25971DDC-130E-4DDB-8029-88614DFDDC7B}" presName="parTxOnly" presStyleLbl="node1" presStyleIdx="0" presStyleCnt="4">
        <dgm:presLayoutVars>
          <dgm:chMax val="0"/>
          <dgm:chPref val="0"/>
          <dgm:bulletEnabled val="1"/>
        </dgm:presLayoutVars>
      </dgm:prSet>
      <dgm:spPr/>
    </dgm:pt>
    <dgm:pt modelId="{0763706A-FB53-4F82-B16F-DFE463B262CD}" type="pres">
      <dgm:prSet presAssocID="{987F1E07-4488-4931-A57D-B74F4820FB91}" presName="parTxOnlySpace" presStyleCnt="0"/>
      <dgm:spPr/>
    </dgm:pt>
    <dgm:pt modelId="{57841CAA-7F73-493C-9301-29E0E17B79BE}" type="pres">
      <dgm:prSet presAssocID="{0EB1C5A8-6763-4770-ACAE-1B8F42BDF1F4}" presName="parTxOnly" presStyleLbl="node1" presStyleIdx="1" presStyleCnt="4">
        <dgm:presLayoutVars>
          <dgm:chMax val="0"/>
          <dgm:chPref val="0"/>
          <dgm:bulletEnabled val="1"/>
        </dgm:presLayoutVars>
      </dgm:prSet>
      <dgm:spPr/>
    </dgm:pt>
    <dgm:pt modelId="{B54A07AF-A0F5-4FF8-A505-111944F38BE4}" type="pres">
      <dgm:prSet presAssocID="{074CEA3D-3671-48B8-967D-88A5F289456B}" presName="parTxOnlySpace" presStyleCnt="0"/>
      <dgm:spPr/>
    </dgm:pt>
    <dgm:pt modelId="{4FD12470-5B3C-4B9D-95E7-74A91045C594}" type="pres">
      <dgm:prSet presAssocID="{1F723654-7AF2-4AE7-B9A8-DF458B5AE331}" presName="parTxOnly" presStyleLbl="node1" presStyleIdx="2" presStyleCnt="4">
        <dgm:presLayoutVars>
          <dgm:chMax val="0"/>
          <dgm:chPref val="0"/>
          <dgm:bulletEnabled val="1"/>
        </dgm:presLayoutVars>
      </dgm:prSet>
      <dgm:spPr/>
    </dgm:pt>
    <dgm:pt modelId="{010ABF41-EB97-4714-88E0-C3E3EC82EB2C}" type="pres">
      <dgm:prSet presAssocID="{0F6375F9-520B-4482-A87B-8535379A5A5E}" presName="parTxOnlySpace" presStyleCnt="0"/>
      <dgm:spPr/>
    </dgm:pt>
    <dgm:pt modelId="{19E46A00-6177-4421-A0AA-339AA667539E}" type="pres">
      <dgm:prSet presAssocID="{A6D097FF-FFEE-441E-B7EB-D012C0315897}" presName="parTxOnly" presStyleLbl="node1" presStyleIdx="3" presStyleCnt="4">
        <dgm:presLayoutVars>
          <dgm:chMax val="0"/>
          <dgm:chPref val="0"/>
          <dgm:bulletEnabled val="1"/>
        </dgm:presLayoutVars>
      </dgm:prSet>
      <dgm:spPr/>
    </dgm:pt>
  </dgm:ptLst>
  <dgm:cxnLst>
    <dgm:cxn modelId="{10C5210B-4765-408F-B4C1-F21DB93CC4A4}" type="presOf" srcId="{1F723654-7AF2-4AE7-B9A8-DF458B5AE331}" destId="{4FD12470-5B3C-4B9D-95E7-74A91045C594}" srcOrd="0" destOrd="0" presId="urn:microsoft.com/office/officeart/2005/8/layout/chevron1"/>
    <dgm:cxn modelId="{BA93A20B-1A81-45C8-9969-DD15A94228EA}" srcId="{AA9A22D6-6156-4EF6-A7F9-D1BCFD87DCB2}" destId="{A6D097FF-FFEE-441E-B7EB-D012C0315897}" srcOrd="3" destOrd="0" parTransId="{CBA0DFF9-A5C6-4966-9E57-44DAF31BCBB2}" sibTransId="{960F7A42-58F4-4A18-84B8-1056A1968BE0}"/>
    <dgm:cxn modelId="{4643630F-E64E-4616-AF55-96AF996808AD}" type="presOf" srcId="{A6D097FF-FFEE-441E-B7EB-D012C0315897}" destId="{19E46A00-6177-4421-A0AA-339AA667539E}" srcOrd="0" destOrd="0" presId="urn:microsoft.com/office/officeart/2005/8/layout/chevron1"/>
    <dgm:cxn modelId="{D834D323-995C-4D92-966F-1E232CD0D7DF}" type="presOf" srcId="{0EB1C5A8-6763-4770-ACAE-1B8F42BDF1F4}" destId="{57841CAA-7F73-493C-9301-29E0E17B79BE}" srcOrd="0" destOrd="0" presId="urn:microsoft.com/office/officeart/2005/8/layout/chevron1"/>
    <dgm:cxn modelId="{1509BD5C-3668-4FB7-879D-7D256EC19306}" type="presOf" srcId="{25971DDC-130E-4DDB-8029-88614DFDDC7B}" destId="{08E93CD8-C69F-46A2-A1FE-67726299E73D}" srcOrd="0" destOrd="0" presId="urn:microsoft.com/office/officeart/2005/8/layout/chevron1"/>
    <dgm:cxn modelId="{4DC82A44-70D2-4E22-A926-31F4AC241B3E}" srcId="{AA9A22D6-6156-4EF6-A7F9-D1BCFD87DCB2}" destId="{1F723654-7AF2-4AE7-B9A8-DF458B5AE331}" srcOrd="2" destOrd="0" parTransId="{FEFDC65D-4F3A-4095-A5EE-8D9A7132831E}" sibTransId="{0F6375F9-520B-4482-A87B-8535379A5A5E}"/>
    <dgm:cxn modelId="{CABD4C46-4974-4900-8389-442EA367AC8C}" type="presOf" srcId="{AA9A22D6-6156-4EF6-A7F9-D1BCFD87DCB2}" destId="{1DFD1DB0-5DA1-49B4-9613-961DEFE72510}" srcOrd="0" destOrd="0" presId="urn:microsoft.com/office/officeart/2005/8/layout/chevron1"/>
    <dgm:cxn modelId="{4BD5296F-8F30-40C5-BEC2-183E7BA461D0}" srcId="{AA9A22D6-6156-4EF6-A7F9-D1BCFD87DCB2}" destId="{0EB1C5A8-6763-4770-ACAE-1B8F42BDF1F4}" srcOrd="1" destOrd="0" parTransId="{648C9A10-7093-4BCB-A2E9-794B5ACF280B}" sibTransId="{074CEA3D-3671-48B8-967D-88A5F289456B}"/>
    <dgm:cxn modelId="{CA41157F-3164-4076-B754-CC765ADA1EBE}" srcId="{AA9A22D6-6156-4EF6-A7F9-D1BCFD87DCB2}" destId="{25971DDC-130E-4DDB-8029-88614DFDDC7B}" srcOrd="0" destOrd="0" parTransId="{9521E0AB-7BA2-4295-8CAC-3C4884623F57}" sibTransId="{987F1E07-4488-4931-A57D-B74F4820FB91}"/>
    <dgm:cxn modelId="{C0E004F2-A0AD-4B50-A178-D5F4C7CC67D3}" type="presParOf" srcId="{1DFD1DB0-5DA1-49B4-9613-961DEFE72510}" destId="{08E93CD8-C69F-46A2-A1FE-67726299E73D}" srcOrd="0" destOrd="0" presId="urn:microsoft.com/office/officeart/2005/8/layout/chevron1"/>
    <dgm:cxn modelId="{A30D7C18-077A-4FAE-93F3-146F808FBCBA}" type="presParOf" srcId="{1DFD1DB0-5DA1-49B4-9613-961DEFE72510}" destId="{0763706A-FB53-4F82-B16F-DFE463B262CD}" srcOrd="1" destOrd="0" presId="urn:microsoft.com/office/officeart/2005/8/layout/chevron1"/>
    <dgm:cxn modelId="{9259DAEE-1B01-433D-A5AE-36B7F26F6B81}" type="presParOf" srcId="{1DFD1DB0-5DA1-49B4-9613-961DEFE72510}" destId="{57841CAA-7F73-493C-9301-29E0E17B79BE}" srcOrd="2" destOrd="0" presId="urn:microsoft.com/office/officeart/2005/8/layout/chevron1"/>
    <dgm:cxn modelId="{F8900A06-D1C9-4C61-8EF5-339E51720D5F}" type="presParOf" srcId="{1DFD1DB0-5DA1-49B4-9613-961DEFE72510}" destId="{B54A07AF-A0F5-4FF8-A505-111944F38BE4}" srcOrd="3" destOrd="0" presId="urn:microsoft.com/office/officeart/2005/8/layout/chevron1"/>
    <dgm:cxn modelId="{0C68256D-8B68-4F01-9F55-0217F9908F82}" type="presParOf" srcId="{1DFD1DB0-5DA1-49B4-9613-961DEFE72510}" destId="{4FD12470-5B3C-4B9D-95E7-74A91045C594}" srcOrd="4" destOrd="0" presId="urn:microsoft.com/office/officeart/2005/8/layout/chevron1"/>
    <dgm:cxn modelId="{5F122E0C-53DF-439C-BB75-7220BA9F2BE3}" type="presParOf" srcId="{1DFD1DB0-5DA1-49B4-9613-961DEFE72510}" destId="{010ABF41-EB97-4714-88E0-C3E3EC82EB2C}" srcOrd="5" destOrd="0" presId="urn:microsoft.com/office/officeart/2005/8/layout/chevron1"/>
    <dgm:cxn modelId="{49AC2506-BE43-400D-8650-9410BC2E57D0}" type="presParOf" srcId="{1DFD1DB0-5DA1-49B4-9613-961DEFE72510}" destId="{19E46A00-6177-4421-A0AA-339AA667539E}"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2_2" csCatId="accent2"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5851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D639700C-DA14-4535-9D8B-93EC38BB8D42}" type="presOf" srcId="{25971DDC-130E-4DDB-8029-88614DFDDC7B}" destId="{0CC3891E-DC49-49B2-8157-52889E48E22F}" srcOrd="0" destOrd="0" presId="urn:microsoft.com/office/officeart/2005/8/layout/chevron1"/>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CA0AA7C-83F2-4A19-A5CB-8B4A4306C999}" type="presOf" srcId="{AA9A22D6-6156-4EF6-A7F9-D1BCFD87DCB2}" destId="{1DFD1DB0-5DA1-49B4-9613-961DEFE72510}"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2C46CB0-7E9C-4D38-BA74-1DC367A2F744}" type="presOf" srcId="{A6D097FF-FFEE-441E-B7EB-D012C0315897}" destId="{5AF1C9A2-83E2-4F1E-93A5-5E5AAD50B849}" srcOrd="0" destOrd="0" presId="urn:microsoft.com/office/officeart/2005/8/layout/chevron1"/>
    <dgm:cxn modelId="{12D75AD6-E1D7-434E-BA97-4C61A60E56C6}" type="presOf" srcId="{0EB1C5A8-6763-4770-ACAE-1B8F42BDF1F4}" destId="{5D50955E-AC0C-4D90-AF1D-6A49FAFC61E5}" srcOrd="0" destOrd="0" presId="urn:microsoft.com/office/officeart/2005/8/layout/chevron1"/>
    <dgm:cxn modelId="{39529FDB-86A0-4BF1-97ED-2CE3C53068F2}" type="presOf" srcId="{1F723654-7AF2-4AE7-B9A8-DF458B5AE331}" destId="{CE3CB532-32A3-4C7F-8868-2F76507E5587}" srcOrd="0" destOrd="0" presId="urn:microsoft.com/office/officeart/2005/8/layout/chevron1"/>
    <dgm:cxn modelId="{CE6AB424-609A-463A-9989-528DE26BC99A}" type="presParOf" srcId="{1DFD1DB0-5DA1-49B4-9613-961DEFE72510}" destId="{0CC3891E-DC49-49B2-8157-52889E48E22F}" srcOrd="0" destOrd="0" presId="urn:microsoft.com/office/officeart/2005/8/layout/chevron1"/>
    <dgm:cxn modelId="{C1D35167-67C4-43D4-BF0C-A30EA06D2091}" type="presParOf" srcId="{1DFD1DB0-5DA1-49B4-9613-961DEFE72510}" destId="{DD599DE2-CEDE-40B9-897B-729A3D9C180F}" srcOrd="1" destOrd="0" presId="urn:microsoft.com/office/officeart/2005/8/layout/chevron1"/>
    <dgm:cxn modelId="{EDDF67EF-9BDF-48A8-9131-769AECBAEC96}" type="presParOf" srcId="{1DFD1DB0-5DA1-49B4-9613-961DEFE72510}" destId="{5D50955E-AC0C-4D90-AF1D-6A49FAFC61E5}" srcOrd="2" destOrd="0" presId="urn:microsoft.com/office/officeart/2005/8/layout/chevron1"/>
    <dgm:cxn modelId="{C29E2D57-C403-4CD5-B56E-EB08A7740145}" type="presParOf" srcId="{1DFD1DB0-5DA1-49B4-9613-961DEFE72510}" destId="{A3C67369-B276-4572-A514-DB2C3D763D70}" srcOrd="3" destOrd="0" presId="urn:microsoft.com/office/officeart/2005/8/layout/chevron1"/>
    <dgm:cxn modelId="{4BD3C7A8-E75F-4F96-8CF2-FBB5119F488A}" type="presParOf" srcId="{1DFD1DB0-5DA1-49B4-9613-961DEFE72510}" destId="{CE3CB532-32A3-4C7F-8868-2F76507E5587}" srcOrd="4" destOrd="0" presId="urn:microsoft.com/office/officeart/2005/8/layout/chevron1"/>
    <dgm:cxn modelId="{88E7262B-0DE1-41FA-B197-F4777A8C8C2D}" type="presParOf" srcId="{1DFD1DB0-5DA1-49B4-9613-961DEFE72510}" destId="{E9FA17BD-B1D5-43DF-805A-D6D6FEB1181D}" srcOrd="5" destOrd="0" presId="urn:microsoft.com/office/officeart/2005/8/layout/chevron1"/>
    <dgm:cxn modelId="{067C6737-95CE-4E05-B9DB-879616F756B4}"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2_1" csCatId="accent2"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4537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53DD052-358F-4A2B-AE15-AD5EC390A02D}" type="presOf" srcId="{0EB1C5A8-6763-4770-ACAE-1B8F42BDF1F4}" destId="{5D50955E-AC0C-4D90-AF1D-6A49FAFC61E5}"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6278D8D-90C9-4481-813D-920023588C2F}" type="presOf" srcId="{1F723654-7AF2-4AE7-B9A8-DF458B5AE331}" destId="{CE3CB532-32A3-4C7F-8868-2F76507E5587}" srcOrd="0" destOrd="0" presId="urn:microsoft.com/office/officeart/2005/8/layout/chevron1"/>
    <dgm:cxn modelId="{29A3E48D-D19D-4B5E-9949-AE7DF0E98E14}" type="presOf" srcId="{A6D097FF-FFEE-441E-B7EB-D012C0315897}" destId="{5AF1C9A2-83E2-4F1E-93A5-5E5AAD50B849}" srcOrd="0" destOrd="0" presId="urn:microsoft.com/office/officeart/2005/8/layout/chevron1"/>
    <dgm:cxn modelId="{097DCA9E-A8A7-43B5-BB01-05697C1C0BE2}" type="presOf" srcId="{AA9A22D6-6156-4EF6-A7F9-D1BCFD87DCB2}" destId="{1DFD1DB0-5DA1-49B4-9613-961DEFE72510}" srcOrd="0" destOrd="0" presId="urn:microsoft.com/office/officeart/2005/8/layout/chevron1"/>
    <dgm:cxn modelId="{77513CEB-6DC4-499E-8190-14BC7D550771}" type="presOf" srcId="{25971DDC-130E-4DDB-8029-88614DFDDC7B}" destId="{0CC3891E-DC49-49B2-8157-52889E48E22F}" srcOrd="0" destOrd="0" presId="urn:microsoft.com/office/officeart/2005/8/layout/chevron1"/>
    <dgm:cxn modelId="{959C0F3F-598C-4F92-94CA-69DFB194DD55}" type="presParOf" srcId="{1DFD1DB0-5DA1-49B4-9613-961DEFE72510}" destId="{0CC3891E-DC49-49B2-8157-52889E48E22F}" srcOrd="0" destOrd="0" presId="urn:microsoft.com/office/officeart/2005/8/layout/chevron1"/>
    <dgm:cxn modelId="{4153E6D6-2350-470A-B7D3-21EEC3EF2E3B}" type="presParOf" srcId="{1DFD1DB0-5DA1-49B4-9613-961DEFE72510}" destId="{DD599DE2-CEDE-40B9-897B-729A3D9C180F}" srcOrd="1" destOrd="0" presId="urn:microsoft.com/office/officeart/2005/8/layout/chevron1"/>
    <dgm:cxn modelId="{7E298289-CAA1-4F6A-9A36-811FCDA8B0F1}" type="presParOf" srcId="{1DFD1DB0-5DA1-49B4-9613-961DEFE72510}" destId="{5D50955E-AC0C-4D90-AF1D-6A49FAFC61E5}" srcOrd="2" destOrd="0" presId="urn:microsoft.com/office/officeart/2005/8/layout/chevron1"/>
    <dgm:cxn modelId="{812A7E4E-31DD-45B3-B9E5-D5BD264B3282}" type="presParOf" srcId="{1DFD1DB0-5DA1-49B4-9613-961DEFE72510}" destId="{A3C67369-B276-4572-A514-DB2C3D763D70}" srcOrd="3" destOrd="0" presId="urn:microsoft.com/office/officeart/2005/8/layout/chevron1"/>
    <dgm:cxn modelId="{0D806907-3E94-45F8-9321-2536427E4009}" type="presParOf" srcId="{1DFD1DB0-5DA1-49B4-9613-961DEFE72510}" destId="{CE3CB532-32A3-4C7F-8868-2F76507E5587}" srcOrd="4" destOrd="0" presId="urn:microsoft.com/office/officeart/2005/8/layout/chevron1"/>
    <dgm:cxn modelId="{1C074944-1763-4147-BB47-8C1B2A1300B7}" type="presParOf" srcId="{1DFD1DB0-5DA1-49B4-9613-961DEFE72510}" destId="{E9FA17BD-B1D5-43DF-805A-D6D6FEB1181D}" srcOrd="5" destOrd="0" presId="urn:microsoft.com/office/officeart/2005/8/layout/chevron1"/>
    <dgm:cxn modelId="{DEBF9105-7F77-45EF-938C-4F0DAF4214E0}"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A22D6-6156-4EF6-A7F9-D1BCFD87DCB2}" type="doc">
      <dgm:prSet loTypeId="urn:microsoft.com/office/officeart/2005/8/layout/chevron1" loCatId="process" qsTypeId="urn:microsoft.com/office/officeart/2005/8/quickstyle/simple1" qsCatId="simple" csTypeId="urn:microsoft.com/office/officeart/2005/8/colors/accent4_2" csCatId="accent4" phldr="1"/>
      <dgm:spPr/>
    </dgm:pt>
    <dgm:pt modelId="{25971DDC-130E-4DDB-8029-88614DFDDC7B}">
      <dgm:prSet phldrT="[Text]"/>
      <dgm:spPr/>
      <dgm:t>
        <a:bodyPr/>
        <a:lstStyle/>
        <a:p>
          <a:r>
            <a:rPr lang="en-US" dirty="0"/>
            <a:t>Procurement</a:t>
          </a:r>
        </a:p>
      </dgm:t>
    </dgm:pt>
    <dgm:pt modelId="{9521E0AB-7BA2-4295-8CAC-3C4884623F57}" type="parTrans" cxnId="{CA41157F-3164-4076-B754-CC765ADA1EBE}">
      <dgm:prSet/>
      <dgm:spPr/>
      <dgm:t>
        <a:bodyPr/>
        <a:lstStyle/>
        <a:p>
          <a:endParaRPr lang="en-US"/>
        </a:p>
      </dgm:t>
    </dgm:pt>
    <dgm:pt modelId="{987F1E07-4488-4931-A57D-B74F4820FB91}" type="sibTrans" cxnId="{CA41157F-3164-4076-B754-CC765ADA1EBE}">
      <dgm:prSet/>
      <dgm:spPr/>
      <dgm:t>
        <a:bodyPr/>
        <a:lstStyle/>
        <a:p>
          <a:endParaRPr lang="en-US"/>
        </a:p>
      </dgm:t>
    </dgm:pt>
    <dgm:pt modelId="{0EB1C5A8-6763-4770-ACAE-1B8F42BDF1F4}">
      <dgm:prSet phldrT="[Text]"/>
      <dgm:spPr/>
      <dgm:t>
        <a:bodyPr/>
        <a:lstStyle/>
        <a:p>
          <a:r>
            <a:rPr lang="en-US" dirty="0"/>
            <a:t>Contract Performance</a:t>
          </a:r>
        </a:p>
      </dgm:t>
    </dgm:pt>
    <dgm:pt modelId="{648C9A10-7093-4BCB-A2E9-794B5ACF280B}" type="parTrans" cxnId="{4BD5296F-8F30-40C5-BEC2-183E7BA461D0}">
      <dgm:prSet/>
      <dgm:spPr/>
      <dgm:t>
        <a:bodyPr/>
        <a:lstStyle/>
        <a:p>
          <a:endParaRPr lang="en-US"/>
        </a:p>
      </dgm:t>
    </dgm:pt>
    <dgm:pt modelId="{074CEA3D-3671-48B8-967D-88A5F289456B}" type="sibTrans" cxnId="{4BD5296F-8F30-40C5-BEC2-183E7BA461D0}">
      <dgm:prSet/>
      <dgm:spPr/>
      <dgm:t>
        <a:bodyPr/>
        <a:lstStyle/>
        <a:p>
          <a:endParaRPr lang="en-US"/>
        </a:p>
      </dgm:t>
    </dgm:pt>
    <dgm:pt modelId="{A6D097FF-FFEE-441E-B7EB-D012C0315897}">
      <dgm:prSet phldrT="[Text]"/>
      <dgm:spPr/>
      <dgm:t>
        <a:bodyPr/>
        <a:lstStyle/>
        <a:p>
          <a:r>
            <a:rPr lang="en-US" dirty="0"/>
            <a:t>Compliance</a:t>
          </a:r>
        </a:p>
      </dgm:t>
    </dgm:pt>
    <dgm:pt modelId="{CBA0DFF9-A5C6-4966-9E57-44DAF31BCBB2}" type="parTrans" cxnId="{BA93A20B-1A81-45C8-9969-DD15A94228EA}">
      <dgm:prSet/>
      <dgm:spPr/>
      <dgm:t>
        <a:bodyPr/>
        <a:lstStyle/>
        <a:p>
          <a:endParaRPr lang="en-US"/>
        </a:p>
      </dgm:t>
    </dgm:pt>
    <dgm:pt modelId="{960F7A42-58F4-4A18-84B8-1056A1968BE0}" type="sibTrans" cxnId="{BA93A20B-1A81-45C8-9969-DD15A94228EA}">
      <dgm:prSet/>
      <dgm:spPr/>
      <dgm:t>
        <a:bodyPr/>
        <a:lstStyle/>
        <a:p>
          <a:endParaRPr lang="en-US"/>
        </a:p>
      </dgm:t>
    </dgm:pt>
    <dgm:pt modelId="{1F723654-7AF2-4AE7-B9A8-DF458B5AE331}">
      <dgm:prSet phldrT="[Text]"/>
      <dgm:spPr/>
      <dgm:t>
        <a:bodyPr/>
        <a:lstStyle/>
        <a:p>
          <a:r>
            <a:rPr lang="en-US" dirty="0"/>
            <a:t>Settlement </a:t>
          </a:r>
        </a:p>
      </dgm:t>
    </dgm:pt>
    <dgm:pt modelId="{FEFDC65D-4F3A-4095-A5EE-8D9A7132831E}" type="parTrans" cxnId="{4DC82A44-70D2-4E22-A926-31F4AC241B3E}">
      <dgm:prSet/>
      <dgm:spPr/>
      <dgm:t>
        <a:bodyPr/>
        <a:lstStyle/>
        <a:p>
          <a:endParaRPr lang="en-US"/>
        </a:p>
      </dgm:t>
    </dgm:pt>
    <dgm:pt modelId="{0F6375F9-520B-4482-A87B-8535379A5A5E}" type="sibTrans" cxnId="{4DC82A44-70D2-4E22-A926-31F4AC241B3E}">
      <dgm:prSet/>
      <dgm:spPr/>
      <dgm:t>
        <a:bodyPr/>
        <a:lstStyle/>
        <a:p>
          <a:endParaRPr lang="en-US"/>
        </a:p>
      </dgm:t>
    </dgm:pt>
    <dgm:pt modelId="{1DFD1DB0-5DA1-49B4-9613-961DEFE72510}" type="pres">
      <dgm:prSet presAssocID="{AA9A22D6-6156-4EF6-A7F9-D1BCFD87DCB2}" presName="Name0" presStyleCnt="0">
        <dgm:presLayoutVars>
          <dgm:dir/>
          <dgm:animLvl val="lvl"/>
          <dgm:resizeHandles val="exact"/>
        </dgm:presLayoutVars>
      </dgm:prSet>
      <dgm:spPr/>
    </dgm:pt>
    <dgm:pt modelId="{0CC3891E-DC49-49B2-8157-52889E48E22F}" type="pres">
      <dgm:prSet presAssocID="{25971DDC-130E-4DDB-8029-88614DFDDC7B}" presName="parTxOnly" presStyleLbl="node1" presStyleIdx="0" presStyleCnt="4" custLinFactNeighborX="-45379">
        <dgm:presLayoutVars>
          <dgm:chMax val="0"/>
          <dgm:chPref val="0"/>
          <dgm:bulletEnabled val="1"/>
        </dgm:presLayoutVars>
      </dgm:prSet>
      <dgm:spPr/>
    </dgm:pt>
    <dgm:pt modelId="{DD599DE2-CEDE-40B9-897B-729A3D9C180F}" type="pres">
      <dgm:prSet presAssocID="{987F1E07-4488-4931-A57D-B74F4820FB91}" presName="parTxOnlySpace" presStyleCnt="0"/>
      <dgm:spPr/>
    </dgm:pt>
    <dgm:pt modelId="{5D50955E-AC0C-4D90-AF1D-6A49FAFC61E5}" type="pres">
      <dgm:prSet presAssocID="{0EB1C5A8-6763-4770-ACAE-1B8F42BDF1F4}" presName="parTxOnly" presStyleLbl="node1" presStyleIdx="1" presStyleCnt="4">
        <dgm:presLayoutVars>
          <dgm:chMax val="0"/>
          <dgm:chPref val="0"/>
          <dgm:bulletEnabled val="1"/>
        </dgm:presLayoutVars>
      </dgm:prSet>
      <dgm:spPr/>
    </dgm:pt>
    <dgm:pt modelId="{A3C67369-B276-4572-A514-DB2C3D763D70}" type="pres">
      <dgm:prSet presAssocID="{074CEA3D-3671-48B8-967D-88A5F289456B}" presName="parTxOnlySpace" presStyleCnt="0"/>
      <dgm:spPr/>
    </dgm:pt>
    <dgm:pt modelId="{CE3CB532-32A3-4C7F-8868-2F76507E5587}" type="pres">
      <dgm:prSet presAssocID="{1F723654-7AF2-4AE7-B9A8-DF458B5AE331}" presName="parTxOnly" presStyleLbl="node1" presStyleIdx="2" presStyleCnt="4">
        <dgm:presLayoutVars>
          <dgm:chMax val="0"/>
          <dgm:chPref val="0"/>
          <dgm:bulletEnabled val="1"/>
        </dgm:presLayoutVars>
      </dgm:prSet>
      <dgm:spPr/>
    </dgm:pt>
    <dgm:pt modelId="{E9FA17BD-B1D5-43DF-805A-D6D6FEB1181D}" type="pres">
      <dgm:prSet presAssocID="{0F6375F9-520B-4482-A87B-8535379A5A5E}" presName="parTxOnlySpace" presStyleCnt="0"/>
      <dgm:spPr/>
    </dgm:pt>
    <dgm:pt modelId="{5AF1C9A2-83E2-4F1E-93A5-5E5AAD50B849}" type="pres">
      <dgm:prSet presAssocID="{A6D097FF-FFEE-441E-B7EB-D012C0315897}" presName="parTxOnly" presStyleLbl="node1" presStyleIdx="3" presStyleCnt="4">
        <dgm:presLayoutVars>
          <dgm:chMax val="0"/>
          <dgm:chPref val="0"/>
          <dgm:bulletEnabled val="1"/>
        </dgm:presLayoutVars>
      </dgm:prSet>
      <dgm:spPr/>
    </dgm:pt>
  </dgm:ptLst>
  <dgm:cxnLst>
    <dgm:cxn modelId="{BA93A20B-1A81-45C8-9969-DD15A94228EA}" srcId="{AA9A22D6-6156-4EF6-A7F9-D1BCFD87DCB2}" destId="{A6D097FF-FFEE-441E-B7EB-D012C0315897}" srcOrd="3" destOrd="0" parTransId="{CBA0DFF9-A5C6-4966-9E57-44DAF31BCBB2}" sibTransId="{960F7A42-58F4-4A18-84B8-1056A1968BE0}"/>
    <dgm:cxn modelId="{4DC82A44-70D2-4E22-A926-31F4AC241B3E}" srcId="{AA9A22D6-6156-4EF6-A7F9-D1BCFD87DCB2}" destId="{1F723654-7AF2-4AE7-B9A8-DF458B5AE331}" srcOrd="2" destOrd="0" parTransId="{FEFDC65D-4F3A-4095-A5EE-8D9A7132831E}" sibTransId="{0F6375F9-520B-4482-A87B-8535379A5A5E}"/>
    <dgm:cxn modelId="{4BD5296F-8F30-40C5-BEC2-183E7BA461D0}" srcId="{AA9A22D6-6156-4EF6-A7F9-D1BCFD87DCB2}" destId="{0EB1C5A8-6763-4770-ACAE-1B8F42BDF1F4}" srcOrd="1" destOrd="0" parTransId="{648C9A10-7093-4BCB-A2E9-794B5ACF280B}" sibTransId="{074CEA3D-3671-48B8-967D-88A5F289456B}"/>
    <dgm:cxn modelId="{653DD052-358F-4A2B-AE15-AD5EC390A02D}" type="presOf" srcId="{0EB1C5A8-6763-4770-ACAE-1B8F42BDF1F4}" destId="{5D50955E-AC0C-4D90-AF1D-6A49FAFC61E5}" srcOrd="0" destOrd="0" presId="urn:microsoft.com/office/officeart/2005/8/layout/chevron1"/>
    <dgm:cxn modelId="{CA41157F-3164-4076-B754-CC765ADA1EBE}" srcId="{AA9A22D6-6156-4EF6-A7F9-D1BCFD87DCB2}" destId="{25971DDC-130E-4DDB-8029-88614DFDDC7B}" srcOrd="0" destOrd="0" parTransId="{9521E0AB-7BA2-4295-8CAC-3C4884623F57}" sibTransId="{987F1E07-4488-4931-A57D-B74F4820FB91}"/>
    <dgm:cxn modelId="{E6278D8D-90C9-4481-813D-920023588C2F}" type="presOf" srcId="{1F723654-7AF2-4AE7-B9A8-DF458B5AE331}" destId="{CE3CB532-32A3-4C7F-8868-2F76507E5587}" srcOrd="0" destOrd="0" presId="urn:microsoft.com/office/officeart/2005/8/layout/chevron1"/>
    <dgm:cxn modelId="{29A3E48D-D19D-4B5E-9949-AE7DF0E98E14}" type="presOf" srcId="{A6D097FF-FFEE-441E-B7EB-D012C0315897}" destId="{5AF1C9A2-83E2-4F1E-93A5-5E5AAD50B849}" srcOrd="0" destOrd="0" presId="urn:microsoft.com/office/officeart/2005/8/layout/chevron1"/>
    <dgm:cxn modelId="{097DCA9E-A8A7-43B5-BB01-05697C1C0BE2}" type="presOf" srcId="{AA9A22D6-6156-4EF6-A7F9-D1BCFD87DCB2}" destId="{1DFD1DB0-5DA1-49B4-9613-961DEFE72510}" srcOrd="0" destOrd="0" presId="urn:microsoft.com/office/officeart/2005/8/layout/chevron1"/>
    <dgm:cxn modelId="{77513CEB-6DC4-499E-8190-14BC7D550771}" type="presOf" srcId="{25971DDC-130E-4DDB-8029-88614DFDDC7B}" destId="{0CC3891E-DC49-49B2-8157-52889E48E22F}" srcOrd="0" destOrd="0" presId="urn:microsoft.com/office/officeart/2005/8/layout/chevron1"/>
    <dgm:cxn modelId="{959C0F3F-598C-4F92-94CA-69DFB194DD55}" type="presParOf" srcId="{1DFD1DB0-5DA1-49B4-9613-961DEFE72510}" destId="{0CC3891E-DC49-49B2-8157-52889E48E22F}" srcOrd="0" destOrd="0" presId="urn:microsoft.com/office/officeart/2005/8/layout/chevron1"/>
    <dgm:cxn modelId="{4153E6D6-2350-470A-B7D3-21EEC3EF2E3B}" type="presParOf" srcId="{1DFD1DB0-5DA1-49B4-9613-961DEFE72510}" destId="{DD599DE2-CEDE-40B9-897B-729A3D9C180F}" srcOrd="1" destOrd="0" presId="urn:microsoft.com/office/officeart/2005/8/layout/chevron1"/>
    <dgm:cxn modelId="{7E298289-CAA1-4F6A-9A36-811FCDA8B0F1}" type="presParOf" srcId="{1DFD1DB0-5DA1-49B4-9613-961DEFE72510}" destId="{5D50955E-AC0C-4D90-AF1D-6A49FAFC61E5}" srcOrd="2" destOrd="0" presId="urn:microsoft.com/office/officeart/2005/8/layout/chevron1"/>
    <dgm:cxn modelId="{812A7E4E-31DD-45B3-B9E5-D5BD264B3282}" type="presParOf" srcId="{1DFD1DB0-5DA1-49B4-9613-961DEFE72510}" destId="{A3C67369-B276-4572-A514-DB2C3D763D70}" srcOrd="3" destOrd="0" presId="urn:microsoft.com/office/officeart/2005/8/layout/chevron1"/>
    <dgm:cxn modelId="{0D806907-3E94-45F8-9321-2536427E4009}" type="presParOf" srcId="{1DFD1DB0-5DA1-49B4-9613-961DEFE72510}" destId="{CE3CB532-32A3-4C7F-8868-2F76507E5587}" srcOrd="4" destOrd="0" presId="urn:microsoft.com/office/officeart/2005/8/layout/chevron1"/>
    <dgm:cxn modelId="{1C074944-1763-4147-BB47-8C1B2A1300B7}" type="presParOf" srcId="{1DFD1DB0-5DA1-49B4-9613-961DEFE72510}" destId="{E9FA17BD-B1D5-43DF-805A-D6D6FEB1181D}" srcOrd="5" destOrd="0" presId="urn:microsoft.com/office/officeart/2005/8/layout/chevron1"/>
    <dgm:cxn modelId="{DEBF9105-7F77-45EF-938C-4F0DAF4214E0}" type="presParOf" srcId="{1DFD1DB0-5DA1-49B4-9613-961DEFE72510}" destId="{5AF1C9A2-83E2-4F1E-93A5-5E5AAD50B849}" srcOrd="6"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93CD8-C69F-46A2-A1FE-67726299E73D}">
      <dsp:nvSpPr>
        <dsp:cNvPr id="0" name=""/>
        <dsp:cNvSpPr/>
      </dsp:nvSpPr>
      <dsp:spPr>
        <a:xfrm>
          <a:off x="2394" y="0"/>
          <a:ext cx="1393767" cy="4815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Procurement</a:t>
          </a:r>
        </a:p>
      </dsp:txBody>
      <dsp:txXfrm>
        <a:off x="243158" y="0"/>
        <a:ext cx="912240" cy="481527"/>
      </dsp:txXfrm>
    </dsp:sp>
    <dsp:sp modelId="{57841CAA-7F73-493C-9301-29E0E17B79BE}">
      <dsp:nvSpPr>
        <dsp:cNvPr id="0" name=""/>
        <dsp:cNvSpPr/>
      </dsp:nvSpPr>
      <dsp:spPr>
        <a:xfrm>
          <a:off x="1256784" y="0"/>
          <a:ext cx="1393767" cy="4815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Contract Performance</a:t>
          </a:r>
        </a:p>
      </dsp:txBody>
      <dsp:txXfrm>
        <a:off x="1497548" y="0"/>
        <a:ext cx="912240" cy="481527"/>
      </dsp:txXfrm>
    </dsp:sp>
    <dsp:sp modelId="{4FD12470-5B3C-4B9D-95E7-74A91045C594}">
      <dsp:nvSpPr>
        <dsp:cNvPr id="0" name=""/>
        <dsp:cNvSpPr/>
      </dsp:nvSpPr>
      <dsp:spPr>
        <a:xfrm>
          <a:off x="2511175" y="0"/>
          <a:ext cx="1393767" cy="4815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Settlement </a:t>
          </a:r>
        </a:p>
      </dsp:txBody>
      <dsp:txXfrm>
        <a:off x="2751939" y="0"/>
        <a:ext cx="912240" cy="481527"/>
      </dsp:txXfrm>
    </dsp:sp>
    <dsp:sp modelId="{19E46A00-6177-4421-A0AA-339AA667539E}">
      <dsp:nvSpPr>
        <dsp:cNvPr id="0" name=""/>
        <dsp:cNvSpPr/>
      </dsp:nvSpPr>
      <dsp:spPr>
        <a:xfrm>
          <a:off x="3765565" y="0"/>
          <a:ext cx="1393767" cy="4815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Compliance</a:t>
          </a:r>
        </a:p>
      </dsp:txBody>
      <dsp:txXfrm>
        <a:off x="4006329" y="0"/>
        <a:ext cx="912240" cy="481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7" cy="4815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0764" y="0"/>
        <a:ext cx="912240" cy="481527"/>
      </dsp:txXfrm>
    </dsp:sp>
    <dsp:sp modelId="{5D50955E-AC0C-4D90-AF1D-6A49FAFC61E5}">
      <dsp:nvSpPr>
        <dsp:cNvPr id="0" name=""/>
        <dsp:cNvSpPr/>
      </dsp:nvSpPr>
      <dsp:spPr>
        <a:xfrm>
          <a:off x="1256784" y="0"/>
          <a:ext cx="1393767" cy="4815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497548" y="0"/>
        <a:ext cx="912240" cy="481527"/>
      </dsp:txXfrm>
    </dsp:sp>
    <dsp:sp modelId="{CE3CB532-32A3-4C7F-8868-2F76507E5587}">
      <dsp:nvSpPr>
        <dsp:cNvPr id="0" name=""/>
        <dsp:cNvSpPr/>
      </dsp:nvSpPr>
      <dsp:spPr>
        <a:xfrm>
          <a:off x="2511175" y="0"/>
          <a:ext cx="1393767" cy="4815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51939" y="0"/>
        <a:ext cx="912240" cy="481527"/>
      </dsp:txXfrm>
    </dsp:sp>
    <dsp:sp modelId="{5AF1C9A2-83E2-4F1E-93A5-5E5AAD50B849}">
      <dsp:nvSpPr>
        <dsp:cNvPr id="0" name=""/>
        <dsp:cNvSpPr/>
      </dsp:nvSpPr>
      <dsp:spPr>
        <a:xfrm>
          <a:off x="3765565" y="0"/>
          <a:ext cx="1393767" cy="48152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06329" y="0"/>
        <a:ext cx="912240" cy="481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7" cy="48152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0764" y="0"/>
        <a:ext cx="912240" cy="481527"/>
      </dsp:txXfrm>
    </dsp:sp>
    <dsp:sp modelId="{5D50955E-AC0C-4D90-AF1D-6A49FAFC61E5}">
      <dsp:nvSpPr>
        <dsp:cNvPr id="0" name=""/>
        <dsp:cNvSpPr/>
      </dsp:nvSpPr>
      <dsp:spPr>
        <a:xfrm>
          <a:off x="1256784" y="0"/>
          <a:ext cx="1393767" cy="48152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497548" y="0"/>
        <a:ext cx="912240" cy="481527"/>
      </dsp:txXfrm>
    </dsp:sp>
    <dsp:sp modelId="{CE3CB532-32A3-4C7F-8868-2F76507E5587}">
      <dsp:nvSpPr>
        <dsp:cNvPr id="0" name=""/>
        <dsp:cNvSpPr/>
      </dsp:nvSpPr>
      <dsp:spPr>
        <a:xfrm>
          <a:off x="2511175" y="0"/>
          <a:ext cx="1393767" cy="48152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51939" y="0"/>
        <a:ext cx="912240" cy="481527"/>
      </dsp:txXfrm>
    </dsp:sp>
    <dsp:sp modelId="{5AF1C9A2-83E2-4F1E-93A5-5E5AAD50B849}">
      <dsp:nvSpPr>
        <dsp:cNvPr id="0" name=""/>
        <dsp:cNvSpPr/>
      </dsp:nvSpPr>
      <dsp:spPr>
        <a:xfrm>
          <a:off x="3765566" y="0"/>
          <a:ext cx="1393767" cy="48152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06330" y="0"/>
        <a:ext cx="912240" cy="481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891E-DC49-49B2-8157-52889E48E22F}">
      <dsp:nvSpPr>
        <dsp:cNvPr id="0" name=""/>
        <dsp:cNvSpPr/>
      </dsp:nvSpPr>
      <dsp:spPr>
        <a:xfrm>
          <a:off x="0" y="0"/>
          <a:ext cx="1393765" cy="48152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Procurement</a:t>
          </a:r>
        </a:p>
      </dsp:txBody>
      <dsp:txXfrm>
        <a:off x="240764" y="0"/>
        <a:ext cx="912238" cy="481527"/>
      </dsp:txXfrm>
    </dsp:sp>
    <dsp:sp modelId="{5D50955E-AC0C-4D90-AF1D-6A49FAFC61E5}">
      <dsp:nvSpPr>
        <dsp:cNvPr id="0" name=""/>
        <dsp:cNvSpPr/>
      </dsp:nvSpPr>
      <dsp:spPr>
        <a:xfrm>
          <a:off x="1256783" y="0"/>
          <a:ext cx="1393765" cy="48152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Contract Performance</a:t>
          </a:r>
        </a:p>
      </dsp:txBody>
      <dsp:txXfrm>
        <a:off x="1497547" y="0"/>
        <a:ext cx="912238" cy="481527"/>
      </dsp:txXfrm>
    </dsp:sp>
    <dsp:sp modelId="{CE3CB532-32A3-4C7F-8868-2F76507E5587}">
      <dsp:nvSpPr>
        <dsp:cNvPr id="0" name=""/>
        <dsp:cNvSpPr/>
      </dsp:nvSpPr>
      <dsp:spPr>
        <a:xfrm>
          <a:off x="2511172" y="0"/>
          <a:ext cx="1393765" cy="48152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Settlement </a:t>
          </a:r>
        </a:p>
      </dsp:txBody>
      <dsp:txXfrm>
        <a:off x="2751936" y="0"/>
        <a:ext cx="912238" cy="481527"/>
      </dsp:txXfrm>
    </dsp:sp>
    <dsp:sp modelId="{5AF1C9A2-83E2-4F1E-93A5-5E5AAD50B849}">
      <dsp:nvSpPr>
        <dsp:cNvPr id="0" name=""/>
        <dsp:cNvSpPr/>
      </dsp:nvSpPr>
      <dsp:spPr>
        <a:xfrm>
          <a:off x="3765561" y="0"/>
          <a:ext cx="1393765" cy="481527"/>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Compliance</a:t>
          </a:r>
        </a:p>
      </dsp:txBody>
      <dsp:txXfrm>
        <a:off x="4006325" y="0"/>
        <a:ext cx="912238" cy="481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8/26/2025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8/26/2025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dirty="0"/>
          </a:p>
        </p:txBody>
      </p:sp>
    </p:spTree>
    <p:extLst>
      <p:ext uri="{BB962C8B-B14F-4D97-AF65-F5344CB8AC3E}">
        <p14:creationId xmlns:p14="http://schemas.microsoft.com/office/powerpoint/2010/main" val="75810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dirty="0"/>
          </a:p>
        </p:txBody>
      </p:sp>
    </p:spTree>
    <p:extLst>
      <p:ext uri="{BB962C8B-B14F-4D97-AF65-F5344CB8AC3E}">
        <p14:creationId xmlns:p14="http://schemas.microsoft.com/office/powerpoint/2010/main" val="5347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dirty="0"/>
          </a:p>
        </p:txBody>
      </p:sp>
    </p:spTree>
    <p:extLst>
      <p:ext uri="{BB962C8B-B14F-4D97-AF65-F5344CB8AC3E}">
        <p14:creationId xmlns:p14="http://schemas.microsoft.com/office/powerpoint/2010/main" val="2337974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dirty="0"/>
          </a:p>
        </p:txBody>
      </p:sp>
    </p:spTree>
    <p:extLst>
      <p:ext uri="{BB962C8B-B14F-4D97-AF65-F5344CB8AC3E}">
        <p14:creationId xmlns:p14="http://schemas.microsoft.com/office/powerpoint/2010/main" val="385308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320363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8.1.3.11 p3a for </a:t>
            </a:r>
          </a:p>
        </p:txBody>
      </p:sp>
      <p:sp>
        <p:nvSpPr>
          <p:cNvPr id="4" name="Slide Number Placeholder 3"/>
          <p:cNvSpPr>
            <a:spLocks noGrp="1"/>
          </p:cNvSpPr>
          <p:nvPr>
            <p:ph type="sldNum" sz="quarter" idx="5"/>
          </p:nvPr>
        </p:nvSpPr>
        <p:spPr/>
        <p:txBody>
          <a:bodyPr/>
          <a:lstStyle/>
          <a:p>
            <a:fld id="{F62AC51D-6DAA-4455-8EA7-D54B64909A85}" type="slidenum">
              <a:rPr lang="en-US" smtClean="0"/>
              <a:t>22</a:t>
            </a:fld>
            <a:endParaRPr lang="en-US" dirty="0"/>
          </a:p>
        </p:txBody>
      </p:sp>
    </p:spTree>
    <p:extLst>
      <p:ext uri="{BB962C8B-B14F-4D97-AF65-F5344CB8AC3E}">
        <p14:creationId xmlns:p14="http://schemas.microsoft.com/office/powerpoint/2010/main" val="408082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25</a:t>
            </a:fld>
            <a:endParaRPr lang="en-US" dirty="0"/>
          </a:p>
        </p:txBody>
      </p:sp>
    </p:spTree>
    <p:extLst>
      <p:ext uri="{BB962C8B-B14F-4D97-AF65-F5344CB8AC3E}">
        <p14:creationId xmlns:p14="http://schemas.microsoft.com/office/powerpoint/2010/main" val="21751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a:t>
            </a:r>
          </a:p>
        </p:txBody>
      </p:sp>
      <p:sp>
        <p:nvSpPr>
          <p:cNvPr id="4" name="Slide Number Placeholder 3"/>
          <p:cNvSpPr>
            <a:spLocks noGrp="1"/>
          </p:cNvSpPr>
          <p:nvPr>
            <p:ph type="sldNum" sz="quarter" idx="5"/>
          </p:nvPr>
        </p:nvSpPr>
        <p:spPr/>
        <p:txBody>
          <a:bodyPr/>
          <a:lstStyle/>
          <a:p>
            <a:fld id="{F62AC51D-6DAA-4455-8EA7-D54B64909A85}" type="slidenum">
              <a:rPr lang="en-US" smtClean="0"/>
              <a:t>26</a:t>
            </a:fld>
            <a:endParaRPr lang="en-US" dirty="0"/>
          </a:p>
        </p:txBody>
      </p:sp>
    </p:spTree>
    <p:extLst>
      <p:ext uri="{BB962C8B-B14F-4D97-AF65-F5344CB8AC3E}">
        <p14:creationId xmlns:p14="http://schemas.microsoft.com/office/powerpoint/2010/main" val="271493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dirty="0"/>
          </a:p>
        </p:txBody>
      </p:sp>
    </p:spTree>
    <p:extLst>
      <p:ext uri="{BB962C8B-B14F-4D97-AF65-F5344CB8AC3E}">
        <p14:creationId xmlns:p14="http://schemas.microsoft.com/office/powerpoint/2010/main" val="314317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36525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38269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298200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dirty="0"/>
          </a:p>
        </p:txBody>
      </p:sp>
    </p:spTree>
    <p:extLst>
      <p:ext uri="{BB962C8B-B14F-4D97-AF65-F5344CB8AC3E}">
        <p14:creationId xmlns:p14="http://schemas.microsoft.com/office/powerpoint/2010/main" val="169925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04246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dirty="0"/>
          </a:p>
        </p:txBody>
      </p:sp>
    </p:spTree>
    <p:extLst>
      <p:ext uri="{BB962C8B-B14F-4D97-AF65-F5344CB8AC3E}">
        <p14:creationId xmlns:p14="http://schemas.microsoft.com/office/powerpoint/2010/main" val="309421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dirty="0"/>
          </a:p>
        </p:txBody>
      </p:sp>
    </p:spTree>
    <p:extLst>
      <p:ext uri="{BB962C8B-B14F-4D97-AF65-F5344CB8AC3E}">
        <p14:creationId xmlns:p14="http://schemas.microsoft.com/office/powerpoint/2010/main" val="271804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dirty="0"/>
          </a:p>
        </p:txBody>
      </p:sp>
    </p:spTree>
    <p:extLst>
      <p:ext uri="{BB962C8B-B14F-4D97-AF65-F5344CB8AC3E}">
        <p14:creationId xmlns:p14="http://schemas.microsoft.com/office/powerpoint/2010/main" val="45904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327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20756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ercot.com/services/programs/load/eils/inde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ERS@ercot.com" TargetMode="External"/><Relationship Id="rId2" Type="http://schemas.openxmlformats.org/officeDocument/2006/relationships/hyperlink" Target="mailto:clientservices@ercot.com" TargetMode="Externa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s://lists.ercot.com/scripts/wa-ERCOT.exe?SUBED1=DEMANDSIDEWG&amp;A=1" TargetMode="External"/><Relationship Id="rId4" Type="http://schemas.openxmlformats.org/officeDocument/2006/relationships/hyperlink" Target="https://www.ercot.com/committees/wms/dsw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ercot.com/services/programs/load/eils/index" TargetMode="External"/><Relationship Id="rId2" Type="http://schemas.openxmlformats.org/officeDocument/2006/relationships/hyperlink" Target="https://www.ercot.com/services/programs/load/index"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https://mis.ercot.com/secure" TargetMode="External"/><Relationship Id="rId2" Type="http://schemas.openxmlformats.org/officeDocument/2006/relationships/hyperlink" Target="https://www.ercot.com/services/programs/load/eils/document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hyperlink" Target="https://www.ercot.com/services/programs/load/eils/index" TargetMode="Externa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5.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3124200"/>
            <a:ext cx="5257800" cy="1077218"/>
          </a:xfrm>
          <a:prstGeom prst="rect">
            <a:avLst/>
          </a:prstGeom>
          <a:noFill/>
        </p:spPr>
        <p:txBody>
          <a:bodyPr wrap="square" rtlCol="0">
            <a:spAutoFit/>
          </a:bodyPr>
          <a:lstStyle/>
          <a:p>
            <a:pPr algn="ctr"/>
            <a:r>
              <a:rPr lang="en-US" sz="2600" b="1" dirty="0"/>
              <a:t>ERS QSE Training 101</a:t>
            </a:r>
          </a:p>
          <a:p>
            <a:pPr algn="ctr"/>
            <a:endParaRPr lang="en-US" sz="2600" b="1" dirty="0"/>
          </a:p>
          <a:p>
            <a:pPr algn="ctr"/>
            <a:r>
              <a:rPr lang="en-US" sz="1200" b="1" dirty="0"/>
              <a:t>Updated 8/26/2025</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458200" y="6561138"/>
            <a:ext cx="533400" cy="212725"/>
          </a:xfrm>
        </p:spPr>
        <p:txBody>
          <a:bodyPr/>
          <a:lstStyle/>
          <a:p>
            <a:fld id="{1D93BD3E-1E9A-4970-A6F7-E7AC52762E0C}" type="slidenum">
              <a:rPr lang="en-US" smtClean="0"/>
              <a:t>10</a:t>
            </a:fld>
            <a:endParaRPr lang="en-US" dirty="0"/>
          </a:p>
        </p:txBody>
      </p:sp>
      <p:sp>
        <p:nvSpPr>
          <p:cNvPr id="8" name="Content Placeholder 2"/>
          <p:cNvSpPr txBox="1">
            <a:spLocks/>
          </p:cNvSpPr>
          <p:nvPr/>
        </p:nvSpPr>
        <p:spPr bwMode="auto">
          <a:xfrm>
            <a:off x="533400" y="9144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algn="just" defTabSz="914400" rtl="0" eaLnBrk="1" fontAlgn="base" latinLnBrk="0" hangingPunct="1">
              <a:lnSpc>
                <a:spcPct val="100000"/>
              </a:lnSpc>
              <a:spcBef>
                <a:spcPts val="0"/>
              </a:spcBef>
              <a:spcAft>
                <a:spcPts val="120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rPr>
              <a:t>ERS Procurement Methodology </a:t>
            </a:r>
            <a:r>
              <a:rPr kumimoji="0" lang="en-US" sz="2000" b="0" i="0" u="none" strike="noStrike" kern="0" cap="none" spc="0" normalizeH="0" baseline="0" noProof="0" dirty="0">
                <a:ln>
                  <a:noFill/>
                </a:ln>
                <a:solidFill>
                  <a:srgbClr val="000000"/>
                </a:solidFill>
                <a:effectLst/>
                <a:uLnTx/>
                <a:uFillTx/>
                <a:latin typeface="Arial"/>
              </a:rPr>
              <a:t>- Procurement constraints are determined using ERS Capacity Demand Curve and Risk Factors to allocate annual spend limits.</a:t>
            </a:r>
          </a:p>
          <a:p>
            <a:pPr marR="0" lvl="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Annual Cost Cap -$75 million for the ERS budget year; Dec 1- Nov 30 </a:t>
            </a:r>
          </a:p>
          <a:p>
            <a:pPr marL="739775" marR="0" lvl="3" indent="-285750" algn="l" defTabSz="914400" rtl="0" eaLnBrk="1" fontAlgn="base" latinLnBrk="0" hangingPunct="1">
              <a:lnSpc>
                <a:spcPct val="100000"/>
              </a:lnSpc>
              <a:spcBef>
                <a:spcPct val="200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Annual Cost Cap allocated to each time period to set an expenditure limit for each ERS Time Period.</a:t>
            </a:r>
          </a:p>
          <a:p>
            <a:pPr marR="0" lvl="0" algn="l" defTabSz="914400" rtl="0" eaLnBrk="1" fontAlgn="base"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Offer Cap - $80/MW/hr</a:t>
            </a:r>
          </a:p>
          <a:p>
            <a:pPr marR="0" lvl="0" algn="l" defTabSz="914400" rtl="0" eaLnBrk="1" fontAlgn="base"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Time Period Expenditure Limits are calculated using risk weighting factors established by ERCOT ahead of each procurement and included in the RFP.</a:t>
            </a:r>
          </a:p>
          <a:p>
            <a:pPr marL="739775" marR="0" lvl="3"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Risk Factors represent the forecasted risk of having an EEA event during each time period</a:t>
            </a:r>
          </a:p>
          <a:p>
            <a:pPr marL="739775" marR="0" lvl="3"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Risk Factors can range from 1-100 (100 being greatest risk)</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3376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458200" y="6569075"/>
            <a:ext cx="533400" cy="212725"/>
          </a:xfrm>
        </p:spPr>
        <p:txBody>
          <a:bodyPr/>
          <a:lstStyle/>
          <a:p>
            <a:fld id="{1D93BD3E-1E9A-4970-A6F7-E7AC52762E0C}" type="slidenum">
              <a:rPr lang="en-US" smtClean="0"/>
              <a:t>11</a:t>
            </a:fld>
            <a:endParaRPr lang="en-US" dirty="0"/>
          </a:p>
        </p:txBody>
      </p:sp>
      <p:sp>
        <p:nvSpPr>
          <p:cNvPr id="18" name="Content Placeholder 2"/>
          <p:cNvSpPr txBox="1">
            <a:spLocks/>
          </p:cNvSpPr>
          <p:nvPr/>
        </p:nvSpPr>
        <p:spPr bwMode="auto">
          <a:xfrm>
            <a:off x="457200" y="12954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87338" marR="0" lvl="1" indent="0" algn="l" defTabSz="914400" rtl="0" eaLnBrk="1" fontAlgn="base" latinLnBrk="0" hangingPunct="1">
              <a:lnSpc>
                <a:spcPct val="100000"/>
              </a:lnSpc>
              <a:spcBef>
                <a:spcPct val="20000"/>
              </a:spcBef>
              <a:spcAft>
                <a:spcPts val="120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rPr>
              <a:t>ERS Procurement Methodology</a:t>
            </a:r>
          </a:p>
          <a:p>
            <a:pPr marL="396875" marR="0" lvl="0" indent="-342900" algn="l" defTabSz="914400" rtl="0" eaLnBrk="1" fontAlgn="base" latinLnBrk="0" hangingPunct="1">
              <a:lnSpc>
                <a:spcPct val="100000"/>
              </a:lnSpc>
              <a:spcBef>
                <a:spcPts val="0"/>
              </a:spcBef>
              <a:spcAft>
                <a:spcPts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All ERS service types specified in the RFP will be procured using a common ERS capacity demand curve for each ERS Time Period.</a:t>
            </a:r>
          </a:p>
          <a:p>
            <a:pPr marL="739775" marR="0" lvl="3" indent="-285750" algn="l" defTabSz="914400" rtl="0" eaLnBrk="1" fontAlgn="base" latinLnBrk="0" hangingPunct="1">
              <a:lnSpc>
                <a:spcPct val="100000"/>
              </a:lnSpc>
              <a:spcBef>
                <a:spcPct val="20000"/>
              </a:spcBef>
              <a:spcAft>
                <a:spcPts val="60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srgbClr val="000000"/>
                </a:solidFill>
                <a:effectLst/>
                <a:uLnTx/>
                <a:uFillTx/>
                <a:latin typeface="Arial"/>
              </a:rPr>
              <a:t>The highest offer accepted for an ERS Time Period will set the clearing price for all ERS Resources in that Time Period.</a:t>
            </a:r>
          </a:p>
          <a:p>
            <a:pPr marL="396875"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Rules apply to:</a:t>
            </a:r>
          </a:p>
          <a:p>
            <a:pPr marL="739775" marR="0" lvl="3"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srgbClr val="000000"/>
                </a:solidFill>
                <a:effectLst/>
                <a:uLnTx/>
                <a:uFillTx/>
                <a:latin typeface="Arial"/>
              </a:rPr>
              <a:t>Prorating offers that would result in exceeding expenditure limit</a:t>
            </a:r>
          </a:p>
          <a:p>
            <a:pPr marL="739775" marR="0" lvl="3"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srgbClr val="000000"/>
                </a:solidFill>
                <a:effectLst/>
                <a:uLnTx/>
                <a:uFillTx/>
                <a:latin typeface="Arial"/>
              </a:rPr>
              <a:t>Resolving tied offers  </a:t>
            </a:r>
          </a:p>
          <a:p>
            <a:pPr marL="739775" marR="0" lvl="3"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endParaRPr kumimoji="0" lang="en-US" sz="1800" b="0" i="0" u="none" strike="noStrike" kern="0" cap="none" spc="0" normalizeH="0" baseline="0" noProof="0" dirty="0">
              <a:ln>
                <a:noFill/>
              </a:ln>
              <a:solidFill>
                <a:srgbClr val="000000"/>
              </a:solidFill>
              <a:effectLst/>
              <a:uLnTx/>
              <a:uFillTx/>
              <a:latin typeface="Arial"/>
            </a:endParaRPr>
          </a:p>
          <a:p>
            <a:pPr marL="396875" marR="0" lvl="2"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Procurement Methodology is in Section 22 (Attachment Q) of the</a:t>
            </a:r>
            <a:r>
              <a:rPr lang="en-US" sz="2000" kern="0" dirty="0">
                <a:solidFill>
                  <a:srgbClr val="000000"/>
                </a:solidFill>
                <a:latin typeface="Arial"/>
              </a:rPr>
              <a:t> Protocols.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854075" marR="0" lvl="3"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 </a:t>
            </a:r>
            <a:r>
              <a:rPr kumimoji="0" lang="en-US" sz="2000" b="0" i="0" u="none" strike="noStrike" kern="0" cap="none" spc="0" normalizeH="0" baseline="0" noProof="0" dirty="0">
                <a:ln>
                  <a:noFill/>
                </a:ln>
                <a:solidFill>
                  <a:srgbClr val="000000"/>
                </a:solidFill>
                <a:effectLst/>
                <a:uLnTx/>
                <a:uFillTx/>
                <a:latin typeface="Arial"/>
                <a:ea typeface="+mn-ea"/>
                <a:cs typeface="+mn-cs"/>
                <a:hlinkClick r:id="rId3"/>
              </a:rPr>
              <a:t>Current Protocols</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6241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t>12</a:t>
            </a:fld>
            <a:endParaRPr lang="en-US" dirty="0"/>
          </a:p>
        </p:txBody>
      </p:sp>
      <p:sp>
        <p:nvSpPr>
          <p:cNvPr id="3" name="Rectangle 2"/>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589282" y="1103374"/>
            <a:ext cx="3735318" cy="400110"/>
          </a:xfrm>
          <a:prstGeom prst="rect">
            <a:avLst/>
          </a:prstGeom>
          <a:noFill/>
        </p:spPr>
        <p:txBody>
          <a:bodyPr wrap="none" rtlCol="0">
            <a:spAutoFit/>
          </a:bodyPr>
          <a:lstStyle/>
          <a:p>
            <a:r>
              <a:rPr lang="en-US" sz="2000" b="1" dirty="0"/>
              <a:t>ERS Capacity Demand Curve</a:t>
            </a:r>
          </a:p>
        </p:txBody>
      </p:sp>
      <p:grpSp>
        <p:nvGrpSpPr>
          <p:cNvPr id="17" name="Group 5"/>
          <p:cNvGrpSpPr>
            <a:grpSpLocks/>
          </p:cNvGrpSpPr>
          <p:nvPr/>
        </p:nvGrpSpPr>
        <p:grpSpPr bwMode="auto">
          <a:xfrm>
            <a:off x="1021702" y="433055"/>
            <a:ext cx="7848600" cy="5791200"/>
            <a:chOff x="457200" y="-228600"/>
            <a:chExt cx="9220200" cy="6435073"/>
          </a:xfrm>
        </p:grpSpPr>
        <p:sp>
          <p:nvSpPr>
            <p:cNvPr id="18" name="Arc 17"/>
            <p:cNvSpPr/>
            <p:nvPr/>
          </p:nvSpPr>
          <p:spPr>
            <a:xfrm rot="10800000">
              <a:off x="5486400" y="-228600"/>
              <a:ext cx="4191000" cy="5333460"/>
            </a:xfrm>
            <a:prstGeom prst="arc">
              <a:avLst/>
            </a:prstGeom>
            <a:noFill/>
            <a:ln w="28575" cap="flat" cmpd="sng" algn="ctr">
              <a:solidFill>
                <a:srgbClr val="FF0000"/>
              </a:solidFill>
              <a:prstDash val="solid"/>
            </a:ln>
            <a:effectLst/>
          </p:spPr>
          <p:txBody>
            <a:bodyPr anchor="ctr"/>
            <a:lstStyle/>
            <a:p>
              <a:pPr algn="ctr">
                <a:defRPr/>
              </a:pPr>
              <a:endParaRPr lang="en-US" kern="0" dirty="0">
                <a:solidFill>
                  <a:prstClr val="black"/>
                </a:solidFill>
                <a:latin typeface="Calibri"/>
              </a:endParaRPr>
            </a:p>
          </p:txBody>
        </p:sp>
        <p:grpSp>
          <p:nvGrpSpPr>
            <p:cNvPr id="19" name="Group 7"/>
            <p:cNvGrpSpPr>
              <a:grpSpLocks/>
            </p:cNvGrpSpPr>
            <p:nvPr/>
          </p:nvGrpSpPr>
          <p:grpSpPr bwMode="auto">
            <a:xfrm>
              <a:off x="457200" y="1230868"/>
              <a:ext cx="8019835" cy="4975605"/>
              <a:chOff x="457200" y="1230868"/>
              <a:chExt cx="8019835" cy="4975605"/>
            </a:xfrm>
          </p:grpSpPr>
          <p:cxnSp>
            <p:nvCxnSpPr>
              <p:cNvPr id="20" name="Straight Connector 8"/>
              <p:cNvCxnSpPr>
                <a:cxnSpLocks noChangeShapeType="1"/>
              </p:cNvCxnSpPr>
              <p:nvPr/>
            </p:nvCxnSpPr>
            <p:spPr bwMode="auto">
              <a:xfrm>
                <a:off x="1600200" y="1600200"/>
                <a:ext cx="0" cy="39624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1" name="Straight Connector 9"/>
              <p:cNvCxnSpPr>
                <a:cxnSpLocks noChangeShapeType="1"/>
              </p:cNvCxnSpPr>
              <p:nvPr/>
            </p:nvCxnSpPr>
            <p:spPr bwMode="auto">
              <a:xfrm flipH="1">
                <a:off x="1295400" y="5181600"/>
                <a:ext cx="6934200" cy="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22" name="Straight Connector 10"/>
              <p:cNvCxnSpPr>
                <a:cxnSpLocks noChangeShapeType="1"/>
              </p:cNvCxnSpPr>
              <p:nvPr/>
            </p:nvCxnSpPr>
            <p:spPr bwMode="auto">
              <a:xfrm>
                <a:off x="1600200" y="2438400"/>
                <a:ext cx="3886200" cy="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1"/>
              <p:cNvCxnSpPr>
                <a:cxnSpLocks noChangeShapeType="1"/>
              </p:cNvCxnSpPr>
              <p:nvPr/>
            </p:nvCxnSpPr>
            <p:spPr bwMode="auto">
              <a:xfrm>
                <a:off x="1600200" y="3741174"/>
                <a:ext cx="4163961" cy="0"/>
              </a:xfrm>
              <a:prstGeom prst="line">
                <a:avLst/>
              </a:prstGeom>
              <a:noFill/>
              <a:ln w="19050" algn="ctr">
                <a:solidFill>
                  <a:srgbClr val="4A7EBB"/>
                </a:solidFill>
                <a:round/>
                <a:headEnd/>
                <a:tailEnd/>
              </a:ln>
              <a:extLst>
                <a:ext uri="{909E8E84-426E-40DD-AFC4-6F175D3DCCD1}">
                  <a14:hiddenFill xmlns:a14="http://schemas.microsoft.com/office/drawing/2010/main">
                    <a:noFill/>
                  </a14:hiddenFill>
                </a:ext>
              </a:extLst>
            </p:spPr>
          </p:cxnSp>
          <p:cxnSp>
            <p:nvCxnSpPr>
              <p:cNvPr id="24" name="Straight Connector 12"/>
              <p:cNvCxnSpPr>
                <a:cxnSpLocks noChangeShapeType="1"/>
              </p:cNvCxnSpPr>
              <p:nvPr/>
            </p:nvCxnSpPr>
            <p:spPr bwMode="auto">
              <a:xfrm>
                <a:off x="5764161" y="3741174"/>
                <a:ext cx="0" cy="1440426"/>
              </a:xfrm>
              <a:prstGeom prst="line">
                <a:avLst/>
              </a:prstGeom>
              <a:noFill/>
              <a:ln w="19050" algn="ctr">
                <a:solidFill>
                  <a:srgbClr val="4A7EBB"/>
                </a:solidFill>
                <a:round/>
                <a:headEnd/>
                <a:tailEnd/>
              </a:ln>
              <a:extLst>
                <a:ext uri="{909E8E84-426E-40DD-AFC4-6F175D3DCCD1}">
                  <a14:hiddenFill xmlns:a14="http://schemas.microsoft.com/office/drawing/2010/main">
                    <a:noFill/>
                  </a14:hiddenFill>
                </a:ext>
              </a:extLst>
            </p:spPr>
          </p:cxnSp>
          <p:sp>
            <p:nvSpPr>
              <p:cNvPr id="25" name="Rectangle 24"/>
              <p:cNvSpPr/>
              <p:nvPr/>
            </p:nvSpPr>
            <p:spPr>
              <a:xfrm>
                <a:off x="1600200" y="3741336"/>
                <a:ext cx="4164013" cy="1439716"/>
              </a:xfrm>
              <a:prstGeom prst="rect">
                <a:avLst/>
              </a:prstGeom>
              <a:pattFill prst="pct10">
                <a:fgClr>
                  <a:srgbClr val="4F81BD"/>
                </a:fgClr>
                <a:bgClr>
                  <a:sysClr val="window" lastClr="FFFFFF"/>
                </a:bgClr>
              </a:pattFill>
              <a:ln w="25400" cap="flat" cmpd="sng" algn="ctr">
                <a:solidFill>
                  <a:srgbClr val="4F81BD">
                    <a:shade val="50000"/>
                  </a:srgbClr>
                </a:solidFill>
                <a:prstDash val="solid"/>
              </a:ln>
              <a:effectLst/>
            </p:spPr>
            <p:txBody>
              <a:bodyPr anchor="ctr"/>
              <a:lstStyle/>
              <a:p>
                <a:pPr algn="ctr">
                  <a:defRPr/>
                </a:pPr>
                <a:endParaRPr lang="en-US" kern="0" dirty="0">
                  <a:solidFill>
                    <a:prstClr val="white"/>
                  </a:solidFill>
                  <a:latin typeface="Calibri"/>
                </a:endParaRPr>
              </a:p>
            </p:txBody>
          </p:sp>
          <p:cxnSp>
            <p:nvCxnSpPr>
              <p:cNvPr id="26" name="Straight Connector 14"/>
              <p:cNvCxnSpPr>
                <a:cxnSpLocks noChangeShapeType="1"/>
              </p:cNvCxnSpPr>
              <p:nvPr/>
            </p:nvCxnSpPr>
            <p:spPr bwMode="auto">
              <a:xfrm>
                <a:off x="5486400" y="1981200"/>
                <a:ext cx="0" cy="3581400"/>
              </a:xfrm>
              <a:prstGeom prst="line">
                <a:avLst/>
              </a:prstGeom>
              <a:noFill/>
              <a:ln w="19050" algn="ctr">
                <a:solidFill>
                  <a:srgbClr val="4A7EBB"/>
                </a:solidFill>
                <a:prstDash val="lgDash"/>
                <a:round/>
                <a:headEnd/>
                <a:tailEnd/>
              </a:ln>
              <a:extLst>
                <a:ext uri="{909E8E84-426E-40DD-AFC4-6F175D3DCCD1}">
                  <a14:hiddenFill xmlns:a14="http://schemas.microsoft.com/office/drawing/2010/main">
                    <a:noFill/>
                  </a14:hiddenFill>
                </a:ext>
              </a:extLst>
            </p:spPr>
          </p:cxnSp>
          <p:sp>
            <p:nvSpPr>
              <p:cNvPr id="27" name="TextBox 26"/>
              <p:cNvSpPr txBox="1"/>
              <p:nvPr/>
            </p:nvSpPr>
            <p:spPr>
              <a:xfrm>
                <a:off x="7581900" y="5374707"/>
                <a:ext cx="587375" cy="369851"/>
              </a:xfrm>
              <a:prstGeom prst="rect">
                <a:avLst/>
              </a:prstGeom>
              <a:noFill/>
            </p:spPr>
            <p:txBody>
              <a:bodyPr wrap="none">
                <a:spAutoFit/>
              </a:bodyPr>
              <a:lstStyle/>
              <a:p>
                <a:pPr>
                  <a:defRPr/>
                </a:pPr>
                <a:r>
                  <a:rPr lang="en-US" kern="0" dirty="0">
                    <a:solidFill>
                      <a:prstClr val="black"/>
                    </a:solidFill>
                    <a:latin typeface="Calibri"/>
                  </a:rPr>
                  <a:t>MW</a:t>
                </a:r>
              </a:p>
            </p:txBody>
          </p:sp>
          <p:sp>
            <p:nvSpPr>
              <p:cNvPr id="28" name="TextBox 27"/>
              <p:cNvSpPr txBox="1"/>
              <p:nvPr/>
            </p:nvSpPr>
            <p:spPr>
              <a:xfrm>
                <a:off x="741363" y="1230165"/>
                <a:ext cx="1108075" cy="369850"/>
              </a:xfrm>
              <a:prstGeom prst="rect">
                <a:avLst/>
              </a:prstGeom>
              <a:noFill/>
            </p:spPr>
            <p:txBody>
              <a:bodyPr wrap="none">
                <a:spAutoFit/>
              </a:bodyPr>
              <a:lstStyle/>
              <a:p>
                <a:pPr>
                  <a:defRPr/>
                </a:pPr>
                <a:r>
                  <a:rPr lang="en-US" kern="0" dirty="0">
                    <a:solidFill>
                      <a:prstClr val="black"/>
                    </a:solidFill>
                    <a:latin typeface="Calibri"/>
                  </a:rPr>
                  <a:t>$/MW/Hr</a:t>
                </a:r>
              </a:p>
            </p:txBody>
          </p:sp>
          <p:sp>
            <p:nvSpPr>
              <p:cNvPr id="29" name="TextBox 28"/>
              <p:cNvSpPr txBox="1"/>
              <p:nvPr/>
            </p:nvSpPr>
            <p:spPr>
              <a:xfrm>
                <a:off x="457200" y="2946078"/>
                <a:ext cx="1143000" cy="338104"/>
              </a:xfrm>
              <a:prstGeom prst="rect">
                <a:avLst/>
              </a:prstGeom>
              <a:noFill/>
            </p:spPr>
            <p:txBody>
              <a:bodyPr>
                <a:spAutoFit/>
              </a:bodyPr>
              <a:lstStyle/>
              <a:p>
                <a:pPr algn="ctr">
                  <a:defRPr/>
                </a:pPr>
                <a:r>
                  <a:rPr lang="en-US" sz="1600" kern="0" dirty="0">
                    <a:solidFill>
                      <a:prstClr val="black"/>
                    </a:solidFill>
                    <a:latin typeface="Calibri"/>
                  </a:rPr>
                  <a:t>Offer Cap</a:t>
                </a:r>
              </a:p>
            </p:txBody>
          </p:sp>
          <p:sp>
            <p:nvSpPr>
              <p:cNvPr id="30" name="TextBox 29"/>
              <p:cNvSpPr txBox="1"/>
              <p:nvPr/>
            </p:nvSpPr>
            <p:spPr>
              <a:xfrm>
                <a:off x="3886200" y="1230165"/>
                <a:ext cx="1981200" cy="338103"/>
              </a:xfrm>
              <a:prstGeom prst="rect">
                <a:avLst/>
              </a:prstGeom>
              <a:noFill/>
            </p:spPr>
            <p:txBody>
              <a:bodyPr>
                <a:spAutoFit/>
              </a:bodyPr>
              <a:lstStyle/>
              <a:p>
                <a:pPr algn="ctr">
                  <a:defRPr/>
                </a:pPr>
                <a:r>
                  <a:rPr lang="en-US" sz="1600" kern="0" dirty="0">
                    <a:solidFill>
                      <a:prstClr val="black"/>
                    </a:solidFill>
                    <a:latin typeface="Calibri"/>
                  </a:rPr>
                  <a:t>Expenditure Limit</a:t>
                </a:r>
              </a:p>
            </p:txBody>
          </p:sp>
          <p:sp>
            <p:nvSpPr>
              <p:cNvPr id="31" name="TextBox 30"/>
              <p:cNvSpPr txBox="1"/>
              <p:nvPr/>
            </p:nvSpPr>
            <p:spPr>
              <a:xfrm>
                <a:off x="6096000" y="2822266"/>
                <a:ext cx="2381250" cy="831766"/>
              </a:xfrm>
              <a:prstGeom prst="rect">
                <a:avLst/>
              </a:prstGeom>
              <a:noFill/>
            </p:spPr>
            <p:txBody>
              <a:bodyPr>
                <a:spAutoFit/>
              </a:bodyPr>
              <a:lstStyle/>
              <a:p>
                <a:pPr algn="ctr">
                  <a:defRPr/>
                </a:pPr>
                <a:r>
                  <a:rPr lang="en-US" sz="1600" kern="0" dirty="0">
                    <a:solidFill>
                      <a:prstClr val="black"/>
                    </a:solidFill>
                    <a:latin typeface="Calibri"/>
                  </a:rPr>
                  <a:t>Capacity </a:t>
                </a:r>
              </a:p>
              <a:p>
                <a:pPr algn="ctr">
                  <a:defRPr/>
                </a:pPr>
                <a:r>
                  <a:rPr lang="en-US" sz="1600" kern="0" dirty="0">
                    <a:solidFill>
                      <a:prstClr val="black"/>
                    </a:solidFill>
                    <a:latin typeface="Calibri"/>
                  </a:rPr>
                  <a:t>Demand </a:t>
                </a:r>
              </a:p>
              <a:p>
                <a:pPr algn="ctr">
                  <a:defRPr/>
                </a:pPr>
                <a:r>
                  <a:rPr lang="en-US" sz="1600" kern="0" dirty="0">
                    <a:solidFill>
                      <a:prstClr val="black"/>
                    </a:solidFill>
                    <a:latin typeface="Calibri"/>
                  </a:rPr>
                  <a:t>Curve</a:t>
                </a:r>
              </a:p>
            </p:txBody>
          </p:sp>
          <p:sp>
            <p:nvSpPr>
              <p:cNvPr id="32" name="TextBox 31"/>
              <p:cNvSpPr txBox="1"/>
              <p:nvPr/>
            </p:nvSpPr>
            <p:spPr>
              <a:xfrm>
                <a:off x="3543300" y="5374707"/>
                <a:ext cx="1790700" cy="831766"/>
              </a:xfrm>
              <a:prstGeom prst="rect">
                <a:avLst/>
              </a:prstGeom>
              <a:noFill/>
            </p:spPr>
            <p:txBody>
              <a:bodyPr>
                <a:spAutoFit/>
              </a:bodyPr>
              <a:lstStyle/>
              <a:p>
                <a:pPr algn="ctr">
                  <a:defRPr/>
                </a:pPr>
                <a:r>
                  <a:rPr lang="en-US" sz="1600" kern="0" dirty="0">
                    <a:solidFill>
                      <a:prstClr val="black"/>
                    </a:solidFill>
                    <a:latin typeface="Calibri"/>
                  </a:rPr>
                  <a:t>Capacity </a:t>
                </a:r>
              </a:p>
              <a:p>
                <a:pPr algn="ctr">
                  <a:defRPr/>
                </a:pPr>
                <a:r>
                  <a:rPr lang="en-US" sz="1600" kern="0" dirty="0">
                    <a:solidFill>
                      <a:prstClr val="black"/>
                    </a:solidFill>
                    <a:latin typeface="Calibri"/>
                  </a:rPr>
                  <a:t>Inflection </a:t>
                </a:r>
              </a:p>
              <a:p>
                <a:pPr algn="ctr">
                  <a:defRPr/>
                </a:pPr>
                <a:r>
                  <a:rPr lang="en-US" sz="1600" kern="0" dirty="0">
                    <a:solidFill>
                      <a:prstClr val="black"/>
                    </a:solidFill>
                    <a:latin typeface="Calibri"/>
                  </a:rPr>
                  <a:t>Point</a:t>
                </a:r>
              </a:p>
            </p:txBody>
          </p:sp>
          <p:cxnSp>
            <p:nvCxnSpPr>
              <p:cNvPr id="33" name="Straight Arrow Connector 21"/>
              <p:cNvCxnSpPr>
                <a:cxnSpLocks noChangeShapeType="1"/>
              </p:cNvCxnSpPr>
              <p:nvPr/>
            </p:nvCxnSpPr>
            <p:spPr bwMode="auto">
              <a:xfrm flipH="1">
                <a:off x="3200400" y="1905000"/>
                <a:ext cx="1066800" cy="22098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22"/>
              <p:cNvCxnSpPr>
                <a:cxnSpLocks noChangeShapeType="1"/>
                <a:stCxn id="29" idx="0"/>
              </p:cNvCxnSpPr>
              <p:nvPr/>
            </p:nvCxnSpPr>
            <p:spPr bwMode="auto">
              <a:xfrm flipV="1">
                <a:off x="1028700" y="2450691"/>
                <a:ext cx="571500" cy="495128"/>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23"/>
              <p:cNvCxnSpPr>
                <a:cxnSpLocks noChangeShapeType="1"/>
              </p:cNvCxnSpPr>
              <p:nvPr/>
            </p:nvCxnSpPr>
            <p:spPr bwMode="auto">
              <a:xfrm flipH="1">
                <a:off x="6096000" y="3581400"/>
                <a:ext cx="762000" cy="6096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24"/>
              <p:cNvCxnSpPr>
                <a:cxnSpLocks noChangeShapeType="1"/>
              </p:cNvCxnSpPr>
              <p:nvPr/>
            </p:nvCxnSpPr>
            <p:spPr bwMode="auto">
              <a:xfrm flipV="1">
                <a:off x="4866968" y="5223076"/>
                <a:ext cx="609600" cy="30480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75120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QSE Qualification</a:t>
            </a:r>
            <a:br>
              <a:rPr lang="en-US" altLang="en-US" sz="2400" dirty="0"/>
            </a:br>
            <a:endParaRPr lang="en-US" altLang="en-US" sz="2400" dirty="0"/>
          </a:p>
        </p:txBody>
      </p:sp>
    </p:spTree>
    <p:extLst>
      <p:ext uri="{BB962C8B-B14F-4D97-AF65-F5344CB8AC3E}">
        <p14:creationId xmlns:p14="http://schemas.microsoft.com/office/powerpoint/2010/main" val="49857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QSE Qualification</a:t>
            </a:r>
            <a:endParaRPr lang="en-US" b="1" dirty="0">
              <a:solidFill>
                <a:schemeClr val="accent1"/>
              </a:solidFill>
            </a:endParaRPr>
          </a:p>
        </p:txBody>
      </p:sp>
      <p:sp>
        <p:nvSpPr>
          <p:cNvPr id="6" name="Slide Number Placeholder 5"/>
          <p:cNvSpPr>
            <a:spLocks noGrp="1"/>
          </p:cNvSpPr>
          <p:nvPr>
            <p:ph type="sldNum" sz="quarter" idx="4"/>
          </p:nvPr>
        </p:nvSpPr>
        <p:spPr>
          <a:xfrm>
            <a:off x="8534400" y="6561138"/>
            <a:ext cx="457200" cy="212725"/>
          </a:xfrm>
        </p:spPr>
        <p:txBody>
          <a:bodyPr/>
          <a:lstStyle/>
          <a:p>
            <a:fld id="{1D93BD3E-1E9A-4970-A6F7-E7AC52762E0C}" type="slidenum">
              <a:rPr lang="en-US" smtClean="0"/>
              <a:t>14</a:t>
            </a:fld>
            <a:endParaRPr lang="en-US" dirty="0"/>
          </a:p>
        </p:txBody>
      </p:sp>
      <p:sp>
        <p:nvSpPr>
          <p:cNvPr id="13" name="Rectangle 3"/>
          <p:cNvSpPr txBox="1">
            <a:spLocks noChangeArrowheads="1"/>
          </p:cNvSpPr>
          <p:nvPr/>
        </p:nvSpPr>
        <p:spPr bwMode="auto">
          <a:xfrm>
            <a:off x="533400" y="12192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Resources must be represented by a Qualified Scheduling Entity (QSE).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An ERS QSE is required to establish voice and critical data capabilities over the ERCOT Wide Area Network (WAN) and must maintain a 24/7 operation that can receive XML dispatch instructions.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ERCOT allows ERS QSEs to utilize QSE Service providers to satisfy technical and control room requirements (QSE Agency Agreement). </a:t>
            </a:r>
          </a:p>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 process of establishing the WAN may take anywhere from four to six months for the QSE to complete. </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work with their ERCOT account manager to become ERS qualified.</a:t>
            </a:r>
          </a:p>
        </p:txBody>
      </p:sp>
      <p:pic>
        <p:nvPicPr>
          <p:cNvPr id="5" name="Picture 4"/>
          <p:cNvPicPr>
            <a:picLocks noChangeAspect="1"/>
          </p:cNvPicPr>
          <p:nvPr/>
        </p:nvPicPr>
        <p:blipFill>
          <a:blip r:embed="rId3"/>
          <a:stretch>
            <a:fillRect/>
          </a:stretch>
        </p:blipFill>
        <p:spPr>
          <a:xfrm>
            <a:off x="6096000" y="5334000"/>
            <a:ext cx="2341107" cy="958884"/>
          </a:xfrm>
          <a:prstGeom prst="rect">
            <a:avLst/>
          </a:prstGeom>
        </p:spPr>
      </p:pic>
    </p:spTree>
    <p:extLst>
      <p:ext uri="{BB962C8B-B14F-4D97-AF65-F5344CB8AC3E}">
        <p14:creationId xmlns:p14="http://schemas.microsoft.com/office/powerpoint/2010/main" val="214209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QSE Qualification</a:t>
            </a:r>
            <a:endParaRPr lang="en-US" b="1" dirty="0">
              <a:solidFill>
                <a:schemeClr val="accent1"/>
              </a:solidFill>
            </a:endParaRPr>
          </a:p>
        </p:txBody>
      </p:sp>
      <p:sp>
        <p:nvSpPr>
          <p:cNvPr id="9" name="Slide Number Placeholder 5"/>
          <p:cNvSpPr txBox="1">
            <a:spLocks/>
          </p:cNvSpPr>
          <p:nvPr/>
        </p:nvSpPr>
        <p:spPr>
          <a:xfrm>
            <a:off x="8534400" y="6561138"/>
            <a:ext cx="457200"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15</a:t>
            </a:fld>
            <a:endParaRPr lang="en-US" dirty="0"/>
          </a:p>
        </p:txBody>
      </p:sp>
      <p:sp>
        <p:nvSpPr>
          <p:cNvPr id="14" name="Rectangle 13"/>
          <p:cNvSpPr/>
          <p:nvPr/>
        </p:nvSpPr>
        <p:spPr>
          <a:xfrm>
            <a:off x="2819400" y="2667000"/>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797629" y="5886798"/>
            <a:ext cx="3505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3"/>
          <p:cNvSpPr txBox="1">
            <a:spLocks noChangeArrowheads="1"/>
          </p:cNvSpPr>
          <p:nvPr/>
        </p:nvSpPr>
        <p:spPr bwMode="auto">
          <a:xfrm>
            <a:off x="533400" y="1219200"/>
            <a:ext cx="8382000" cy="47609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representing procured ERS Resources are paid a capacity payment to be available for deployment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No additional payment for ERS Loads from ERCOT if deployed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Generators may receive energy payment for energy injected onto grid</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ERCOT’s only financial relationship is with the QSE</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Payment to the ERS Resource (customer) is a private contractual issue between the customer and the QSE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715000" y="3956800"/>
            <a:ext cx="2438611" cy="2060627"/>
          </a:xfrm>
          <a:prstGeom prst="rect">
            <a:avLst/>
          </a:prstGeom>
        </p:spPr>
      </p:pic>
    </p:spTree>
    <p:extLst>
      <p:ext uri="{BB962C8B-B14F-4D97-AF65-F5344CB8AC3E}">
        <p14:creationId xmlns:p14="http://schemas.microsoft.com/office/powerpoint/2010/main" val="29596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blinds(horizontal)">
                                      <p:cBhvr>
                                        <p:cTn id="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219200" y="22860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ERS Procurement</a:t>
            </a:r>
            <a:endParaRPr lang="en-US" altLang="en-US" sz="2400" dirty="0"/>
          </a:p>
        </p:txBody>
      </p:sp>
    </p:spTree>
    <p:extLst>
      <p:ext uri="{BB962C8B-B14F-4D97-AF65-F5344CB8AC3E}">
        <p14:creationId xmlns:p14="http://schemas.microsoft.com/office/powerpoint/2010/main" val="91390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Procurement - ERID Submission</a:t>
            </a:r>
            <a:endParaRPr lang="en-US" b="1" dirty="0">
              <a:solidFill>
                <a:schemeClr val="accent1"/>
              </a:solidFill>
            </a:endParaRPr>
          </a:p>
        </p:txBody>
      </p:sp>
      <p:sp>
        <p:nvSpPr>
          <p:cNvPr id="6" name="Slide Number Placeholder 5"/>
          <p:cNvSpPr>
            <a:spLocks noGrp="1"/>
          </p:cNvSpPr>
          <p:nvPr>
            <p:ph type="sldNum" sz="quarter" idx="4"/>
          </p:nvPr>
        </p:nvSpPr>
        <p:spPr>
          <a:xfrm>
            <a:off x="8305800" y="6629400"/>
            <a:ext cx="685800" cy="76200"/>
          </a:xfrm>
        </p:spPr>
        <p:txBody>
          <a:bodyPr/>
          <a:lstStyle/>
          <a:p>
            <a:fld id="{1D93BD3E-1E9A-4970-A6F7-E7AC52762E0C}" type="slidenum">
              <a:rPr lang="en-US" smtClean="0"/>
              <a:t>17</a:t>
            </a:fld>
            <a:endParaRPr lang="en-US" dirty="0"/>
          </a:p>
        </p:txBody>
      </p:sp>
      <p:sp>
        <p:nvSpPr>
          <p:cNvPr id="15" name="Content Placeholder 2"/>
          <p:cNvSpPr txBox="1">
            <a:spLocks/>
          </p:cNvSpPr>
          <p:nvPr/>
        </p:nvSpPr>
        <p:spPr bwMode="auto">
          <a:xfrm>
            <a:off x="533400" y="1143000"/>
            <a:ext cx="83820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ERID submission is the first mandatory step in the ERS procurement process. QSE should follow the procurement schedule posted.</a:t>
            </a:r>
          </a:p>
          <a:p>
            <a:pPr marL="0" marR="0" lvl="1"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Each Resource must go through the ERID process each SCT.</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An ERS Resource is a single site or aggregation of sites that provide the service by reducing the amount of energy used from the grid</a:t>
            </a:r>
            <a:r>
              <a:rPr lang="en-US" sz="2000" kern="0" dirty="0">
                <a:solidFill>
                  <a:srgbClr val="000000"/>
                </a:solidFill>
                <a:latin typeface="Arial"/>
              </a:rPr>
              <a:t> or generates energy to the grid when called on</a:t>
            </a:r>
            <a:endParaRPr kumimoji="0" lang="en-US" sz="2000" b="0" i="0" u="none" strike="noStrike" kern="0" cap="none" spc="0" normalizeH="0" baseline="0" noProof="0" dirty="0">
              <a:ln>
                <a:noFill/>
              </a:ln>
              <a:solidFill>
                <a:srgbClr val="000000"/>
              </a:solidFill>
              <a:effectLst/>
              <a:uLnTx/>
              <a:uFillTx/>
              <a:latin typeface="Arial"/>
            </a:endParaRPr>
          </a:p>
          <a:p>
            <a:pPr marL="742950" marR="0" lvl="2"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The resource can include sites with onsite generation.</a:t>
            </a:r>
          </a:p>
          <a:p>
            <a:pPr marL="0" marR="0" lvl="1" indent="0" algn="l" defTabSz="914400" rtl="0" eaLnBrk="1" fontAlgn="base" latinLnBrk="0" hangingPunct="1">
              <a:lnSpc>
                <a:spcPct val="100000"/>
              </a:lnSpc>
              <a:spcBef>
                <a:spcPts val="60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QSEs submit all prospective ERS Resources to ers@ercot.com using the latest version of the ERS Submission Form</a:t>
            </a:r>
            <a:r>
              <a:rPr lang="en-US" kern="0" dirty="0">
                <a:solidFill>
                  <a:srgbClr val="000000"/>
                </a:solidFill>
                <a:latin typeface="Arial"/>
              </a:rPr>
              <a:t>.</a:t>
            </a:r>
            <a:endParaRPr kumimoji="0" lang="en-US" sz="2000" b="0" i="0" u="none" strike="noStrike" kern="0" cap="none" spc="0" normalizeH="0" baseline="0" noProof="0" dirty="0">
              <a:ln>
                <a:noFill/>
              </a:ln>
              <a:solidFill>
                <a:srgbClr val="000000"/>
              </a:solidFill>
              <a:effectLst/>
              <a:uLnTx/>
              <a:uFillTx/>
              <a:latin typeface="Arial"/>
            </a:endParaRPr>
          </a:p>
          <a:p>
            <a:pPr marL="685800" marR="0" lvl="2" indent="-28575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Posted version or Pre-populated Submission Form (sent to QSEs by ERCOT).</a:t>
            </a:r>
          </a:p>
          <a:p>
            <a:pPr marL="685800" marR="0" lvl="2" indent="-28575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ERS Submission Form and Instructions are posted to ERS Key Documents </a:t>
            </a:r>
            <a:r>
              <a:rPr kumimoji="0" lang="en-US" sz="1800" b="0" i="0" u="none" strike="noStrike" kern="0" cap="none" spc="0" normalizeH="0" baseline="0" noProof="0" dirty="0">
                <a:ln>
                  <a:noFill/>
                </a:ln>
                <a:solidFill>
                  <a:srgbClr val="000000"/>
                </a:solidFill>
                <a:effectLst/>
                <a:uLnTx/>
                <a:uFillTx/>
                <a:latin typeface="Arial"/>
                <a:hlinkClick r:id="rId3"/>
              </a:rPr>
              <a:t>http://www.ercot.com/services/programs/load/eils/index</a:t>
            </a:r>
            <a:r>
              <a:rPr kumimoji="0" lang="en-US" sz="1800" b="0" i="0" u="none" strike="noStrike" kern="0" cap="none" spc="0" normalizeH="0" baseline="0" noProof="0" dirty="0">
                <a:ln>
                  <a:noFill/>
                </a:ln>
                <a:solidFill>
                  <a:srgbClr val="000000"/>
                </a:solidFill>
                <a:effectLst/>
                <a:uLnTx/>
                <a:uFillTx/>
                <a:latin typeface="Arial"/>
              </a:rPr>
              <a:t> </a:t>
            </a:r>
          </a:p>
        </p:txBody>
      </p:sp>
    </p:spTree>
    <p:extLst>
      <p:ext uri="{BB962C8B-B14F-4D97-AF65-F5344CB8AC3E}">
        <p14:creationId xmlns:p14="http://schemas.microsoft.com/office/powerpoint/2010/main" val="392551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sp>
        <p:nvSpPr>
          <p:cNvPr id="10" name="Content Placeholder 2"/>
          <p:cNvSpPr txBox="1">
            <a:spLocks/>
          </p:cNvSpPr>
          <p:nvPr/>
        </p:nvSpPr>
        <p:spPr bwMode="auto">
          <a:xfrm>
            <a:off x="381000" y="822960"/>
            <a:ext cx="8534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1"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Arial"/>
            </a:endParaRPr>
          </a:p>
          <a:p>
            <a:pPr marL="174625"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After analysis ERCOT returns Resources information, to the QSE by posting to the </a:t>
            </a:r>
            <a:r>
              <a:rPr kumimoji="0" lang="en-US" sz="2000" b="0" i="0" u="none" strike="noStrike" kern="0" cap="none" spc="0" normalizeH="0" baseline="0" noProof="0" dirty="0">
                <a:ln>
                  <a:noFill/>
                </a:ln>
                <a:solidFill>
                  <a:srgbClr val="000000"/>
                </a:solidFill>
                <a:effectLst/>
                <a:uLnTx/>
                <a:uFillTx/>
                <a:latin typeface="Arial"/>
                <a:ea typeface="+mn-ea"/>
                <a:cs typeface="+mn-cs"/>
              </a:rPr>
              <a:t>certified section of the </a:t>
            </a:r>
            <a:r>
              <a:rPr kumimoji="0" lang="en-US" sz="2000" b="0" i="0" u="none" strike="noStrike" kern="0" cap="none" spc="0" normalizeH="0" baseline="0" noProof="0" dirty="0">
                <a:ln>
                  <a:noFill/>
                </a:ln>
                <a:solidFill>
                  <a:srgbClr val="000000"/>
                </a:solidFill>
                <a:effectLst/>
                <a:uLnTx/>
                <a:uFillTx/>
                <a:latin typeface="Arial"/>
              </a:rPr>
              <a:t>MIS, either approved or error books.</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 digital certificate is required to view/retrieve documents posted to the </a:t>
            </a:r>
            <a:r>
              <a:rPr kumimoji="0" lang="en-US" sz="2000" b="0" i="0" u="none" strike="noStrike" kern="0" cap="none" spc="0" normalizeH="0" baseline="0" noProof="0" dirty="0">
                <a:ln>
                  <a:noFill/>
                </a:ln>
                <a:solidFill>
                  <a:srgbClr val="000000"/>
                </a:solidFill>
                <a:effectLst/>
                <a:uLnTx/>
                <a:uFillTx/>
                <a:latin typeface="Arial"/>
                <a:ea typeface="+mn-ea"/>
                <a:cs typeface="+mn-cs"/>
              </a:rPr>
              <a:t>certified section of the</a:t>
            </a:r>
            <a:r>
              <a:rPr kumimoji="0" lang="en-US" sz="2000" b="0" i="0" u="none" strike="noStrike" kern="0" cap="none" spc="0" normalizeH="0" baseline="0" noProof="0" dirty="0">
                <a:ln>
                  <a:noFill/>
                </a:ln>
                <a:solidFill>
                  <a:srgbClr val="000000"/>
                </a:solidFill>
                <a:effectLst/>
                <a:uLnTx/>
                <a:uFillTx/>
                <a:latin typeface="Arial"/>
              </a:rPr>
              <a:t> MIS.   </a:t>
            </a:r>
          </a:p>
          <a:p>
            <a:pPr marL="174625" marR="0" lvl="1" indent="0" algn="l" defTabSz="914400" rtl="0" eaLnBrk="1" fontAlgn="base"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Approved ERIDS contain QSE availability and baseline accuracy information for each baseline for which the resource has been qualified.</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Two </a:t>
            </a:r>
            <a:r>
              <a:rPr lang="en-US" sz="2000" kern="0" dirty="0">
                <a:solidFill>
                  <a:srgbClr val="000000"/>
                </a:solidFill>
                <a:latin typeface="Arial"/>
              </a:rPr>
              <a:t>types</a:t>
            </a:r>
            <a:r>
              <a:rPr kumimoji="0" lang="en-US" sz="2000" b="0" i="0" u="none" strike="noStrike" kern="0" cap="none" spc="0" normalizeH="0" baseline="0" noProof="0" dirty="0">
                <a:ln>
                  <a:noFill/>
                </a:ln>
                <a:solidFill>
                  <a:srgbClr val="000000"/>
                </a:solidFill>
                <a:effectLst/>
                <a:uLnTx/>
                <a:uFillTx/>
                <a:latin typeface="Arial"/>
              </a:rPr>
              <a:t>:  “Drop-by” (Default) or “Drop-to” (Alternate)</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Historical availability data is provided as a service to help avoid over- or under-bidding of capacity</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The baseline options for an aggregated ERS Load are based on the accuracy of the baseline at the aggregate level, not at the site level.</a:t>
            </a:r>
          </a:p>
          <a:p>
            <a:pPr marL="742950" marR="0" lvl="2" indent="-3429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See training titled “ERS</a:t>
            </a:r>
            <a:r>
              <a:rPr kumimoji="0" lang="en-US" sz="2000" b="0" i="0" u="none" strike="noStrike" kern="0" cap="none" spc="0" normalizeH="0" noProof="0" dirty="0">
                <a:ln>
                  <a:noFill/>
                </a:ln>
                <a:solidFill>
                  <a:srgbClr val="000000"/>
                </a:solidFill>
                <a:effectLst/>
                <a:uLnTx/>
                <a:uFillTx/>
                <a:latin typeface="Arial"/>
              </a:rPr>
              <a:t> QSE Training</a:t>
            </a:r>
            <a:r>
              <a:rPr kumimoji="0" lang="en-US" sz="2000" b="0" i="0" u="none" strike="noStrike" kern="0" cap="none" spc="0" normalizeH="0" baseline="0" noProof="0" dirty="0">
                <a:ln>
                  <a:noFill/>
                </a:ln>
                <a:solidFill>
                  <a:srgbClr val="000000"/>
                </a:solidFill>
                <a:effectLst/>
                <a:uLnTx/>
                <a:uFillTx/>
                <a:latin typeface="Arial"/>
              </a:rPr>
              <a:t> 201”</a:t>
            </a:r>
          </a:p>
          <a:p>
            <a:pPr marL="400050" marR="0" lvl="2" indent="0" algn="l" defTabSz="914400" rtl="0" eaLnBrk="1" fontAlgn="base"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26815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endParaRPr lang="en-US" kern="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609600" y="1447800"/>
            <a:ext cx="7724301" cy="4816257"/>
          </a:xfrm>
          <a:prstGeom prst="rect">
            <a:avLst/>
          </a:prstGeom>
        </p:spPr>
      </p:pic>
      <p:sp>
        <p:nvSpPr>
          <p:cNvPr id="8" name="Rectangle 2"/>
          <p:cNvSpPr txBox="1">
            <a:spLocks noChangeArrowheads="1"/>
          </p:cNvSpPr>
          <p:nvPr/>
        </p:nvSpPr>
        <p:spPr>
          <a:xfrm>
            <a:off x="609600" y="914400"/>
            <a:ext cx="8448675" cy="6762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latin typeface="+mn-lt"/>
              </a:rPr>
              <a:t>ERS Load, Default Baseline (“drop-by”)</a:t>
            </a:r>
          </a:p>
        </p:txBody>
      </p:sp>
    </p:spTree>
    <p:extLst>
      <p:ext uri="{BB962C8B-B14F-4D97-AF65-F5344CB8AC3E}">
        <p14:creationId xmlns:p14="http://schemas.microsoft.com/office/powerpoint/2010/main" val="9045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297" y="1600200"/>
            <a:ext cx="7467600" cy="2677656"/>
          </a:xfrm>
          <a:prstGeom prst="rect">
            <a:avLst/>
          </a:prstGeom>
        </p:spPr>
        <p:txBody>
          <a:bodyPr wrap="square">
            <a:spAutoFit/>
          </a:bodyPr>
          <a:lstStyle/>
          <a:p>
            <a:pPr algn="just"/>
            <a:r>
              <a:rPr lang="en-US" sz="2400" dirty="0"/>
              <a:t>This presentation is intended to be fully consistent with the Protocols, Other Binding Documents, and PUC Subst. Rule §25.507.</a:t>
            </a:r>
          </a:p>
          <a:p>
            <a:pPr algn="just"/>
            <a:r>
              <a:rPr lang="en-US" sz="2400" dirty="0"/>
              <a:t>To the extent any part of this presentation contradicts the requirements set forth in the PUC Rule, Other Binding Documents or Protocols, the PUC Rule, Other Binding Documents or Protocols control.  </a:t>
            </a:r>
          </a:p>
        </p:txBody>
      </p:sp>
      <p:sp>
        <p:nvSpPr>
          <p:cNvPr id="5" name="Rectangle 4"/>
          <p:cNvSpPr/>
          <p:nvPr/>
        </p:nvSpPr>
        <p:spPr>
          <a:xfrm>
            <a:off x="990600" y="533400"/>
            <a:ext cx="2895600" cy="584775"/>
          </a:xfrm>
          <a:prstGeom prst="rect">
            <a:avLst/>
          </a:prstGeom>
        </p:spPr>
        <p:txBody>
          <a:bodyPr wrap="square">
            <a:spAutoFit/>
          </a:bodyPr>
          <a:lstStyle/>
          <a:p>
            <a:r>
              <a:rPr lang="en-US" sz="3200" dirty="0"/>
              <a:t>Disclaimer</a:t>
            </a:r>
          </a:p>
        </p:txBody>
      </p:sp>
    </p:spTree>
    <p:extLst>
      <p:ext uri="{BB962C8B-B14F-4D97-AF65-F5344CB8AC3E}">
        <p14:creationId xmlns:p14="http://schemas.microsoft.com/office/powerpoint/2010/main" val="131725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sp>
        <p:nvSpPr>
          <p:cNvPr id="7" name="Freeform 30"/>
          <p:cNvSpPr>
            <a:spLocks/>
          </p:cNvSpPr>
          <p:nvPr/>
        </p:nvSpPr>
        <p:spPr bwMode="auto">
          <a:xfrm>
            <a:off x="1052513" y="2932113"/>
            <a:ext cx="5486400" cy="2641600"/>
          </a:xfrm>
          <a:custGeom>
            <a:avLst/>
            <a:gdLst>
              <a:gd name="T0" fmla="*/ 2147483647 w 3456"/>
              <a:gd name="T1" fmla="*/ 0 h 1664"/>
              <a:gd name="T2" fmla="*/ 2147483647 w 3456"/>
              <a:gd name="T3" fmla="*/ 2147483647 h 1664"/>
              <a:gd name="T4" fmla="*/ 2147483647 w 3456"/>
              <a:gd name="T5" fmla="*/ 2147483647 h 1664"/>
              <a:gd name="T6" fmla="*/ 2147483647 w 3456"/>
              <a:gd name="T7" fmla="*/ 2147483647 h 1664"/>
              <a:gd name="T8" fmla="*/ 2147483647 w 3456"/>
              <a:gd name="T9" fmla="*/ 2147483647 h 1664"/>
              <a:gd name="T10" fmla="*/ 2147483647 w 3456"/>
              <a:gd name="T11" fmla="*/ 2147483647 h 1664"/>
              <a:gd name="T12" fmla="*/ 2147483647 w 3456"/>
              <a:gd name="T13" fmla="*/ 2147483647 h 1664"/>
              <a:gd name="T14" fmla="*/ 2147483647 w 3456"/>
              <a:gd name="T15" fmla="*/ 2147483647 h 1664"/>
              <a:gd name="T16" fmla="*/ 2147483647 w 3456"/>
              <a:gd name="T17" fmla="*/ 2147483647 h 1664"/>
              <a:gd name="T18" fmla="*/ 2147483647 w 3456"/>
              <a:gd name="T19" fmla="*/ 2147483647 h 1664"/>
              <a:gd name="T20" fmla="*/ 0 w 3456"/>
              <a:gd name="T21" fmla="*/ 2147483647 h 1664"/>
              <a:gd name="T22" fmla="*/ 2147483647 w 3456"/>
              <a:gd name="T23" fmla="*/ 0 h 16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56"/>
              <a:gd name="T37" fmla="*/ 0 h 1664"/>
              <a:gd name="T38" fmla="*/ 3456 w 3456"/>
              <a:gd name="T39" fmla="*/ 1664 h 16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56" h="1664">
                <a:moveTo>
                  <a:pt x="6" y="0"/>
                </a:moveTo>
                <a:lnTo>
                  <a:pt x="122" y="6"/>
                </a:lnTo>
                <a:lnTo>
                  <a:pt x="442" y="396"/>
                </a:lnTo>
                <a:lnTo>
                  <a:pt x="960" y="658"/>
                </a:lnTo>
                <a:lnTo>
                  <a:pt x="1647" y="948"/>
                </a:lnTo>
                <a:lnTo>
                  <a:pt x="2677" y="1170"/>
                </a:lnTo>
                <a:lnTo>
                  <a:pt x="3119" y="1344"/>
                </a:lnTo>
                <a:lnTo>
                  <a:pt x="3334" y="1536"/>
                </a:lnTo>
                <a:lnTo>
                  <a:pt x="3456" y="1565"/>
                </a:lnTo>
                <a:lnTo>
                  <a:pt x="3456" y="1664"/>
                </a:lnTo>
                <a:lnTo>
                  <a:pt x="0" y="1658"/>
                </a:lnTo>
                <a:lnTo>
                  <a:pt x="6" y="0"/>
                </a:lnTo>
                <a:close/>
              </a:path>
            </a:pathLst>
          </a:custGeom>
          <a:solidFill>
            <a:srgbClr val="FFCC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Rectangle 3"/>
          <p:cNvSpPr txBox="1">
            <a:spLocks noChangeArrowheads="1"/>
          </p:cNvSpPr>
          <p:nvPr/>
        </p:nvSpPr>
        <p:spPr bwMode="auto">
          <a:xfrm>
            <a:off x="506412" y="1323975"/>
            <a:ext cx="7712075" cy="962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ERS Resource offer is awarded at 20 MW</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In a deployment event the ERS Resource is expected to shed to </a:t>
            </a:r>
            <a:r>
              <a:rPr kumimoji="0" lang="en-US" sz="1800" b="1" i="0" u="none" strike="noStrike" kern="0" cap="none" spc="0" normalizeH="0" baseline="0" noProof="0" dirty="0">
                <a:ln>
                  <a:noFill/>
                </a:ln>
                <a:solidFill>
                  <a:srgbClr val="000000"/>
                </a:solidFill>
                <a:effectLst/>
                <a:uLnTx/>
                <a:uFillTx/>
                <a:latin typeface="Arial"/>
                <a:ea typeface="+mn-ea"/>
                <a:cs typeface="Arial" charset="0"/>
              </a:rPr>
              <a:t>≤ </a:t>
            </a:r>
            <a:r>
              <a:rPr kumimoji="0" lang="en-US" sz="1800" b="1" i="0" u="none" strike="noStrike" kern="0" cap="none" spc="0" normalizeH="0" baseline="0" noProof="0" dirty="0">
                <a:ln>
                  <a:noFill/>
                </a:ln>
                <a:solidFill>
                  <a:srgbClr val="000000"/>
                </a:solidFill>
                <a:effectLst/>
                <a:uLnTx/>
                <a:uFillTx/>
                <a:latin typeface="Arial"/>
                <a:ea typeface="+mn-ea"/>
                <a:cs typeface="+mn-cs"/>
              </a:rPr>
              <a:t>4.21 MW (declared Maximum Base Load of 4 MW </a:t>
            </a:r>
            <a:r>
              <a:rPr kumimoji="0" lang="en-US" sz="1800" b="1" i="0" u="none" strike="noStrike" kern="0" cap="none" spc="0" normalizeH="0" baseline="0" noProof="0" dirty="0">
                <a:ln>
                  <a:noFill/>
                </a:ln>
                <a:solidFill>
                  <a:srgbClr val="000000"/>
                </a:solidFill>
                <a:effectLst/>
                <a:uLnTx/>
                <a:uFillTx/>
                <a:latin typeface="Arial"/>
                <a:ea typeface="+mn-ea"/>
                <a:cs typeface="Arial" charset="0"/>
              </a:rPr>
              <a:t>÷ .95)</a:t>
            </a:r>
          </a:p>
        </p:txBody>
      </p:sp>
      <p:sp>
        <p:nvSpPr>
          <p:cNvPr id="9" name="Line 5"/>
          <p:cNvSpPr>
            <a:spLocks noChangeShapeType="1"/>
          </p:cNvSpPr>
          <p:nvPr/>
        </p:nvSpPr>
        <p:spPr bwMode="auto">
          <a:xfrm>
            <a:off x="1066800" y="3276600"/>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Line 6"/>
          <p:cNvSpPr>
            <a:spLocks noChangeShapeType="1"/>
          </p:cNvSpPr>
          <p:nvPr/>
        </p:nvSpPr>
        <p:spPr bwMode="auto">
          <a:xfrm>
            <a:off x="1055688" y="2862263"/>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 name="Line 7"/>
          <p:cNvSpPr>
            <a:spLocks noChangeShapeType="1"/>
          </p:cNvSpPr>
          <p:nvPr/>
        </p:nvSpPr>
        <p:spPr bwMode="auto">
          <a:xfrm>
            <a:off x="1055688" y="3759200"/>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2" name="Line 8"/>
          <p:cNvSpPr>
            <a:spLocks noChangeShapeType="1"/>
          </p:cNvSpPr>
          <p:nvPr/>
        </p:nvSpPr>
        <p:spPr bwMode="auto">
          <a:xfrm>
            <a:off x="1046163" y="4187825"/>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Line 9"/>
          <p:cNvSpPr>
            <a:spLocks noChangeShapeType="1"/>
          </p:cNvSpPr>
          <p:nvPr/>
        </p:nvSpPr>
        <p:spPr bwMode="auto">
          <a:xfrm>
            <a:off x="1068388" y="4629150"/>
            <a:ext cx="54673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Line 10"/>
          <p:cNvSpPr>
            <a:spLocks noChangeShapeType="1"/>
          </p:cNvSpPr>
          <p:nvPr/>
        </p:nvSpPr>
        <p:spPr bwMode="auto">
          <a:xfrm>
            <a:off x="1049338" y="5057775"/>
            <a:ext cx="5486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Line 12"/>
          <p:cNvSpPr>
            <a:spLocks noChangeShapeType="1"/>
          </p:cNvSpPr>
          <p:nvPr/>
        </p:nvSpPr>
        <p:spPr bwMode="auto">
          <a:xfrm>
            <a:off x="6532563" y="2513013"/>
            <a:ext cx="0" cy="3051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6" name="Text Box 15"/>
          <p:cNvSpPr txBox="1">
            <a:spLocks noChangeArrowheads="1"/>
          </p:cNvSpPr>
          <p:nvPr/>
        </p:nvSpPr>
        <p:spPr bwMode="auto">
          <a:xfrm>
            <a:off x="538163" y="5607050"/>
            <a:ext cx="71421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1pPr>
            <a:lvl2pPr marL="1143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2pPr>
            <a:lvl3pPr marL="11430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3pPr>
            <a:lvl4pPr marL="16002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4pPr>
            <a:lvl5pPr marL="2057400" indent="-228600" eaLnBrk="0" hangingPunct="0">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5pPr>
            <a:lvl6pPr marL="25146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6pPr>
            <a:lvl7pPr marL="29718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7pPr>
            <a:lvl8pPr marL="34290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8pPr>
            <a:lvl9pPr marL="3886200" indent="-228600" eaLnBrk="0" fontAlgn="base" hangingPunct="0">
              <a:spcBef>
                <a:spcPct val="0"/>
              </a:spcBef>
              <a:spcAft>
                <a:spcPct val="0"/>
              </a:spcAft>
              <a:tabLst>
                <a:tab pos="396875" algn="ctr"/>
                <a:tab pos="969963" algn="ctr"/>
                <a:tab pos="1543050" algn="ctr"/>
                <a:tab pos="2114550" algn="ctr"/>
                <a:tab pos="2632075" algn="ctr"/>
                <a:tab pos="3205163" algn="ctr"/>
                <a:tab pos="3833813" algn="ctr"/>
                <a:tab pos="4286250" algn="ctr"/>
                <a:tab pos="4857750" algn="ctr"/>
                <a:tab pos="5375275" algn="ctr"/>
                <a:tab pos="5883275" algn="ctr"/>
              </a:tabLst>
              <a:defRPr>
                <a:solidFill>
                  <a:schemeClr val="tx1"/>
                </a:solidFill>
                <a:latin typeface="Arial" charset="0"/>
              </a:defRPr>
            </a:lvl9pPr>
          </a:lstStyle>
          <a:p>
            <a:pPr eaLnBrk="1" fontAlgn="base" hangingPunct="1">
              <a:spcBef>
                <a:spcPct val="10000"/>
              </a:spcBef>
              <a:spcAft>
                <a:spcPct val="0"/>
              </a:spcAft>
            </a:pPr>
            <a:r>
              <a:rPr lang="en-US" sz="1000" dirty="0">
                <a:solidFill>
                  <a:srgbClr val="000000"/>
                </a:solidFill>
                <a:latin typeface="Arial Narrow" pitchFamily="34" charset="0"/>
              </a:rPr>
              <a:t>	0	10	20	30	40	50	60	70	80	90	100</a:t>
            </a:r>
          </a:p>
          <a:p>
            <a:pPr lvl="1" algn="ctr" eaLnBrk="1" fontAlgn="base" hangingPunct="1">
              <a:spcBef>
                <a:spcPct val="10000"/>
              </a:spcBef>
              <a:spcAft>
                <a:spcPct val="0"/>
              </a:spcAft>
            </a:pPr>
            <a:r>
              <a:rPr lang="en-US" sz="1400" dirty="0">
                <a:solidFill>
                  <a:srgbClr val="000000"/>
                </a:solidFill>
                <a:latin typeface="Arial Narrow" pitchFamily="34" charset="0"/>
              </a:rPr>
              <a:t>% of Hours in Contract Period</a:t>
            </a:r>
            <a:endParaRPr lang="en-US" sz="800" dirty="0">
              <a:solidFill>
                <a:srgbClr val="000000"/>
              </a:solidFill>
              <a:latin typeface="Arial Narrow" pitchFamily="34" charset="0"/>
            </a:endParaRPr>
          </a:p>
        </p:txBody>
      </p:sp>
      <p:sp>
        <p:nvSpPr>
          <p:cNvPr id="17" name="Text Box 16"/>
          <p:cNvSpPr txBox="1">
            <a:spLocks noChangeArrowheads="1"/>
          </p:cNvSpPr>
          <p:nvPr/>
        </p:nvSpPr>
        <p:spPr bwMode="auto">
          <a:xfrm>
            <a:off x="381000" y="2362200"/>
            <a:ext cx="6096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3800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rPr>
              <a:t>MW</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60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50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40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30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20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10</a:t>
            </a:r>
          </a:p>
          <a:p>
            <a:pPr marL="0" marR="0" lvl="0" indent="0" algn="ctr" defTabSz="914400" eaLnBrk="1" fontAlgn="base" latinLnBrk="0" hangingPunct="1">
              <a:lnSpc>
                <a:spcPct val="100000"/>
              </a:lnSpc>
              <a:spcBef>
                <a:spcPct val="38000"/>
              </a:spcBef>
              <a:spcAft>
                <a:spcPct val="4000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Narrow" pitchFamily="34" charset="0"/>
              </a:rPr>
              <a:t>0</a:t>
            </a:r>
          </a:p>
        </p:txBody>
      </p:sp>
      <p:sp>
        <p:nvSpPr>
          <p:cNvPr id="18" name="Text Box 18"/>
          <p:cNvSpPr txBox="1">
            <a:spLocks noChangeArrowheads="1"/>
          </p:cNvSpPr>
          <p:nvPr/>
        </p:nvSpPr>
        <p:spPr bwMode="auto">
          <a:xfrm>
            <a:off x="6510338" y="5267325"/>
            <a:ext cx="23987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200" dirty="0">
                <a:solidFill>
                  <a:srgbClr val="000000"/>
                </a:solidFill>
                <a:latin typeface="Arial Narrow" pitchFamily="34" charset="0"/>
              </a:rPr>
              <a:t>Declared Maximum Base Load:  4 MW</a:t>
            </a:r>
          </a:p>
        </p:txBody>
      </p:sp>
      <p:sp>
        <p:nvSpPr>
          <p:cNvPr id="19" name="Line 17"/>
          <p:cNvSpPr>
            <a:spLocks noChangeShapeType="1"/>
          </p:cNvSpPr>
          <p:nvPr/>
        </p:nvSpPr>
        <p:spPr bwMode="auto">
          <a:xfrm>
            <a:off x="1065213" y="5403850"/>
            <a:ext cx="5467350" cy="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0" name="Line 21"/>
          <p:cNvSpPr>
            <a:spLocks noChangeShapeType="1"/>
          </p:cNvSpPr>
          <p:nvPr/>
        </p:nvSpPr>
        <p:spPr bwMode="auto">
          <a:xfrm>
            <a:off x="1055688" y="2927350"/>
            <a:ext cx="5799137" cy="0"/>
          </a:xfrm>
          <a:prstGeom prst="line">
            <a:avLst/>
          </a:prstGeom>
          <a:noFill/>
          <a:ln w="9525">
            <a:solidFill>
              <a:srgbClr val="00CC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1" name="Text Box 22"/>
          <p:cNvSpPr txBox="1">
            <a:spLocks noChangeArrowheads="1"/>
          </p:cNvSpPr>
          <p:nvPr/>
        </p:nvSpPr>
        <p:spPr bwMode="auto">
          <a:xfrm>
            <a:off x="6845300" y="2778125"/>
            <a:ext cx="160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200" dirty="0">
                <a:solidFill>
                  <a:srgbClr val="000000"/>
                </a:solidFill>
                <a:latin typeface="Arial Narrow" pitchFamily="34" charset="0"/>
              </a:rPr>
              <a:t>Peak Load: 58 MW</a:t>
            </a:r>
          </a:p>
        </p:txBody>
      </p:sp>
      <p:sp>
        <p:nvSpPr>
          <p:cNvPr id="22" name="Line 23"/>
          <p:cNvSpPr>
            <a:spLocks noChangeShapeType="1"/>
          </p:cNvSpPr>
          <p:nvPr/>
        </p:nvSpPr>
        <p:spPr bwMode="auto">
          <a:xfrm>
            <a:off x="1060450" y="4464050"/>
            <a:ext cx="579913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3" name="Text Box 24"/>
          <p:cNvSpPr txBox="1">
            <a:spLocks noChangeArrowheads="1"/>
          </p:cNvSpPr>
          <p:nvPr/>
        </p:nvSpPr>
        <p:spPr bwMode="auto">
          <a:xfrm>
            <a:off x="6865938" y="4313238"/>
            <a:ext cx="1760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200" dirty="0">
                <a:solidFill>
                  <a:srgbClr val="000000"/>
                </a:solidFill>
                <a:latin typeface="Arial Narrow" pitchFamily="34" charset="0"/>
              </a:rPr>
              <a:t>Avg. Hourly Load:  24 MW</a:t>
            </a:r>
          </a:p>
        </p:txBody>
      </p:sp>
      <p:cxnSp>
        <p:nvCxnSpPr>
          <p:cNvPr id="24" name="AutoShape 29"/>
          <p:cNvCxnSpPr>
            <a:cxnSpLocks noChangeShapeType="1"/>
          </p:cNvCxnSpPr>
          <p:nvPr/>
        </p:nvCxnSpPr>
        <p:spPr bwMode="auto">
          <a:xfrm>
            <a:off x="4257675" y="37973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 name="Line 37"/>
          <p:cNvSpPr>
            <a:spLocks noChangeShapeType="1"/>
          </p:cNvSpPr>
          <p:nvPr/>
        </p:nvSpPr>
        <p:spPr bwMode="auto">
          <a:xfrm flipV="1">
            <a:off x="5894388" y="4895850"/>
            <a:ext cx="1863725" cy="74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6" name="Line 34"/>
          <p:cNvSpPr>
            <a:spLocks noChangeShapeType="1"/>
          </p:cNvSpPr>
          <p:nvPr/>
        </p:nvSpPr>
        <p:spPr bwMode="auto">
          <a:xfrm flipV="1">
            <a:off x="5891213" y="4508500"/>
            <a:ext cx="1587" cy="839788"/>
          </a:xfrm>
          <a:prstGeom prst="line">
            <a:avLst/>
          </a:prstGeom>
          <a:noFill/>
          <a:ln w="63500">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7" name="Line 11"/>
          <p:cNvSpPr>
            <a:spLocks noChangeShapeType="1"/>
          </p:cNvSpPr>
          <p:nvPr/>
        </p:nvSpPr>
        <p:spPr bwMode="auto">
          <a:xfrm>
            <a:off x="1052513" y="2500313"/>
            <a:ext cx="0" cy="30511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8" name="Text Box 35"/>
          <p:cNvSpPr txBox="1">
            <a:spLocks noChangeArrowheads="1"/>
          </p:cNvSpPr>
          <p:nvPr/>
        </p:nvSpPr>
        <p:spPr bwMode="auto">
          <a:xfrm>
            <a:off x="7705725" y="4687888"/>
            <a:ext cx="1025525" cy="290512"/>
          </a:xfrm>
          <a:prstGeom prst="rect">
            <a:avLst/>
          </a:prstGeom>
          <a:solidFill>
            <a:srgbClr val="FFFFFF"/>
          </a:solidFill>
          <a:ln w="1587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Narrow" pitchFamily="34" charset="0"/>
              </a:rPr>
              <a:t>20 MW Bid</a:t>
            </a:r>
          </a:p>
        </p:txBody>
      </p:sp>
      <p:sp>
        <p:nvSpPr>
          <p:cNvPr id="29" name="Text Box 40"/>
          <p:cNvSpPr txBox="1">
            <a:spLocks noChangeArrowheads="1"/>
          </p:cNvSpPr>
          <p:nvPr/>
        </p:nvSpPr>
        <p:spPr bwMode="auto">
          <a:xfrm>
            <a:off x="1219200" y="2286000"/>
            <a:ext cx="480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lgn="ctr">
                <a:solidFill>
                  <a:srgbClr val="000000"/>
                </a:solidFill>
                <a:prstDash val="sysDot"/>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1" indent="0" algn="ctr" defTabSz="914400" eaLnBrk="1" fontAlgn="base" latinLnBrk="0" hangingPunct="1">
              <a:lnSpc>
                <a:spcPct val="100000"/>
              </a:lnSpc>
              <a:spcBef>
                <a:spcPct val="1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charset="0"/>
              </a:rPr>
              <a:t>Hypothetical Load Duration Curve</a:t>
            </a:r>
            <a:endParaRPr kumimoji="0" lang="en-US" sz="1400" b="0" i="0" u="none" strike="noStrike" kern="0" cap="none" spc="0" normalizeH="0" baseline="0" noProof="0" dirty="0">
              <a:ln>
                <a:noFill/>
              </a:ln>
              <a:solidFill>
                <a:srgbClr val="000000"/>
              </a:solidFill>
              <a:effectLst/>
              <a:uLnTx/>
              <a:uFillTx/>
              <a:latin typeface="Arial" charset="0"/>
            </a:endParaRPr>
          </a:p>
        </p:txBody>
      </p:sp>
      <p:sp>
        <p:nvSpPr>
          <p:cNvPr id="30" name="Rectangle 29"/>
          <p:cNvSpPr/>
          <p:nvPr/>
        </p:nvSpPr>
        <p:spPr>
          <a:xfrm>
            <a:off x="381000" y="762000"/>
            <a:ext cx="4378122"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rPr>
              <a:t>ERS Load, MBL (Alternate) (“drop-to”)</a:t>
            </a:r>
          </a:p>
        </p:txBody>
      </p:sp>
    </p:spTree>
    <p:extLst>
      <p:ext uri="{BB962C8B-B14F-4D97-AF65-F5344CB8AC3E}">
        <p14:creationId xmlns:p14="http://schemas.microsoft.com/office/powerpoint/2010/main" val="39218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heckerboard(across)">
                                      <p:cBhvr>
                                        <p:cTn id="23" dur="500"/>
                                        <p:tgtEl>
                                          <p:spTgt spid="2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checkerboard(across)">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checkerboard(across)">
                                      <p:cBhvr>
                                        <p:cTn id="36" dur="500"/>
                                        <p:tgtEl>
                                          <p:spTgt spid="8">
                                            <p:txEl>
                                              <p:pRg st="1" end="1"/>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heckerboard(across)">
                                      <p:cBhvr>
                                        <p:cTn id="39" dur="500"/>
                                        <p:tgtEl>
                                          <p:spTgt spid="26"/>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8" grpId="0"/>
      <p:bldP spid="19" grpId="0" animBg="1"/>
      <p:bldP spid="20" grpId="0" animBg="1"/>
      <p:bldP spid="21" grpId="0"/>
      <p:bldP spid="22" grpId="0" animBg="1"/>
      <p:bldP spid="23" grpId="0"/>
      <p:bldP spid="25"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sp>
        <p:nvSpPr>
          <p:cNvPr id="9" name="Content Placeholder 2"/>
          <p:cNvSpPr txBox="1">
            <a:spLocks/>
          </p:cNvSpPr>
          <p:nvPr/>
        </p:nvSpPr>
        <p:spPr bwMode="auto">
          <a:xfrm>
            <a:off x="492345" y="1074341"/>
            <a:ext cx="8307977"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ts val="12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Fifteen-minute interval metering is required for participating in ERS and the interval data from those meters is used for all, availability and performance measurement analysis.</a:t>
            </a:r>
          </a:p>
          <a:p>
            <a:pPr marL="3429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Interval data (premise or sub-metered) for each site in an </a:t>
            </a:r>
            <a:r>
              <a:rPr kumimoji="0" lang="x-none" sz="2000" b="0" i="0" u="none" strike="noStrike" kern="0" cap="none" spc="0" normalizeH="0" baseline="0" noProof="0" dirty="0">
                <a:ln>
                  <a:noFill/>
                </a:ln>
                <a:solidFill>
                  <a:srgbClr val="000000"/>
                </a:solidFill>
                <a:effectLst/>
                <a:uLnTx/>
                <a:uFillTx/>
                <a:latin typeface="Arial"/>
                <a:ea typeface="+mn-ea"/>
                <a:cs typeface="+mn-cs"/>
              </a:rPr>
              <a:t>ERS Resource </a:t>
            </a:r>
            <a:r>
              <a:rPr kumimoji="0" lang="en-US" sz="2000" b="0" i="0" u="none" strike="noStrike" kern="0" cap="none" spc="0" normalizeH="0" baseline="0" noProof="0" dirty="0">
                <a:ln>
                  <a:noFill/>
                </a:ln>
                <a:solidFill>
                  <a:srgbClr val="000000"/>
                </a:solidFill>
                <a:effectLst/>
                <a:uLnTx/>
                <a:uFillTx/>
                <a:latin typeface="Arial"/>
                <a:ea typeface="+mn-ea"/>
                <a:cs typeface="+mn-cs"/>
              </a:rPr>
              <a:t>located </a:t>
            </a:r>
            <a:r>
              <a:rPr kumimoji="0" lang="x-none" sz="2000" b="0" i="0" u="none" strike="noStrike" kern="0" cap="none" spc="0" normalizeH="0" baseline="0" noProof="0" dirty="0">
                <a:ln>
                  <a:noFill/>
                </a:ln>
                <a:solidFill>
                  <a:srgbClr val="000000"/>
                </a:solidFill>
                <a:effectLst/>
                <a:uLnTx/>
                <a:uFillTx/>
                <a:latin typeface="Arial"/>
                <a:ea typeface="+mn-ea"/>
                <a:cs typeface="+mn-cs"/>
              </a:rPr>
              <a:t>in </a:t>
            </a:r>
            <a:r>
              <a:rPr kumimoji="0" lang="en-US" sz="2000" b="0" i="0" u="none" strike="noStrike" kern="0" cap="none" spc="0" normalizeH="0" baseline="0" noProof="0" dirty="0">
                <a:ln>
                  <a:noFill/>
                </a:ln>
                <a:solidFill>
                  <a:srgbClr val="000000"/>
                </a:solidFill>
                <a:effectLst/>
                <a:uLnTx/>
                <a:uFillTx/>
                <a:latin typeface="Arial"/>
                <a:ea typeface="+mn-ea"/>
                <a:cs typeface="+mn-cs"/>
              </a:rPr>
              <a:t>a </a:t>
            </a:r>
            <a:r>
              <a:rPr kumimoji="0" lang="x-none" sz="2000" b="0" i="0" u="none" strike="noStrike" kern="0" cap="none" spc="0" normalizeH="0" baseline="0" noProof="0" dirty="0">
                <a:ln>
                  <a:noFill/>
                </a:ln>
                <a:solidFill>
                  <a:srgbClr val="000000"/>
                </a:solidFill>
                <a:effectLst/>
                <a:uLnTx/>
                <a:uFillTx/>
                <a:latin typeface="Arial"/>
                <a:ea typeface="+mn-ea"/>
                <a:cs typeface="+mn-cs"/>
              </a:rPr>
              <a:t>competitive choice area will be adjusted </a:t>
            </a:r>
            <a:r>
              <a:rPr kumimoji="0" lang="en-US" sz="2000" b="0" i="0" u="none" strike="noStrike" kern="0" cap="none" spc="0" normalizeH="0" baseline="0" noProof="0" dirty="0">
                <a:ln>
                  <a:noFill/>
                </a:ln>
                <a:solidFill>
                  <a:srgbClr val="000000"/>
                </a:solidFill>
                <a:effectLst/>
                <a:uLnTx/>
                <a:uFillTx/>
                <a:latin typeface="Arial"/>
                <a:ea typeface="+mn-ea"/>
                <a:cs typeface="+mn-cs"/>
              </a:rPr>
              <a:t>upward to account for distribution losses</a:t>
            </a:r>
            <a:r>
              <a:rPr kumimoji="0" lang="x-none"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x-none" sz="2000" b="0" i="0" u="none" strike="noStrike" kern="0" cap="none" spc="0" normalizeH="0" baseline="0" noProof="0" dirty="0">
                <a:ln>
                  <a:noFill/>
                </a:ln>
                <a:solidFill>
                  <a:srgbClr val="000000"/>
                </a:solidFill>
                <a:effectLst/>
                <a:uLnTx/>
                <a:uFillTx/>
                <a:latin typeface="Arial"/>
                <a:ea typeface="+mn-ea"/>
                <a:cs typeface="+mn-cs"/>
              </a:rPr>
              <a:t> </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3429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Interval data for sites </a:t>
            </a:r>
            <a:r>
              <a:rPr kumimoji="0" lang="x-none" sz="2000" b="0" i="0" u="none" strike="noStrike" kern="0" cap="none" spc="0" normalizeH="0" baseline="0" noProof="0" dirty="0">
                <a:ln>
                  <a:noFill/>
                </a:ln>
                <a:solidFill>
                  <a:srgbClr val="000000"/>
                </a:solidFill>
                <a:effectLst/>
                <a:uLnTx/>
                <a:uFillTx/>
                <a:latin typeface="Arial"/>
                <a:ea typeface="+mn-ea"/>
                <a:cs typeface="+mn-cs"/>
              </a:rPr>
              <a:t>in NOIE areas </a:t>
            </a:r>
            <a:r>
              <a:rPr kumimoji="0" lang="en-US" sz="2000" b="0" i="0" u="none" strike="noStrike" kern="0" cap="none" spc="0" normalizeH="0" baseline="0" noProof="0" dirty="0">
                <a:ln>
                  <a:noFill/>
                </a:ln>
                <a:solidFill>
                  <a:srgbClr val="000000"/>
                </a:solidFill>
                <a:effectLst/>
                <a:uLnTx/>
                <a:uFillTx/>
                <a:latin typeface="Arial"/>
                <a:ea typeface="+mn-ea"/>
                <a:cs typeface="+mn-cs"/>
              </a:rPr>
              <a:t>also </a:t>
            </a:r>
            <a:r>
              <a:rPr kumimoji="0" lang="x-none" sz="2000" b="0" i="0" u="none" strike="noStrike" kern="0" cap="none" spc="0" normalizeH="0" baseline="0" noProof="0" dirty="0">
                <a:ln>
                  <a:noFill/>
                </a:ln>
                <a:solidFill>
                  <a:srgbClr val="000000"/>
                </a:solidFill>
                <a:effectLst/>
                <a:uLnTx/>
                <a:uFillTx/>
                <a:latin typeface="Arial"/>
                <a:ea typeface="+mn-ea"/>
                <a:cs typeface="+mn-cs"/>
              </a:rPr>
              <a:t>will be adjusted </a:t>
            </a:r>
            <a:r>
              <a:rPr kumimoji="0" lang="en-US" sz="2000" b="0" i="0" u="none" strike="noStrike" kern="0" cap="none" spc="0" normalizeH="0" baseline="0" noProof="0" dirty="0">
                <a:ln>
                  <a:noFill/>
                </a:ln>
                <a:solidFill>
                  <a:srgbClr val="000000"/>
                </a:solidFill>
                <a:effectLst/>
                <a:uLnTx/>
                <a:uFillTx/>
                <a:latin typeface="Arial"/>
                <a:ea typeface="+mn-ea"/>
                <a:cs typeface="+mn-cs"/>
              </a:rPr>
              <a:t>upward to account for distribution losses if the NOIE has submitted a distribution loss study </a:t>
            </a:r>
            <a:r>
              <a:rPr kumimoji="0" lang="x-none" sz="2000" b="0" i="0" u="none" strike="noStrike" kern="0" cap="none" spc="0" normalizeH="0" baseline="0" noProof="0" dirty="0">
                <a:ln>
                  <a:noFill/>
                </a:ln>
                <a:solidFill>
                  <a:srgbClr val="000000"/>
                </a:solidFill>
                <a:effectLst/>
                <a:uLnTx/>
                <a:uFillTx/>
                <a:latin typeface="Arial"/>
                <a:ea typeface="+mn-ea"/>
                <a:cs typeface="+mn-cs"/>
              </a:rPr>
              <a:t>to ERCOT pursuant to Protocols, Section 13.3, </a:t>
            </a:r>
            <a:r>
              <a:rPr kumimoji="0" lang="en-US" sz="2000" b="0" i="0" u="none" strike="noStrike" kern="0" cap="none" spc="0" normalizeH="0" baseline="0" noProof="0" dirty="0">
                <a:ln>
                  <a:noFill/>
                </a:ln>
                <a:solidFill>
                  <a:srgbClr val="000000"/>
                </a:solidFill>
                <a:effectLst/>
                <a:uLnTx/>
                <a:uFillTx/>
                <a:latin typeface="Arial"/>
                <a:ea typeface="+mn-ea"/>
                <a:cs typeface="+mn-cs"/>
              </a:rPr>
              <a:t>“</a:t>
            </a:r>
            <a:r>
              <a:rPr kumimoji="0" lang="x-none" sz="2000" b="0" i="0" u="none" strike="noStrike" kern="0" cap="none" spc="0" normalizeH="0" baseline="0" noProof="0" dirty="0">
                <a:ln>
                  <a:noFill/>
                </a:ln>
                <a:solidFill>
                  <a:srgbClr val="000000"/>
                </a:solidFill>
                <a:effectLst/>
                <a:uLnTx/>
                <a:uFillTx/>
                <a:latin typeface="Arial"/>
                <a:ea typeface="+mn-ea"/>
                <a:cs typeface="+mn-cs"/>
              </a:rPr>
              <a:t>Distribution Losses</a:t>
            </a:r>
            <a:r>
              <a:rPr kumimoji="0" lang="en-US" sz="2000" b="0" i="0" u="none" strike="noStrike" kern="0" cap="none" spc="0" normalizeH="0" baseline="0" noProof="0" dirty="0">
                <a:ln>
                  <a:noFill/>
                </a:ln>
                <a:solidFill>
                  <a:srgbClr val="000000"/>
                </a:solidFill>
                <a:effectLst/>
                <a:uLnTx/>
                <a:uFillTx/>
                <a:latin typeface="Arial"/>
                <a:ea typeface="+mn-ea"/>
                <a:cs typeface="+mn-cs"/>
              </a:rPr>
              <a:t>”</a:t>
            </a:r>
            <a:r>
              <a:rPr kumimoji="0" lang="x-none" sz="2000" b="0" i="0" u="none" strike="noStrike" kern="0" cap="none" spc="0" normalizeH="0" baseline="0" noProof="0" dirty="0">
                <a:ln>
                  <a:noFill/>
                </a:ln>
                <a:solidFill>
                  <a:srgbClr val="000000"/>
                </a:solidFill>
                <a:effectLst/>
                <a:uLnTx/>
                <a:uFillTx/>
                <a:latin typeface="Arial"/>
                <a:ea typeface="+mn-ea"/>
                <a:cs typeface="+mn-cs"/>
              </a:rPr>
              <a: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base" latinLnBrk="0" hangingPunct="1">
              <a:lnSpc>
                <a:spcPct val="100000"/>
              </a:lnSpc>
              <a:spcBef>
                <a:spcPct val="20000"/>
              </a:spcBef>
              <a:spcAft>
                <a:spcPct val="0"/>
              </a:spcAft>
              <a:buClrTx/>
              <a:buSzTx/>
              <a:buFontTx/>
              <a:buNone/>
              <a:tabLst/>
              <a:defRPr/>
            </a:pPr>
            <a:endParaRPr kumimoji="0" lang="en-US" sz="19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8006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73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ERID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16" name="Content Placeholder 2"/>
          <p:cNvSpPr txBox="1">
            <a:spLocks/>
          </p:cNvSpPr>
          <p:nvPr/>
        </p:nvSpPr>
        <p:spPr bwMode="auto">
          <a:xfrm>
            <a:off x="304800" y="609600"/>
            <a:ext cx="8610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5613"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endParaRPr>
          </a:p>
          <a:p>
            <a:pPr marL="169863" marR="0" lvl="1" indent="0" algn="just"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rPr>
              <a:t>In order to evaluate the applicability of a Default Baseline, ERCOT must have access to at least six months of site-specific historic interval meter data, pulled within the last 45 days.</a:t>
            </a:r>
          </a:p>
          <a:p>
            <a:pPr marL="855663" marR="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Interval data submitted by TDSP to ERCOT, or</a:t>
            </a:r>
          </a:p>
          <a:p>
            <a:pPr marL="855663" marR="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QSE installed metering (premise or end-use metering are allowed).</a:t>
            </a:r>
          </a:p>
          <a:p>
            <a:pPr marL="169863" lvl="1" indent="0">
              <a:spcBef>
                <a:spcPts val="1200"/>
              </a:spcBef>
              <a:buNone/>
              <a:defRPr/>
            </a:pPr>
            <a:r>
              <a:rPr kumimoji="0" lang="en-US" sz="2000" b="0" i="0" u="none" strike="noStrike" kern="0" cap="none" spc="0" normalizeH="0" baseline="0" noProof="0" dirty="0">
                <a:ln>
                  <a:noFill/>
                </a:ln>
                <a:solidFill>
                  <a:srgbClr val="000000"/>
                </a:solidFill>
                <a:effectLst/>
                <a:uLnTx/>
                <a:uFillTx/>
                <a:latin typeface="Arial"/>
              </a:rPr>
              <a:t>ERCOT will limit the baseline option for an ERS Load to the </a:t>
            </a:r>
            <a:r>
              <a:rPr lang="en-US" dirty="0"/>
              <a:t>MBL performance evaluation methodology (Alternate)</a:t>
            </a:r>
            <a:r>
              <a:rPr kumimoji="0" lang="en-US" sz="2000" b="0" i="0" u="none" strike="noStrike" kern="0" cap="none" spc="0" normalizeH="0" baseline="0" noProof="0" dirty="0">
                <a:ln>
                  <a:noFill/>
                </a:ln>
                <a:solidFill>
                  <a:srgbClr val="000000"/>
                </a:solidFill>
                <a:effectLst/>
                <a:uLnTx/>
                <a:uFillTx/>
                <a:latin typeface="Arial"/>
              </a:rPr>
              <a:t> in the following circumstances:</a:t>
            </a:r>
          </a:p>
          <a:p>
            <a:pPr marL="855663" marR="0" lvl="2" indent="-2286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If one or more sites within the ERS Load has less than 6 months of available historic interval meter data.</a:t>
            </a:r>
          </a:p>
          <a:p>
            <a:pPr marL="855663" marR="0" lvl="2" indent="-228600" algn="just"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The ERS Load does not have sufficient predictability for a default baseline.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800600"/>
            <a:ext cx="1676400" cy="166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22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 Offer Submission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9" name="Content Placeholder 2"/>
          <p:cNvSpPr txBox="1">
            <a:spLocks/>
          </p:cNvSpPr>
          <p:nvPr/>
        </p:nvSpPr>
        <p:spPr bwMode="auto">
          <a:xfrm>
            <a:off x="342900" y="1066800"/>
            <a:ext cx="8458200" cy="5164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QSEs representing prospective ERS Resources submit offers to provide ERS using an approved ERID with an assigned ERID Number.  </a:t>
            </a:r>
          </a:p>
          <a:p>
            <a:pPr marL="742950" marR="0" lvl="1" indent="-285750" algn="l" defTabSz="914400" rtl="0" eaLnBrk="1" fontAlgn="base" latinLnBrk="0" hangingPunct="1">
              <a:lnSpc>
                <a:spcPct val="100000"/>
              </a:lnSpc>
              <a:spcBef>
                <a:spcPct val="20000"/>
              </a:spcBef>
              <a:spcAft>
                <a:spcPts val="12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ERID number assigned by ERCOT during the ERID process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For each ERS Resource, the QSE shall declare the following values for each Time Period for which an offer is being submitted: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Submission Type (ID page</a:t>
            </a:r>
            <a:r>
              <a:rPr kumimoji="0" lang="en-US" sz="1900" b="0" i="0" u="none" strike="noStrike" kern="0" cap="none" spc="0" normalizeH="0" baseline="0" noProof="0" dirty="0">
                <a:ln>
                  <a:noFill/>
                </a:ln>
                <a:solidFill>
                  <a:srgbClr val="000000"/>
                </a:solidFill>
                <a:effectLst/>
                <a:uLnTx/>
                <a:uFillTx/>
                <a:latin typeface="Arial"/>
              </a:rPr>
              <a:t>)</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Baseline</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Capacity offer </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Price</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Whether capacity proration is allowed</a:t>
            </a:r>
          </a:p>
          <a:p>
            <a:pPr marL="742950" marR="0" lvl="1"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Proration Lower Limit </a:t>
            </a:r>
          </a:p>
          <a:p>
            <a:pPr marL="0" marR="0" lvl="1"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Award Notifications are posted to certified section of the ERCOT Market Information System (MIS).</a:t>
            </a:r>
          </a:p>
        </p:txBody>
      </p:sp>
      <p:pic>
        <p:nvPicPr>
          <p:cNvPr id="10" name="Picture 9"/>
          <p:cNvPicPr>
            <a:picLocks noChangeAspect="1"/>
          </p:cNvPicPr>
          <p:nvPr/>
        </p:nvPicPr>
        <p:blipFill>
          <a:blip r:embed="rId2"/>
          <a:stretch>
            <a:fillRect/>
          </a:stretch>
        </p:blipFill>
        <p:spPr>
          <a:xfrm>
            <a:off x="6248400" y="3048000"/>
            <a:ext cx="1619250" cy="1619250"/>
          </a:xfrm>
          <a:prstGeom prst="rect">
            <a:avLst/>
          </a:prstGeom>
        </p:spPr>
      </p:pic>
    </p:spTree>
    <p:extLst>
      <p:ext uri="{BB962C8B-B14F-4D97-AF65-F5344CB8AC3E}">
        <p14:creationId xmlns:p14="http://schemas.microsoft.com/office/powerpoint/2010/main" val="144308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990600" y="2362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Contract Performance</a:t>
            </a:r>
            <a:endParaRPr lang="en-US" altLang="en-US" sz="2400" dirty="0"/>
          </a:p>
        </p:txBody>
      </p:sp>
    </p:spTree>
    <p:extLst>
      <p:ext uri="{BB962C8B-B14F-4D97-AF65-F5344CB8AC3E}">
        <p14:creationId xmlns:p14="http://schemas.microsoft.com/office/powerpoint/2010/main" val="256086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sp>
        <p:nvSpPr>
          <p:cNvPr id="16" name="Rectangle 3"/>
          <p:cNvSpPr txBox="1">
            <a:spLocks noChangeArrowheads="1"/>
          </p:cNvSpPr>
          <p:nvPr/>
        </p:nvSpPr>
        <p:spPr bwMode="auto">
          <a:xfrm>
            <a:off x="481012" y="1219200"/>
            <a:ext cx="8358188"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00050" marR="0" lvl="0" indent="-342900" algn="l" defTabSz="914400" rtl="0" eaLnBrk="1" fontAlgn="base" latinLnBrk="0" hangingPunct="1">
              <a:lnSpc>
                <a:spcPct val="100000"/>
              </a:lnSpc>
              <a:spcBef>
                <a:spcPct val="2000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All ERS Service Types may be dispatched when PRC falls below 3,000 MW and is not projected to be recovered above 3,000 MW within 30 minutes following the deployment of Non-Spin</a:t>
            </a:r>
          </a:p>
          <a:p>
            <a:pPr marR="0" lvl="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ltLang="en-US" b="0" kern="0" dirty="0">
                <a:latin typeface="Arial"/>
              </a:rPr>
              <a:t>ERCOT Operations dispatches ERS Resources via an XML </a:t>
            </a:r>
          </a:p>
          <a:p>
            <a:pPr marL="0" marR="0" lvl="0" indent="3175" algn="l" defTabSz="914400" rtl="0" eaLnBrk="1" fontAlgn="base" latinLnBrk="0" hangingPunct="1">
              <a:lnSpc>
                <a:spcPct val="100000"/>
              </a:lnSpc>
              <a:spcBef>
                <a:spcPts val="0"/>
              </a:spcBef>
              <a:spcAft>
                <a:spcPts val="0"/>
              </a:spcAft>
              <a:buClrTx/>
              <a:buSzTx/>
              <a:buFontTx/>
              <a:buNone/>
              <a:tabLst/>
              <a:defRPr/>
            </a:pPr>
            <a:r>
              <a:rPr lang="en-US" altLang="en-US" b="0" kern="0" dirty="0">
                <a:latin typeface="Arial"/>
              </a:rPr>
              <a:t>     message sent to the QSE</a:t>
            </a:r>
            <a:r>
              <a:rPr kumimoji="0" lang="en-US" altLang="en-US" sz="2000" b="0" i="0" u="none" strike="noStrike" kern="0" cap="none" spc="0" normalizeH="0" baseline="0" noProof="0" dirty="0">
                <a:ln>
                  <a:noFill/>
                </a:ln>
                <a:solidFill>
                  <a:srgbClr val="000000"/>
                </a:solidFill>
                <a:effectLst/>
                <a:uLnTx/>
                <a:uFillTx/>
                <a:latin typeface="Arial"/>
                <a:ea typeface="+mn-ea"/>
                <a:cs typeface="+mn-cs"/>
              </a:rPr>
              <a:t>.</a:t>
            </a:r>
          </a:p>
          <a:p>
            <a:pPr marR="0" lvl="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0000"/>
                </a:solidFill>
                <a:effectLst/>
                <a:uLnTx/>
                <a:uFillTx/>
                <a:latin typeface="Arial"/>
                <a:ea typeface="+mn-ea"/>
                <a:cs typeface="+mn-cs"/>
              </a:rPr>
              <a:t>QSEs in turn dispatches the ERS Resources with either a 10- or 30-minute response time. </a:t>
            </a:r>
          </a:p>
          <a:p>
            <a:pPr marR="0" lvl="1" algn="l" defTabSz="914400" rtl="0" eaLnBrk="1" fontAlgn="base"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0" u="none" strike="noStrike" kern="0" cap="none" spc="0" normalizeH="0" baseline="0" noProof="0" dirty="0">
                <a:ln>
                  <a:noFill/>
                </a:ln>
                <a:solidFill>
                  <a:srgbClr val="000000"/>
                </a:solidFill>
                <a:effectLst/>
                <a:uLnTx/>
                <a:uFillTx/>
                <a:latin typeface="Arial"/>
              </a:rPr>
              <a:t>XML shall represent the official start of the ERS ramp period</a:t>
            </a:r>
          </a:p>
          <a:p>
            <a:pPr lvl="1">
              <a:spcBef>
                <a:spcPts val="0"/>
              </a:spcBef>
              <a:spcAft>
                <a:spcPts val="600"/>
              </a:spcAft>
              <a:buFont typeface="Wingdings" panose="05000000000000000000" pitchFamily="2" charset="2"/>
              <a:buChar char="ü"/>
              <a:defRPr/>
            </a:pPr>
            <a:r>
              <a:rPr lang="en-US" altLang="en-US" sz="1800" kern="0" dirty="0">
                <a:solidFill>
                  <a:srgbClr val="000000"/>
                </a:solidFill>
                <a:latin typeface="Arial"/>
              </a:rPr>
              <a:t>ERS Resources must shed or generate at least 95% of their committed obligation within 10 or 30 minutes depending on the service being provided.</a:t>
            </a:r>
          </a:p>
          <a:p>
            <a:pPr marR="0" lvl="0" algn="l" defTabSz="914400" rtl="0" eaLnBrk="1" fontAlgn="base" latinLnBrk="0" hangingPunct="1">
              <a:lnSpc>
                <a:spcPct val="100000"/>
              </a:lnSpc>
              <a:spcBef>
                <a:spcPts val="1200"/>
              </a:spcBef>
              <a:spcAft>
                <a:spcPts val="600"/>
              </a:spcAft>
              <a:buClrTx/>
              <a:buSzTx/>
              <a:buFont typeface="Arial" panose="020B0604020202020204" pitchFamily="34" charset="0"/>
              <a:buChar char="•"/>
              <a:tabLst/>
              <a:defRPr/>
            </a:pPr>
            <a:r>
              <a:rPr lang="en-US" altLang="en-US" b="0" kern="0" dirty="0">
                <a:latin typeface="Arial"/>
              </a:rPr>
              <a:t>Performance is measured after the fact using 15-minute interval metering</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1800" b="0" i="0" u="none" strike="noStrike" kern="0" cap="none" spc="0" normalizeH="0" baseline="0" noProof="0" dirty="0">
              <a:ln>
                <a:noFill/>
              </a:ln>
              <a:effectLst/>
              <a:uLnTx/>
              <a:uFillTx/>
              <a:latin typeface="Arial"/>
            </a:endParaRPr>
          </a:p>
        </p:txBody>
      </p:sp>
    </p:spTree>
    <p:extLst>
      <p:ext uri="{BB962C8B-B14F-4D97-AF65-F5344CB8AC3E}">
        <p14:creationId xmlns:p14="http://schemas.microsoft.com/office/powerpoint/2010/main" val="187618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572000"/>
            <a:ext cx="1471194" cy="151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sp>
        <p:nvSpPr>
          <p:cNvPr id="6" name="Rectangle 3"/>
          <p:cNvSpPr txBox="1">
            <a:spLocks noChangeArrowheads="1"/>
          </p:cNvSpPr>
          <p:nvPr/>
        </p:nvSpPr>
        <p:spPr bwMode="auto">
          <a:xfrm>
            <a:off x="528753" y="914400"/>
            <a:ext cx="8001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ERS Resources must respond according to their commitment and baseline assignment within 10 minutes or 30 minutes (ramp period) of the QSE’s receipt of the instruction via XML.</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455613" marR="0" lvl="1"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Deployment obligation time is the cumulative time during the Sustained Response Period of an event during which an ERS Resource has an obligation. </a:t>
            </a:r>
          </a:p>
          <a:p>
            <a:pPr marL="455613" marR="0" lvl="1"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Deployment obligation time does not include the ramp time.  </a:t>
            </a:r>
          </a:p>
          <a:p>
            <a:pPr marL="455613" marR="0" lvl="1" indent="-2857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US" sz="1900" b="0" i="0" u="none" strike="noStrike" kern="0" cap="none" spc="0" normalizeH="0" baseline="0" noProof="0" dirty="0">
                <a:ln>
                  <a:noFill/>
                </a:ln>
                <a:solidFill>
                  <a:srgbClr val="000000"/>
                </a:solidFill>
                <a:effectLst/>
                <a:uLnTx/>
                <a:uFillTx/>
                <a:latin typeface="Arial"/>
              </a:rPr>
              <a:t>Resources shall be obligated for 24 hours of cumulative deployment time for any ERS Contract Period during the December through March ERS Standard Contract Term</a:t>
            </a:r>
            <a:r>
              <a:rPr lang="en-US" sz="1900" kern="0" dirty="0">
                <a:solidFill>
                  <a:srgbClr val="000000"/>
                </a:solidFill>
                <a:latin typeface="Arial"/>
              </a:rPr>
              <a:t> and</a:t>
            </a:r>
            <a:r>
              <a:rPr kumimoji="0" lang="en-US" sz="1900" b="0" i="0" u="none" strike="noStrike" kern="0" cap="none" spc="0" normalizeH="0" baseline="0" noProof="0" dirty="0">
                <a:ln>
                  <a:noFill/>
                </a:ln>
                <a:solidFill>
                  <a:srgbClr val="000000"/>
                </a:solidFill>
                <a:effectLst/>
                <a:uLnTx/>
                <a:uFillTx/>
                <a:latin typeface="Arial"/>
              </a:rPr>
              <a:t> all other ERS Standard Contract Terms shall be 12 hours.</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mn-cs"/>
              </a:rPr>
              <a:t> </a:t>
            </a: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5732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sp>
        <p:nvSpPr>
          <p:cNvPr id="5" name="Rectangle 3"/>
          <p:cNvSpPr txBox="1">
            <a:spLocks noChangeArrowheads="1"/>
          </p:cNvSpPr>
          <p:nvPr/>
        </p:nvSpPr>
        <p:spPr bwMode="auto">
          <a:xfrm>
            <a:off x="533400" y="1758025"/>
            <a:ext cx="8229600" cy="31187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ERCOT Operations will release ERS Resources after the emergency is over via another XML message.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effectLst/>
                <a:uLnTx/>
                <a:uFillTx/>
                <a:latin typeface="Arial"/>
              </a:rPr>
              <a:t>Must be back online and ready to perform within 10 hours of the release</a:t>
            </a:r>
          </a:p>
          <a:p>
            <a:pPr marR="0" lvl="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1409700" cy="185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of ERS - Testing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sp>
        <p:nvSpPr>
          <p:cNvPr id="8" name="Content Placeholder 2"/>
          <p:cNvSpPr txBox="1">
            <a:spLocks/>
          </p:cNvSpPr>
          <p:nvPr/>
        </p:nvSpPr>
        <p:spPr bwMode="auto">
          <a:xfrm>
            <a:off x="381000" y="914400"/>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ERCOT may conduct an unannounced test of any ERS Resource at any time during an ERS Time Period in which the ERS Resource is contracted to provide 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The test performance factors for ERS Resources resulting from those tests will be used in Settlement for that and subsequent ERS SCTs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An ERS Resource that successfully completes a test shall not be subject to an additional test for at least 330 days (unless specified differently)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An ERS Resource that meets its performance obligations for all ERS deployment events during an ERS SCT shall not be subject to a test for at least the following 330 days. (unless specified differently)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72791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(Non-Weather Sensitive 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sp>
        <p:nvSpPr>
          <p:cNvPr id="7" name="Content Placeholder 2"/>
          <p:cNvSpPr txBox="1">
            <a:spLocks/>
          </p:cNvSpPr>
          <p:nvPr/>
        </p:nvSpPr>
        <p:spPr bwMode="auto">
          <a:xfrm>
            <a:off x="457200" y="1219200"/>
            <a:ext cx="8305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ts val="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Performance is based on both the availability of the ERS Resource and Test/Event Performance during the SCT. </a:t>
            </a:r>
          </a:p>
          <a:p>
            <a:pPr marL="342900" marR="0" lvl="0" indent="-342900" algn="l" defTabSz="914400" rtl="0" eaLnBrk="1" fontAlgn="base" latinLnBrk="0" hangingPunct="1">
              <a:lnSpc>
                <a:spcPct val="100000"/>
              </a:lnSpc>
              <a:spcBef>
                <a:spcPts val="1200"/>
              </a:spcBef>
              <a:spcAft>
                <a:spcPts val="1200"/>
              </a:spcAft>
              <a:buClrTx/>
              <a:buSzTx/>
              <a:buFontTx/>
              <a:buChar char="•"/>
              <a:tabLst/>
              <a:defRPr/>
            </a:pPr>
            <a:r>
              <a:rPr kumimoji="0" lang="en-US" sz="2000" b="0" i="0" u="none" strike="noStrike" kern="0" cap="none" spc="0" normalizeH="0" baseline="0" noProof="0" dirty="0">
                <a:ln>
                  <a:noFill/>
                </a:ln>
                <a:effectLst/>
                <a:uLnTx/>
                <a:uFillTx/>
                <a:latin typeface="Arial"/>
                <a:ea typeface="+mn-ea"/>
                <a:cs typeface="+mn-cs"/>
              </a:rPr>
              <a:t>No later than 45 days after the end of an ERS SCT in which one or more ERS deployment events occurred, ERCOT shall provide each QSE representing ERS Resources with an event performance report containing the results of ERCOT’s evaluation of the event(s) for each ERS Resource and the QSE’s portfolio-level event performance factor for the event(s) and the ERS SCT.</a:t>
            </a:r>
            <a:endParaRPr kumimoji="0" lang="en-US" sz="2000" b="1" i="0" u="none" strike="noStrike" kern="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effectLst/>
              <a:uLnTx/>
              <a:uFillTx/>
              <a:latin typeface="Arial"/>
              <a:ea typeface="+mn-ea"/>
              <a:cs typeface="+mn-cs"/>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204800"/>
            <a:ext cx="5029200" cy="19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60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000" y="990600"/>
            <a:ext cx="6324600" cy="5486400"/>
          </a:xfrm>
        </p:spPr>
        <p:txBody>
          <a:bodyPr/>
          <a:lstStyle/>
          <a:p>
            <a:pPr marL="0" indent="0">
              <a:buNone/>
            </a:pPr>
            <a:r>
              <a:rPr lang="en-US" b="1" dirty="0"/>
              <a:t>Outline</a:t>
            </a:r>
          </a:p>
          <a:p>
            <a:pPr marL="457200" indent="-457200">
              <a:lnSpc>
                <a:spcPct val="200000"/>
              </a:lnSpc>
              <a:buFont typeface="+mj-lt"/>
              <a:buAutoNum type="arabicPeriod"/>
            </a:pPr>
            <a:r>
              <a:rPr lang="en-US" sz="1600" b="1" dirty="0"/>
              <a:t>ERS Overview</a:t>
            </a:r>
          </a:p>
          <a:p>
            <a:pPr marL="457200" indent="-457200">
              <a:lnSpc>
                <a:spcPct val="200000"/>
              </a:lnSpc>
              <a:buFont typeface="+mj-lt"/>
              <a:buAutoNum type="arabicPeriod"/>
            </a:pPr>
            <a:r>
              <a:rPr lang="en-US" sz="1600" b="1" dirty="0"/>
              <a:t>QSE Qualification</a:t>
            </a:r>
          </a:p>
          <a:p>
            <a:pPr marL="457200" indent="-457200">
              <a:lnSpc>
                <a:spcPct val="200000"/>
              </a:lnSpc>
              <a:buFont typeface="+mj-lt"/>
              <a:buAutoNum type="arabicPeriod"/>
            </a:pPr>
            <a:r>
              <a:rPr lang="en-US" sz="1600" b="1" dirty="0"/>
              <a:t>Four Key Phases of an ERS Standard Contract Term</a:t>
            </a:r>
          </a:p>
          <a:p>
            <a:pPr lvl="1">
              <a:lnSpc>
                <a:spcPct val="150000"/>
              </a:lnSpc>
            </a:pPr>
            <a:r>
              <a:rPr lang="en-US" sz="1600" b="1" dirty="0"/>
              <a:t>QSE Qualification</a:t>
            </a:r>
          </a:p>
          <a:p>
            <a:pPr lvl="1">
              <a:lnSpc>
                <a:spcPct val="150000"/>
              </a:lnSpc>
            </a:pPr>
            <a:r>
              <a:rPr lang="en-US" sz="1600" b="1" dirty="0"/>
              <a:t>Procurement </a:t>
            </a:r>
          </a:p>
          <a:p>
            <a:pPr lvl="1">
              <a:lnSpc>
                <a:spcPct val="150000"/>
              </a:lnSpc>
            </a:pPr>
            <a:r>
              <a:rPr lang="en-US" sz="1600" b="1" dirty="0"/>
              <a:t>Contract Performance </a:t>
            </a:r>
          </a:p>
          <a:p>
            <a:pPr lvl="1">
              <a:lnSpc>
                <a:spcPct val="150000"/>
              </a:lnSpc>
            </a:pPr>
            <a:r>
              <a:rPr lang="en-US" sz="1600" b="1" dirty="0"/>
              <a:t>Settlement</a:t>
            </a:r>
          </a:p>
          <a:p>
            <a:pPr marL="457200" lvl="1" indent="-457200">
              <a:lnSpc>
                <a:spcPct val="200000"/>
              </a:lnSpc>
              <a:buFont typeface="+mj-lt"/>
              <a:buAutoNum type="arabicPeriod" startAt="4"/>
            </a:pPr>
            <a:r>
              <a:rPr lang="en-US" sz="1600" b="1" dirty="0"/>
              <a:t>Other Useful Information</a:t>
            </a:r>
          </a:p>
          <a:p>
            <a:endParaRPr lang="en-US" altLang="en-US" sz="2000" dirty="0"/>
          </a:p>
        </p:txBody>
      </p:sp>
    </p:spTree>
    <p:extLst>
      <p:ext uri="{BB962C8B-B14F-4D97-AF65-F5344CB8AC3E}">
        <p14:creationId xmlns:p14="http://schemas.microsoft.com/office/powerpoint/2010/main" val="53049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QSE SCT Portfolio Performance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sp>
        <p:nvSpPr>
          <p:cNvPr id="9" name="Rectangle 3"/>
          <p:cNvSpPr txBox="1">
            <a:spLocks noChangeArrowheads="1"/>
          </p:cNvSpPr>
          <p:nvPr/>
        </p:nvSpPr>
        <p:spPr bwMode="auto">
          <a:xfrm>
            <a:off x="457200" y="914400"/>
            <a:ext cx="8229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A single availability and event performance factor for the QSE will be calculated across all Contract </a:t>
            </a:r>
            <a:r>
              <a:rPr lang="en-US" b="0" kern="0" dirty="0">
                <a:solidFill>
                  <a:srgbClr val="000000"/>
                </a:solidFill>
                <a:latin typeface="Arial"/>
              </a:rPr>
              <a:t>P</a:t>
            </a:r>
            <a:r>
              <a:rPr kumimoji="0" lang="en-US" sz="2000" b="0" i="0" u="none" strike="noStrike" kern="0" cap="none" spc="0" normalizeH="0" baseline="0" noProof="0" dirty="0">
                <a:ln>
                  <a:noFill/>
                </a:ln>
                <a:solidFill>
                  <a:srgbClr val="000000"/>
                </a:solidFill>
                <a:effectLst/>
                <a:uLnTx/>
                <a:uFillTx/>
                <a:latin typeface="Arial"/>
                <a:ea typeface="+mn-ea"/>
                <a:cs typeface="+mn-cs"/>
              </a:rPr>
              <a:t>eriods in the SCT. </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Default Baseline Loads: Considered available for any hour in the contracted time period in which actual load greater than 95% of its obligation.</a:t>
            </a:r>
          </a:p>
          <a:p>
            <a:pPr marL="685800" lvl="1">
              <a:buFont typeface="Arial" panose="020B0604020202020204" pitchFamily="34" charset="0"/>
              <a:buChar char="•"/>
              <a:defRPr/>
            </a:pPr>
            <a:r>
              <a:rPr lang="en-US" dirty="0"/>
              <a:t>MBL performance evaluation methodology (Alternate) </a:t>
            </a:r>
            <a:r>
              <a:rPr kumimoji="0" lang="en-US" sz="1800" b="0" i="0" u="none" strike="noStrike" kern="0" cap="none" spc="0" normalizeH="0" baseline="0" noProof="0" dirty="0">
                <a:ln>
                  <a:noFill/>
                </a:ln>
                <a:solidFill>
                  <a:srgbClr val="000000"/>
                </a:solidFill>
                <a:effectLst/>
                <a:uLnTx/>
                <a:uFillTx/>
                <a:latin typeface="Arial"/>
              </a:rPr>
              <a:t>: Considered available if the average curtailable load (excluding MBL) divided by Obligation is 1 or greater.</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latin typeface="Arial"/>
                <a:ea typeface="+mn-ea"/>
                <a:cs typeface="+mn-cs"/>
              </a:rPr>
              <a:t>ERS Resources will be settled using resource-level Test performance factors and the QSE SCT portfolio </a:t>
            </a:r>
            <a:r>
              <a:rPr kumimoji="0" lang="en-US" sz="2000" b="0" i="0" u="none" strike="noStrike" kern="0" cap="none" spc="0" normalizeH="0" baseline="0" noProof="0" dirty="0">
                <a:ln>
                  <a:noFill/>
                </a:ln>
                <a:solidFill>
                  <a:srgbClr val="000000"/>
                </a:solidFill>
                <a:effectLst/>
                <a:uLnTx/>
                <a:uFillTx/>
                <a:latin typeface="Arial"/>
                <a:ea typeface="+mn-ea"/>
                <a:cs typeface="+mn-cs"/>
              </a:rPr>
              <a:t>level Availability and Event performance factors.</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If the portfolio performs at or above 100%, it will be paid for its entire obligation.</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Arial"/>
            </a:endParaRPr>
          </a:p>
          <a:p>
            <a:pPr marL="862013" marR="0" lvl="1" indent="-461963"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0" cap="none" spc="0" normalizeH="0" baseline="0" noProof="0" dirty="0">
              <a:ln>
                <a:noFill/>
              </a:ln>
              <a:solidFill>
                <a:srgbClr val="000000"/>
              </a:solidFill>
              <a:effectLst/>
              <a:uLnTx/>
              <a:uFillTx/>
              <a:latin typeface="Arial"/>
            </a:endParaRPr>
          </a:p>
          <a:p>
            <a:pPr marL="862013" marR="0" lvl="1" indent="-46196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800100" marR="0" lvl="2"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ndParaRPr>
          </a:p>
          <a:p>
            <a:pPr marL="1262063" marR="0" lvl="2" indent="-46196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a:p>
            <a:pPr marL="1262063" marR="0" lvl="2" indent="-461963" algn="l" defTabSz="914400" rtl="0" eaLnBrk="1" fontAlgn="base" latinLnBrk="0" hangingPunct="1">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454">
            <a:off x="6953856" y="5184191"/>
            <a:ext cx="1817065" cy="102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410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457200" y="2743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Settlement</a:t>
            </a:r>
            <a:endParaRPr lang="en-US" altLang="en-US" sz="2400" dirty="0"/>
          </a:p>
        </p:txBody>
      </p:sp>
    </p:spTree>
    <p:extLst>
      <p:ext uri="{BB962C8B-B14F-4D97-AF65-F5344CB8AC3E}">
        <p14:creationId xmlns:p14="http://schemas.microsoft.com/office/powerpoint/2010/main" val="22430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Settlement Payment Information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sp>
        <p:nvSpPr>
          <p:cNvPr id="7" name="TextBox 6"/>
          <p:cNvSpPr txBox="1">
            <a:spLocks noChangeArrowheads="1"/>
          </p:cNvSpPr>
          <p:nvPr/>
        </p:nvSpPr>
        <p:spPr bwMode="auto">
          <a:xfrm>
            <a:off x="228600" y="1066800"/>
            <a:ext cx="8648700" cy="3970318"/>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19063" lvl="1" indent="0" eaLnBrk="1" hangingPunct="1">
              <a:defRPr/>
            </a:pPr>
            <a:r>
              <a:rPr lang="en-US" dirty="0"/>
              <a:t>Timing of Payments are described for each Standard Contract Term in Protocol Section 9, “Settlement of Emergency Response Service”</a:t>
            </a:r>
          </a:p>
          <a:p>
            <a:pPr marL="457200" lvl="1" indent="0" eaLnBrk="1" hangingPunct="1">
              <a:defRPr/>
            </a:pPr>
            <a:endParaRPr lang="en-US" sz="800" dirty="0"/>
          </a:p>
          <a:p>
            <a:pPr marL="742950" lvl="1" indent="-285750" eaLnBrk="1" hangingPunct="1">
              <a:spcAft>
                <a:spcPts val="1200"/>
              </a:spcAft>
              <a:buFont typeface="Arial" panose="020B0604020202020204" pitchFamily="34" charset="0"/>
              <a:buChar char="•"/>
              <a:defRPr/>
            </a:pPr>
            <a:r>
              <a:rPr lang="en-US" dirty="0"/>
              <a:t>Protocol states 20 Days after the final Settlement of the last Op Day of the ERS SCT is posted. (For example: May 31 - Final settlement post on July 29; add  20 days = August 18)</a:t>
            </a:r>
            <a:endParaRPr lang="en-US" b="1" u="sng" dirty="0">
              <a:solidFill>
                <a:srgbClr val="FF0000"/>
              </a:solidFill>
            </a:endParaRPr>
          </a:p>
          <a:p>
            <a:pPr marL="742950" lvl="1" indent="-285750" eaLnBrk="1" hangingPunct="1">
              <a:buFont typeface="Arial" panose="020B0604020202020204" pitchFamily="34" charset="0"/>
              <a:buChar char="•"/>
              <a:defRPr/>
            </a:pPr>
            <a:r>
              <a:rPr lang="en-US" dirty="0"/>
              <a:t>Notice is sent out on the Notice Settlement exploder list</a:t>
            </a:r>
          </a:p>
          <a:p>
            <a:pPr marL="1200150" lvl="2" indent="-285750" eaLnBrk="1" hangingPunct="1">
              <a:buFont typeface="Wingdings" panose="05000000000000000000" pitchFamily="2" charset="2"/>
              <a:buChar char="ü"/>
              <a:defRPr/>
            </a:pPr>
            <a:r>
              <a:rPr lang="en-US" dirty="0"/>
              <a:t>Link to sign up for the list:</a:t>
            </a:r>
          </a:p>
          <a:p>
            <a:pPr marL="914400" lvl="2" indent="0" eaLnBrk="1" hangingPunct="1">
              <a:defRPr/>
            </a:pPr>
            <a:r>
              <a:rPr lang="en-US" dirty="0"/>
              <a:t>     </a:t>
            </a:r>
            <a:r>
              <a:rPr lang="en-US" dirty="0">
                <a:hlinkClick r:id="rId2"/>
              </a:rPr>
              <a:t>http://lists.ercot.com/scripts/wa-ERCOT.exe?INDEX</a:t>
            </a:r>
            <a:endParaRPr lang="en-US" dirty="0"/>
          </a:p>
          <a:p>
            <a:pPr marL="1200150" lvl="2" indent="-285750" eaLnBrk="1" hangingPunct="1">
              <a:spcAft>
                <a:spcPts val="1200"/>
              </a:spcAft>
              <a:buFont typeface="Wingdings" panose="05000000000000000000" pitchFamily="2" charset="2"/>
              <a:buChar char="ü"/>
              <a:defRPr/>
            </a:pPr>
            <a:r>
              <a:rPr lang="en-US" dirty="0"/>
              <a:t>Sign up for the NOTICE_SETTLEMENTS LIST</a:t>
            </a:r>
          </a:p>
          <a:p>
            <a:pPr marL="742950" lvl="1" indent="-285750" eaLnBrk="1" hangingPunct="1">
              <a:buFont typeface="Arial" panose="020B0604020202020204" pitchFamily="34" charset="0"/>
              <a:buChar char="•"/>
              <a:defRPr/>
            </a:pPr>
            <a:r>
              <a:rPr lang="en-US" dirty="0"/>
              <a:t>ERS QSE-level Payment Details Report are posted on the same day to the </a:t>
            </a:r>
            <a:r>
              <a:rPr kumimoji="0" lang="en-US" sz="1800" b="0" i="0" u="none" strike="noStrike" kern="0" cap="none" spc="0" normalizeH="0" baseline="0" noProof="0" dirty="0">
                <a:ln>
                  <a:noFill/>
                </a:ln>
                <a:solidFill>
                  <a:srgbClr val="000000"/>
                </a:solidFill>
                <a:effectLst/>
                <a:uLnTx/>
                <a:uFillTx/>
                <a:latin typeface="Arial"/>
                <a:ea typeface="+mn-ea"/>
                <a:cs typeface="+mn-cs"/>
              </a:rPr>
              <a:t>certified section of the </a:t>
            </a:r>
            <a:r>
              <a:rPr kumimoji="0" lang="en-US" sz="1800" b="0" i="0" u="none" strike="noStrike" kern="0" cap="none" spc="0" normalizeH="0" baseline="0" noProof="0" dirty="0">
                <a:ln>
                  <a:noFill/>
                </a:ln>
                <a:solidFill>
                  <a:srgbClr val="000000"/>
                </a:solidFill>
                <a:effectLst/>
                <a:uLnTx/>
                <a:uFillTx/>
                <a:latin typeface="Arial"/>
              </a:rPr>
              <a:t>MIS</a:t>
            </a:r>
            <a:r>
              <a:rPr lang="en-US" dirty="0"/>
              <a:t>.</a:t>
            </a:r>
          </a:p>
          <a:p>
            <a:pPr marL="1657350" lvl="3" indent="-285750" eaLnBrk="1" hangingPunct="1">
              <a:buFont typeface="Wingdings" pitchFamily="2" charset="2"/>
              <a:buChar char="Ø"/>
              <a:defRPr/>
            </a:pPr>
            <a:endParaRPr lang="en-US" sz="800" dirty="0"/>
          </a:p>
          <a:p>
            <a:pPr lvl="2" eaLnBrk="1" hangingPunct="1">
              <a:defRPr/>
            </a:pPr>
            <a:endParaRPr lang="en-US" dirty="0"/>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3" b="90000" l="0" r="90000">
                        <a14:backgroundMark x1="24667" y1="2667" x2="29000" y2="20333"/>
                        <a14:backgroundMark x1="30000" y1="19667" x2="99667" y2="10333"/>
                      </a14:backgroundRemoval>
                    </a14:imgEffect>
                  </a14:imgLayer>
                </a14:imgProps>
              </a:ext>
              <a:ext uri="{28A0092B-C50C-407E-A947-70E740481C1C}">
                <a14:useLocalDpi xmlns:a14="http://schemas.microsoft.com/office/drawing/2010/main" val="0"/>
              </a:ext>
            </a:extLst>
          </a:blip>
          <a:srcRect/>
          <a:stretch>
            <a:fillRect/>
          </a:stretch>
        </p:blipFill>
        <p:spPr bwMode="auto">
          <a:xfrm rot="17567045">
            <a:off x="6149374" y="4475937"/>
            <a:ext cx="1638453" cy="153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21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ERS Participation in NOIE areas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dirty="0"/>
          </a:p>
        </p:txBody>
      </p:sp>
      <p:sp>
        <p:nvSpPr>
          <p:cNvPr id="8" name="Content Placeholder 2"/>
          <p:cNvSpPr txBox="1">
            <a:spLocks/>
          </p:cNvSpPr>
          <p:nvPr/>
        </p:nvSpPr>
        <p:spPr bwMode="auto">
          <a:xfrm>
            <a:off x="457200" y="1066800"/>
            <a:ext cx="8610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6075" marR="0" lvl="1"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ERS Resource located outside of a competitive service area may use a unique service identifier (UMI) in lieu of an ESI ID.  </a:t>
            </a:r>
          </a:p>
          <a:p>
            <a:pPr marL="346075" marR="0" lvl="1"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QSEs representing ERS Resources that include sites located in a territory served by a NOIE are responsible for</a:t>
            </a:r>
          </a:p>
          <a:p>
            <a:pPr marL="860425" marR="0" lvl="2"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2000" kern="0" dirty="0">
                <a:solidFill>
                  <a:srgbClr val="000000"/>
                </a:solidFill>
                <a:latin typeface="Arial"/>
              </a:rPr>
              <a:t>A</a:t>
            </a:r>
            <a:r>
              <a:rPr kumimoji="0" lang="en-US" sz="2000" b="0" i="0" u="none" strike="noStrike" kern="0" cap="none" spc="0" normalizeH="0" baseline="0" noProof="0" dirty="0">
                <a:ln>
                  <a:noFill/>
                </a:ln>
                <a:solidFill>
                  <a:srgbClr val="000000"/>
                </a:solidFill>
                <a:effectLst/>
                <a:uLnTx/>
                <a:uFillTx/>
                <a:latin typeface="Arial"/>
              </a:rPr>
              <a:t>rranging with the NOIE Transmission and/or Distribution Service Provider (TSP/DSP) to provide interval data to ERCOT; or</a:t>
            </a:r>
          </a:p>
          <a:p>
            <a:pPr marL="860425" marR="0" lvl="2"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Providing interval data from QSE installed metering</a:t>
            </a:r>
          </a:p>
          <a:p>
            <a:pPr marL="460375" marR="0" lvl="1"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Interval meter data for the sites must be provided in one of the prescribed formats within 35 days following the end of a calendar month or following an ERCOT unannounced test</a:t>
            </a:r>
            <a:r>
              <a:rPr kumimoji="0" lang="en-US" sz="2200" b="0" i="0" u="none" strike="noStrike" kern="0" cap="none" spc="0" normalizeH="0" baseline="0" noProof="0" dirty="0">
                <a:ln>
                  <a:noFill/>
                </a:ln>
                <a:solidFill>
                  <a:srgbClr val="000000"/>
                </a:solidFill>
                <a:effectLst/>
                <a:uLnTx/>
                <a:uFillTx/>
                <a:latin typeface="Arial"/>
              </a:rPr>
              <a:t>.</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rPr>
              <a:t> </a:t>
            </a: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24355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txBox="1">
            <a:spLocks noChangeArrowheads="1"/>
          </p:cNvSpPr>
          <p:nvPr/>
        </p:nvSpPr>
        <p:spPr>
          <a:xfrm>
            <a:off x="1066800" y="2362200"/>
            <a:ext cx="7543800" cy="2057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t>Other Helpful Information</a:t>
            </a:r>
            <a:endParaRPr lang="en-US" altLang="en-US" sz="2400" dirty="0"/>
          </a:p>
        </p:txBody>
      </p:sp>
    </p:spTree>
    <p:extLst>
      <p:ext uri="{BB962C8B-B14F-4D97-AF65-F5344CB8AC3E}">
        <p14:creationId xmlns:p14="http://schemas.microsoft.com/office/powerpoint/2010/main" val="2743648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sp>
        <p:nvSpPr>
          <p:cNvPr id="9" name="TextBox 5"/>
          <p:cNvSpPr txBox="1">
            <a:spLocks noChangeArrowheads="1"/>
          </p:cNvSpPr>
          <p:nvPr/>
        </p:nvSpPr>
        <p:spPr bwMode="auto">
          <a:xfrm>
            <a:off x="533400" y="1239733"/>
            <a:ext cx="8686800"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defTabSz="914400" eaLnBrk="1" fontAlgn="base" latinLnBrk="0" hangingPunct="1">
              <a:lnSpc>
                <a:spcPct val="100000"/>
              </a:lnSpc>
              <a:spcBef>
                <a:spcPct val="0"/>
              </a:spcBef>
              <a:spcAft>
                <a:spcPts val="1200"/>
              </a:spcAft>
              <a:buClrTx/>
              <a:buSzTx/>
              <a:buFont typeface="+mj-lt"/>
              <a:buAutoNum type="arabicPeriod"/>
              <a:tabLst/>
              <a:defRPr/>
            </a:pPr>
            <a:r>
              <a:rPr kumimoji="0" lang="en-US" altLang="en-US" sz="1800" b="0" i="0" u="none" strike="noStrike" kern="0" cap="none" spc="0" normalizeH="0" baseline="0" noProof="0" dirty="0">
                <a:ln>
                  <a:noFill/>
                </a:ln>
                <a:solidFill>
                  <a:srgbClr val="000000"/>
                </a:solidFill>
                <a:effectLst/>
                <a:uLnTx/>
                <a:uFillTx/>
                <a:latin typeface="Arial" charset="0"/>
              </a:rPr>
              <a:t>Got questions? “Who ya gonna call”? </a:t>
            </a:r>
          </a:p>
          <a:p>
            <a:pPr marL="744538" marR="0" lvl="1" indent="-339725" defTabSz="914400" eaLnBrk="1" fontAlgn="base" latinLnBrk="0" hangingPunct="1">
              <a:lnSpc>
                <a:spcPct val="100000"/>
              </a:lnSpc>
              <a:spcBef>
                <a:spcPct val="0"/>
              </a:spcBef>
              <a:spcAft>
                <a:spcPct val="0"/>
              </a:spcAft>
              <a:buClrTx/>
              <a:buSzTx/>
              <a:buFont typeface="Arial Black" pitchFamily="34" charset="0"/>
              <a:buAutoNum type="alphaLcPeriod"/>
              <a:tabLst/>
              <a:defRPr/>
            </a:pPr>
            <a:r>
              <a:rPr kumimoji="0" lang="en-US" altLang="en-US" sz="1800" b="0" i="0" u="none" strike="noStrike" kern="0" cap="none" spc="0" normalizeH="0" baseline="0" noProof="0" dirty="0">
                <a:ln>
                  <a:noFill/>
                </a:ln>
                <a:solidFill>
                  <a:srgbClr val="000000"/>
                </a:solidFill>
                <a:effectLst/>
                <a:uLnTx/>
                <a:uFillTx/>
                <a:latin typeface="Arial" charset="0"/>
              </a:rPr>
              <a:t>Client Services (</a:t>
            </a:r>
            <a:r>
              <a:rPr kumimoji="0" lang="en-US" altLang="en-US" sz="1800" b="0" i="0" u="none" strike="noStrike" kern="0" cap="none" spc="0" normalizeH="0" baseline="0" noProof="0" dirty="0">
                <a:ln>
                  <a:noFill/>
                </a:ln>
                <a:solidFill>
                  <a:srgbClr val="000000"/>
                </a:solidFill>
                <a:effectLst/>
                <a:uLnTx/>
                <a:uFillTx/>
                <a:latin typeface="Arial" charset="0"/>
                <a:hlinkClick r:id="rId2"/>
              </a:rPr>
              <a:t>clientservices@ercot.com</a:t>
            </a:r>
            <a:r>
              <a:rPr kumimoji="0" lang="en-US" altLang="en-US" sz="1800" b="0" i="0" u="none" strike="noStrike" kern="0" cap="none" spc="0" normalizeH="0" baseline="0" noProof="0" dirty="0">
                <a:ln>
                  <a:noFill/>
                </a:ln>
                <a:solidFill>
                  <a:srgbClr val="000000"/>
                </a:solidFill>
                <a:effectLst/>
                <a:uLnTx/>
                <a:uFillTx/>
                <a:latin typeface="Arial" charset="0"/>
              </a:rPr>
              <a:t>)</a:t>
            </a:r>
          </a:p>
          <a:p>
            <a:pPr marL="1084263" marR="0" lvl="3" indent="-287338" defTabSz="91440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0" cap="none" spc="0" normalizeH="0" baseline="0" noProof="0" dirty="0">
                <a:ln>
                  <a:noFill/>
                </a:ln>
                <a:solidFill>
                  <a:srgbClr val="000000"/>
                </a:solidFill>
                <a:effectLst/>
                <a:uLnTx/>
                <a:uFillTx/>
                <a:latin typeface="Arial" charset="0"/>
              </a:rPr>
              <a:t>Contact your client rep for questions regarding QSE qualification</a:t>
            </a:r>
          </a:p>
          <a:p>
            <a:pPr marL="1084263" marR="0" lvl="3" indent="-287338" defTabSz="914400" eaLnBrk="1" fontAlgn="base" latinLnBrk="0" hangingPunct="1">
              <a:lnSpc>
                <a:spcPct val="100000"/>
              </a:lnSpc>
              <a:spcBef>
                <a:spcPct val="0"/>
              </a:spcBef>
              <a:spcAft>
                <a:spcPct val="0"/>
              </a:spcAft>
              <a:buClrTx/>
              <a:buSzTx/>
              <a:buFont typeface="Arial" charset="0"/>
              <a:buChar char="•"/>
              <a:tabLst/>
              <a:defRPr/>
            </a:pPr>
            <a:r>
              <a:rPr kumimoji="0" lang="en-US" altLang="en-US" sz="1800" b="0" i="0" u="none" strike="noStrike" kern="0" cap="none" spc="0" normalizeH="0" baseline="0" noProof="0" dirty="0">
                <a:ln>
                  <a:noFill/>
                </a:ln>
                <a:solidFill>
                  <a:srgbClr val="000000"/>
                </a:solidFill>
                <a:effectLst/>
                <a:uLnTx/>
                <a:uFillTx/>
                <a:latin typeface="Arial" charset="0"/>
              </a:rPr>
              <a:t>General ERS questions</a:t>
            </a:r>
          </a:p>
          <a:p>
            <a:pPr marL="744538" marR="0" lvl="1" indent="-339725" defTabSz="914400" eaLnBrk="1" fontAlgn="base" latinLnBrk="0" hangingPunct="1">
              <a:lnSpc>
                <a:spcPct val="100000"/>
              </a:lnSpc>
              <a:spcBef>
                <a:spcPct val="0"/>
              </a:spcBef>
              <a:spcAft>
                <a:spcPct val="0"/>
              </a:spcAft>
              <a:buClrTx/>
              <a:buSzTx/>
              <a:buFont typeface="Arial Black" pitchFamily="34" charset="0"/>
              <a:buAutoNum type="alphaLcPeriod" startAt="2"/>
              <a:tabLst/>
              <a:defRPr/>
            </a:pPr>
            <a:r>
              <a:rPr kumimoji="0" lang="en-US" altLang="en-US" sz="1800" b="0" i="0" u="none" strike="noStrike" kern="0" cap="none" spc="0" normalizeH="0" baseline="0" noProof="0" dirty="0">
                <a:ln>
                  <a:noFill/>
                </a:ln>
                <a:solidFill>
                  <a:srgbClr val="000000"/>
                </a:solidFill>
                <a:effectLst/>
                <a:uLnTx/>
                <a:uFillTx/>
                <a:latin typeface="Arial" charset="0"/>
              </a:rPr>
              <a:t>Demand Integration  (</a:t>
            </a:r>
            <a:r>
              <a:rPr kumimoji="0" lang="en-US" altLang="en-US" sz="1800" b="0" i="0" u="none" strike="noStrike" kern="0" cap="none" spc="0" normalizeH="0" baseline="0" noProof="0" dirty="0">
                <a:ln>
                  <a:noFill/>
                </a:ln>
                <a:solidFill>
                  <a:srgbClr val="000000"/>
                </a:solidFill>
                <a:effectLst/>
                <a:uLnTx/>
                <a:uFillTx/>
                <a:latin typeface="Arial" charset="0"/>
                <a:hlinkClick r:id="rId3"/>
              </a:rPr>
              <a:t>ERS@ercot.com</a:t>
            </a:r>
            <a:r>
              <a:rPr kumimoji="0" lang="en-US" altLang="en-US" sz="1800" b="0" i="0" u="none" strike="noStrike" kern="0" cap="none" spc="0" normalizeH="0" baseline="0" noProof="0" dirty="0">
                <a:ln>
                  <a:noFill/>
                </a:ln>
                <a:solidFill>
                  <a:srgbClr val="000000"/>
                </a:solidFill>
                <a:effectLst/>
                <a:uLnTx/>
                <a:uFillTx/>
                <a:latin typeface="Arial" charset="0"/>
              </a:rPr>
              <a:t>)</a:t>
            </a:r>
          </a:p>
          <a:p>
            <a:pPr marL="342900" marR="0" lvl="0" indent="-342900" defTabSz="914400" eaLnBrk="1" fontAlgn="base" latinLnBrk="0" hangingPunct="1">
              <a:lnSpc>
                <a:spcPct val="100000"/>
              </a:lnSpc>
              <a:spcBef>
                <a:spcPts val="1200"/>
              </a:spcBef>
              <a:spcAft>
                <a:spcPts val="600"/>
              </a:spcAft>
              <a:buClrTx/>
              <a:buSzTx/>
              <a:buFont typeface="+mj-lt"/>
              <a:buAutoNum type="arabicPeriod"/>
              <a:tabLst/>
              <a:defRPr/>
            </a:pPr>
            <a:r>
              <a:rPr kumimoji="0" lang="en-US" altLang="en-US" sz="1800" b="0" i="0" u="none" strike="noStrike" kern="0" cap="none" spc="0" normalizeH="0" baseline="0" noProof="0" dirty="0">
                <a:ln>
                  <a:noFill/>
                </a:ln>
                <a:solidFill>
                  <a:srgbClr val="000000"/>
                </a:solidFill>
                <a:effectLst/>
                <a:uLnTx/>
                <a:uFillTx/>
                <a:latin typeface="Arial" charset="0"/>
              </a:rPr>
              <a:t>Other ERS Information Resources</a:t>
            </a:r>
          </a:p>
          <a:p>
            <a:pPr marL="744538" marR="0" lvl="1" indent="-339725" defTabSz="914400" eaLnBrk="1" fontAlgn="base" latinLnBrk="0" hangingPunct="1">
              <a:lnSpc>
                <a:spcPct val="100000"/>
              </a:lnSpc>
              <a:spcBef>
                <a:spcPct val="0"/>
              </a:spcBef>
              <a:spcAft>
                <a:spcPts val="1200"/>
              </a:spcAft>
              <a:buClrTx/>
              <a:buSzTx/>
              <a:buFont typeface="Arial Black" pitchFamily="34" charset="0"/>
              <a:buAutoNum type="alphaLcPeriod"/>
              <a:tabLst/>
              <a:defRPr/>
            </a:pPr>
            <a:r>
              <a:rPr kumimoji="0" lang="en-US" altLang="en-US" sz="1800" b="0" i="0" u="none" strike="noStrike" kern="0" cap="none" spc="0" normalizeH="0" baseline="0" noProof="0" dirty="0">
                <a:ln>
                  <a:noFill/>
                </a:ln>
                <a:solidFill>
                  <a:srgbClr val="000000"/>
                </a:solidFill>
                <a:effectLst/>
                <a:uLnTx/>
                <a:uFillTx/>
                <a:latin typeface="Arial" charset="0"/>
              </a:rPr>
              <a:t>DSWG (and subgroups) - </a:t>
            </a:r>
          </a:p>
          <a:p>
            <a:pPr marL="404813" marR="0" lvl="1" indent="0" defTabSz="914400" eaLnBrk="1" fontAlgn="base" latinLnBrk="0" hangingPunct="1">
              <a:lnSpc>
                <a:spcPct val="100000"/>
              </a:lnSpc>
              <a:spcBef>
                <a:spcPct val="0"/>
              </a:spcBef>
              <a:spcAft>
                <a:spcPts val="1200"/>
              </a:spcAft>
              <a:buClrTx/>
              <a:buSzTx/>
              <a:tabLst/>
              <a:defRPr/>
            </a:pPr>
            <a:r>
              <a:rPr kumimoji="0" lang="en-US" altLang="en-US" sz="1800" b="0" i="0" u="none" strike="noStrike" kern="0" cap="none" spc="0" normalizeH="0" baseline="0" noProof="0" dirty="0">
                <a:ln>
                  <a:noFill/>
                </a:ln>
                <a:solidFill>
                  <a:srgbClr val="000000"/>
                </a:solidFill>
                <a:effectLst/>
                <a:uLnTx/>
                <a:uFillTx/>
                <a:latin typeface="Arial" charset="0"/>
              </a:rPr>
              <a:t>     </a:t>
            </a:r>
            <a:r>
              <a:rPr kumimoji="0" lang="en-US" altLang="en-US" sz="1800" b="0" i="0" u="none" strike="noStrike" kern="0" cap="none" spc="0" normalizeH="0" baseline="0" noProof="0" dirty="0">
                <a:ln>
                  <a:noFill/>
                </a:ln>
                <a:solidFill>
                  <a:srgbClr val="000000"/>
                </a:solidFill>
                <a:effectLst/>
                <a:uLnTx/>
                <a:uFillTx/>
                <a:latin typeface="Arial" charset="0"/>
                <a:hlinkClick r:id="rId4"/>
              </a:rPr>
              <a:t>https://www.ercot.com/committees/wms/dswg</a:t>
            </a:r>
            <a:endParaRPr kumimoji="0" lang="en-US" altLang="en-US" sz="1800" b="0" i="0" u="none" strike="noStrike" kern="0" cap="none" spc="0" normalizeH="0" baseline="0" noProof="0" dirty="0">
              <a:ln>
                <a:noFill/>
              </a:ln>
              <a:solidFill>
                <a:srgbClr val="000000"/>
              </a:solidFill>
              <a:effectLst/>
              <a:uLnTx/>
              <a:uFillTx/>
              <a:latin typeface="Arial" charset="0"/>
            </a:endParaRPr>
          </a:p>
          <a:p>
            <a:pPr marL="744538" marR="0" lvl="1" indent="-339725" defTabSz="914400" eaLnBrk="1" fontAlgn="base" latinLnBrk="0" hangingPunct="1">
              <a:lnSpc>
                <a:spcPct val="100000"/>
              </a:lnSpc>
              <a:spcBef>
                <a:spcPct val="0"/>
              </a:spcBef>
              <a:spcAft>
                <a:spcPts val="1200"/>
              </a:spcAft>
              <a:buClrTx/>
              <a:buSzTx/>
              <a:buFont typeface="Arial Black" pitchFamily="34" charset="0"/>
              <a:buAutoNum type="alphaLcPeriod" startAt="2"/>
              <a:tabLst/>
              <a:defRPr/>
            </a:pPr>
            <a:r>
              <a:rPr kumimoji="0" lang="en-US" altLang="en-US" sz="1800" b="0" i="0" u="none" strike="noStrike" kern="0" cap="none" spc="0" normalizeH="0" baseline="0" noProof="0" dirty="0">
                <a:ln>
                  <a:noFill/>
                </a:ln>
                <a:solidFill>
                  <a:srgbClr val="000000"/>
                </a:solidFill>
                <a:effectLst/>
                <a:uLnTx/>
                <a:uFillTx/>
                <a:latin typeface="Arial" charset="0"/>
              </a:rPr>
              <a:t>Demand Side WG Exploder List – Subscribe to the DSWG exploder list to receive email notifications of upcoming meetings, document postings and announcements regarding ERS. </a:t>
            </a:r>
            <a:r>
              <a:rPr kumimoji="0" lang="en-US" altLang="en-US" sz="1800" b="0" i="0" u="none" strike="noStrike" kern="0" cap="none" spc="0" normalizeH="0" baseline="0" noProof="0" dirty="0">
                <a:ln>
                  <a:noFill/>
                </a:ln>
                <a:solidFill>
                  <a:srgbClr val="000000"/>
                </a:solidFill>
                <a:effectLst/>
                <a:uLnTx/>
                <a:uFillTx/>
                <a:latin typeface="Arial" charset="0"/>
                <a:hlinkClick r:id="rId5"/>
              </a:rPr>
              <a:t>https://lists.ercot.com/scripts/wa-ERCOT.exe?SUBED1=DEMANDSIDEWG&amp;A=1</a:t>
            </a:r>
            <a:endParaRPr kumimoji="0" lang="en-US" altLang="en-US" sz="1800" b="0" i="0" u="none" strike="noStrike" kern="0" cap="none" spc="0" normalizeH="0" baseline="0" noProof="0" dirty="0">
              <a:ln>
                <a:noFill/>
              </a:ln>
              <a:solidFill>
                <a:srgbClr val="000000"/>
              </a:solidFill>
              <a:effectLst/>
              <a:uLnTx/>
              <a:uFillTx/>
              <a:latin typeface="Arial" charset="0"/>
            </a:endParaRPr>
          </a:p>
          <a:p>
            <a:pPr marL="579438" marR="0" lvl="0" indent="-342900" defTabSz="914400" eaLnBrk="1" fontAlgn="base" latinLnBrk="0" hangingPunct="1">
              <a:lnSpc>
                <a:spcPct val="100000"/>
              </a:lnSpc>
              <a:spcBef>
                <a:spcPct val="0"/>
              </a:spcBef>
              <a:spcAft>
                <a:spcPts val="400"/>
              </a:spcAft>
              <a:buClrTx/>
              <a:buSzTx/>
              <a:buFont typeface="+mj-lt"/>
              <a:buAutoNum type="alphaLcPeriod"/>
              <a:tabLst/>
              <a:defRPr/>
            </a:pPr>
            <a:endParaRPr kumimoji="0" lang="en-US" altLang="en-US" sz="1700" b="0" i="0" u="none" strike="noStrike" kern="0" cap="none" spc="0" normalizeH="0" baseline="0" noProof="0" dirty="0">
              <a:ln>
                <a:noFill/>
              </a:ln>
              <a:solidFill>
                <a:srgbClr val="000000"/>
              </a:solidFill>
              <a:effectLst/>
              <a:uLnTx/>
              <a:uFillTx/>
              <a:latin typeface="Arial" charset="0"/>
            </a:endParaRPr>
          </a:p>
          <a:p>
            <a:pPr marL="579438" marR="0" lvl="0" indent="-342900" defTabSz="914400" eaLnBrk="1" fontAlgn="base" latinLnBrk="0" hangingPunct="1">
              <a:lnSpc>
                <a:spcPct val="100000"/>
              </a:lnSpc>
              <a:spcBef>
                <a:spcPct val="0"/>
              </a:spcBef>
              <a:spcAft>
                <a:spcPts val="400"/>
              </a:spcAft>
              <a:buClrTx/>
              <a:buSzTx/>
              <a:buFont typeface="+mj-lt"/>
              <a:buAutoNum type="alphaLcPeriod"/>
              <a:tabLst/>
              <a:defRPr/>
            </a:pPr>
            <a:endParaRPr kumimoji="0" lang="en-US" altLang="en-US" sz="1700" b="0" i="0" u="none" strike="noStrike" kern="0" cap="none" spc="0" normalizeH="0" baseline="0" noProof="0" dirty="0">
              <a:ln>
                <a:noFill/>
              </a:ln>
              <a:solidFill>
                <a:srgbClr val="000000"/>
              </a:solidFill>
              <a:effectLst/>
              <a:uLnTx/>
              <a:uFillTx/>
              <a:latin typeface="Arial" charset="0"/>
            </a:endParaRPr>
          </a:p>
        </p:txBody>
      </p:sp>
      <p:pic>
        <p:nvPicPr>
          <p:cNvPr id="10" name="Picture 12" descr="https://www.inmar.com/PublishingImages/Question%20People.jpg"/>
          <p:cNvPicPr>
            <a:picLocks noChangeAspect="1" noChangeArrowheads="1"/>
          </p:cNvPicPr>
          <p:nvPr/>
        </p:nvPicPr>
        <p:blipFill>
          <a:blip r:embed="rId6"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rot="313218">
            <a:off x="7220020" y="2424119"/>
            <a:ext cx="1421393" cy="1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051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dirty="0"/>
          </a:p>
        </p:txBody>
      </p:sp>
      <p:sp>
        <p:nvSpPr>
          <p:cNvPr id="7" name="TextBox 5"/>
          <p:cNvSpPr txBox="1">
            <a:spLocks noChangeArrowheads="1"/>
          </p:cNvSpPr>
          <p:nvPr/>
        </p:nvSpPr>
        <p:spPr bwMode="auto">
          <a:xfrm>
            <a:off x="457200" y="914400"/>
            <a:ext cx="8610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b="1">
                <a:solidFill>
                  <a:schemeClr val="tx1"/>
                </a:solidFill>
                <a:latin typeface="Arial" charset="0"/>
              </a:defRPr>
            </a:lvl1pPr>
            <a:lvl2pPr marL="800100" indent="-342900" eaLnBrk="0" hangingPunct="0">
              <a:spcBef>
                <a:spcPct val="20000"/>
              </a:spcBef>
              <a:buChar char="–"/>
              <a:defRPr sz="2000">
                <a:solidFill>
                  <a:schemeClr val="tx1"/>
                </a:solidFill>
                <a:latin typeface="Arial" charset="0"/>
              </a:defRPr>
            </a:lvl2pPr>
            <a:lvl3pPr marL="1257300" indent="-3429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defTabSz="339725" eaLnBrk="1" hangingPunct="1">
              <a:buNone/>
            </a:pPr>
            <a:r>
              <a:rPr lang="en-US" altLang="en-US" b="0" dirty="0"/>
              <a:t>3.	</a:t>
            </a:r>
            <a:r>
              <a:rPr lang="en-US" altLang="en-US" sz="1800" b="0" dirty="0"/>
              <a:t>Information – Where Is It? How Can I get?</a:t>
            </a:r>
          </a:p>
          <a:p>
            <a:pPr marL="169863" lvl="1" indent="0" eaLnBrk="1" hangingPunct="1">
              <a:spcBef>
                <a:spcPts val="1200"/>
              </a:spcBef>
              <a:buNone/>
            </a:pPr>
            <a:r>
              <a:rPr lang="en-US" altLang="en-US" sz="1800" b="1" dirty="0"/>
              <a:t>Demand Response</a:t>
            </a:r>
            <a:r>
              <a:rPr lang="en-US" altLang="en-US" sz="1800" dirty="0"/>
              <a:t>: </a:t>
            </a:r>
            <a:r>
              <a:rPr lang="en-US" altLang="en-US" sz="1800" dirty="0">
                <a:hlinkClick r:id="rId2"/>
              </a:rPr>
              <a:t>https://www.ercot.com/services/programs/load/index</a:t>
            </a:r>
            <a:endParaRPr lang="en-US" altLang="en-US" sz="1800" dirty="0"/>
          </a:p>
          <a:p>
            <a:pPr marL="693738" lvl="2" eaLnBrk="1" hangingPunct="1">
              <a:spcBef>
                <a:spcPts val="600"/>
              </a:spcBef>
              <a:spcAft>
                <a:spcPts val="400"/>
              </a:spcAft>
              <a:buFont typeface="+mj-lt"/>
              <a:buAutoNum type="alphaLcPeriod"/>
            </a:pPr>
            <a:r>
              <a:rPr lang="en-US" altLang="en-US" dirty="0"/>
              <a:t>Annual Report on ERCOT Demand Response </a:t>
            </a:r>
          </a:p>
          <a:p>
            <a:pPr marL="693738" lvl="2" eaLnBrk="1" hangingPunct="1">
              <a:spcBef>
                <a:spcPct val="0"/>
              </a:spcBef>
              <a:spcAft>
                <a:spcPts val="400"/>
              </a:spcAft>
              <a:buFont typeface="+mj-lt"/>
              <a:buAutoNum type="alphaLcPeriod"/>
            </a:pPr>
            <a:r>
              <a:rPr lang="en-US" altLang="en-US" dirty="0"/>
              <a:t>Monthly ERCOT Demand Response from Pilot Projects (if any)</a:t>
            </a:r>
          </a:p>
          <a:p>
            <a:pPr marL="693738" lvl="2" eaLnBrk="1" hangingPunct="1">
              <a:spcBef>
                <a:spcPct val="0"/>
              </a:spcBef>
              <a:spcAft>
                <a:spcPts val="400"/>
              </a:spcAft>
              <a:buFont typeface="+mj-lt"/>
              <a:buAutoNum type="alphaLcPeriod"/>
            </a:pPr>
            <a:r>
              <a:rPr lang="en-US" altLang="en-US" dirty="0"/>
              <a:t>Demand Response Providers List (Under Key Documents)</a:t>
            </a:r>
          </a:p>
          <a:p>
            <a:pPr marL="173038" lvl="1" indent="0" eaLnBrk="1" hangingPunct="1">
              <a:spcBef>
                <a:spcPts val="1200"/>
              </a:spcBef>
              <a:spcAft>
                <a:spcPts val="0"/>
              </a:spcAft>
              <a:buNone/>
            </a:pPr>
            <a:r>
              <a:rPr lang="en-US" altLang="en-US" sz="1800" b="1" dirty="0"/>
              <a:t>Emergency Response Service</a:t>
            </a:r>
            <a:r>
              <a:rPr lang="en-US" altLang="en-US" sz="1800" dirty="0"/>
              <a:t>: </a:t>
            </a:r>
            <a:r>
              <a:rPr lang="en-US" altLang="en-US" sz="1800" dirty="0">
                <a:hlinkClick r:id="rId3"/>
              </a:rPr>
              <a:t>https://www.ercot.com/services/programs/load/eils/index</a:t>
            </a:r>
          </a:p>
          <a:p>
            <a:pPr marL="693738" lvl="2" eaLnBrk="1" hangingPunct="1">
              <a:spcBef>
                <a:spcPts val="600"/>
              </a:spcBef>
              <a:spcAft>
                <a:spcPts val="400"/>
              </a:spcAft>
              <a:buFont typeface="+mj-lt"/>
              <a:buAutoNum type="alphaLcPeriod"/>
            </a:pPr>
            <a:r>
              <a:rPr lang="en-US" altLang="en-US" dirty="0"/>
              <a:t>ERS Offer Disclosure (available 60 days after the 1</a:t>
            </a:r>
            <a:r>
              <a:rPr lang="en-US" altLang="en-US" baseline="30000" dirty="0"/>
              <a:t>st</a:t>
            </a:r>
            <a:r>
              <a:rPr lang="en-US" altLang="en-US" dirty="0"/>
              <a:t> day of SCT)</a:t>
            </a:r>
          </a:p>
          <a:p>
            <a:pPr marL="693738" lvl="2" eaLnBrk="1" hangingPunct="1">
              <a:spcBef>
                <a:spcPct val="0"/>
              </a:spcBef>
              <a:spcAft>
                <a:spcPts val="400"/>
              </a:spcAft>
              <a:buFont typeface="+mj-lt"/>
              <a:buAutoNum type="alphaLcPeriod"/>
            </a:pPr>
            <a:r>
              <a:rPr lang="en-US" altLang="en-US" dirty="0"/>
              <a:t>ERS Procurement Results (posted prior to the start of the SCT)</a:t>
            </a:r>
          </a:p>
          <a:p>
            <a:pPr marL="693738" lvl="2" eaLnBrk="1" hangingPunct="1">
              <a:spcBef>
                <a:spcPct val="0"/>
              </a:spcBef>
              <a:spcAft>
                <a:spcPts val="400"/>
              </a:spcAft>
              <a:buFont typeface="+mj-lt"/>
              <a:buAutoNum type="alphaLcPeriod"/>
            </a:pPr>
            <a:r>
              <a:rPr lang="en-US" altLang="en-US" dirty="0"/>
              <a:t>Current, Upcoming and Previous SCT docs</a:t>
            </a:r>
          </a:p>
          <a:p>
            <a:pPr marL="979488" lvl="3" indent="-285750" eaLnBrk="1" hangingPunct="1">
              <a:spcBef>
                <a:spcPct val="0"/>
              </a:spcBef>
              <a:spcAft>
                <a:spcPts val="0"/>
              </a:spcAft>
              <a:buFont typeface="Arial" panose="020B0604020202020204" pitchFamily="34" charset="0"/>
              <a:buChar char="•"/>
            </a:pPr>
            <a:r>
              <a:rPr lang="en-US" altLang="en-US" dirty="0"/>
              <a:t>Request for Proposal (RFP)</a:t>
            </a:r>
          </a:p>
          <a:p>
            <a:pPr marL="979488" lvl="3" indent="-285750" eaLnBrk="1" hangingPunct="1">
              <a:spcBef>
                <a:spcPct val="0"/>
              </a:spcBef>
              <a:spcAft>
                <a:spcPts val="0"/>
              </a:spcAft>
              <a:buFont typeface="Arial" panose="020B0604020202020204" pitchFamily="34" charset="0"/>
              <a:buChar char="•"/>
            </a:pPr>
            <a:r>
              <a:rPr lang="en-US" altLang="en-US" dirty="0"/>
              <a:t>Technical Requirements and Scope of Work (TRSOW)</a:t>
            </a:r>
          </a:p>
          <a:p>
            <a:pPr marL="979488" lvl="3" indent="-285750" eaLnBrk="1" hangingPunct="1">
              <a:spcBef>
                <a:spcPct val="0"/>
              </a:spcBef>
              <a:spcAft>
                <a:spcPts val="0"/>
              </a:spcAft>
              <a:buFont typeface="Arial" panose="020B0604020202020204" pitchFamily="34" charset="0"/>
              <a:buChar char="•"/>
            </a:pPr>
            <a:r>
              <a:rPr lang="en-US" altLang="en-US" dirty="0"/>
              <a:t>Procurement and Reinstatement Schedules</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353" y="4876800"/>
            <a:ext cx="1911354" cy="150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25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Information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sp>
        <p:nvSpPr>
          <p:cNvPr id="5" name="Content Placeholder 2"/>
          <p:cNvSpPr>
            <a:spLocks noGrp="1"/>
          </p:cNvSpPr>
          <p:nvPr>
            <p:ph idx="1"/>
          </p:nvPr>
        </p:nvSpPr>
        <p:spPr>
          <a:xfrm>
            <a:off x="457200" y="990600"/>
            <a:ext cx="8382000" cy="4724400"/>
          </a:xfrm>
        </p:spPr>
        <p:txBody>
          <a:bodyPr/>
          <a:lstStyle/>
          <a:p>
            <a:pPr marL="169863" indent="0" eaLnBrk="1" hangingPunct="1">
              <a:spcBef>
                <a:spcPts val="1200"/>
              </a:spcBef>
              <a:buNone/>
            </a:pPr>
            <a:r>
              <a:rPr lang="en-US" altLang="en-US" sz="1800" kern="1200" dirty="0">
                <a:latin typeface="Arial" charset="0"/>
              </a:rPr>
              <a:t>ERS Forms &amp; Supporting Documents</a:t>
            </a:r>
            <a:r>
              <a:rPr lang="en-US" altLang="en-US" sz="1800" b="0" dirty="0"/>
              <a:t>: </a:t>
            </a:r>
            <a:r>
              <a:rPr lang="en-US" altLang="en-US" sz="1800" b="0" dirty="0">
                <a:hlinkClick r:id="rId2"/>
              </a:rPr>
              <a:t>https://www.ercot.com/services/programs/load/eils/documents</a:t>
            </a:r>
            <a:r>
              <a:rPr lang="en-US" altLang="en-US" sz="1800" b="0" dirty="0"/>
              <a:t> </a:t>
            </a:r>
          </a:p>
          <a:p>
            <a:pPr marL="800100" lvl="1" indent="-342900" eaLnBrk="1" hangingPunct="1">
              <a:spcBef>
                <a:spcPts val="600"/>
              </a:spcBef>
              <a:spcAft>
                <a:spcPts val="0"/>
              </a:spcAft>
              <a:buFont typeface="+mj-lt"/>
              <a:buAutoNum type="alphaLcPeriod"/>
            </a:pPr>
            <a:r>
              <a:rPr lang="en-US" altLang="en-US" sz="1800" dirty="0"/>
              <a:t>Meter Data Format Samples, Instructional documents on how to submit forms and more.</a:t>
            </a:r>
          </a:p>
          <a:p>
            <a:pPr marL="800100" lvl="1" indent="-342900" eaLnBrk="1" hangingPunct="1">
              <a:spcBef>
                <a:spcPts val="600"/>
              </a:spcBef>
              <a:spcAft>
                <a:spcPts val="0"/>
              </a:spcAft>
              <a:buFont typeface="+mj-lt"/>
              <a:buAutoNum type="alphaLcPeriod"/>
            </a:pPr>
            <a:r>
              <a:rPr lang="en-US" altLang="en-US" sz="1800" dirty="0"/>
              <a:t>‘ERS QSE Training - ERS 201’ for more details on ERIDs, Availability and Test / Event performance, and deployments</a:t>
            </a:r>
          </a:p>
          <a:p>
            <a:pPr marL="169863" indent="0" eaLnBrk="1" hangingPunct="1">
              <a:spcBef>
                <a:spcPts val="1200"/>
              </a:spcBef>
              <a:buNone/>
            </a:pPr>
            <a:r>
              <a:rPr lang="en-US" altLang="en-US" sz="1800" dirty="0"/>
              <a:t>Market Information System (MIS) </a:t>
            </a:r>
            <a:r>
              <a:rPr lang="en-US" altLang="en-US" sz="1800" b="0" dirty="0"/>
              <a:t>- </a:t>
            </a:r>
            <a:r>
              <a:rPr lang="en-US" altLang="en-US" sz="1800" b="0" dirty="0">
                <a:hlinkClick r:id="rId3"/>
              </a:rPr>
              <a:t>https://mis.ercot.com/secure</a:t>
            </a:r>
            <a:r>
              <a:rPr lang="en-US" altLang="en-US" sz="1800" b="0" dirty="0"/>
              <a:t> </a:t>
            </a:r>
          </a:p>
          <a:p>
            <a:pPr marL="800100" eaLnBrk="1" hangingPunct="1">
              <a:spcBef>
                <a:spcPts val="600"/>
              </a:spcBef>
              <a:buFont typeface="+mj-lt"/>
              <a:buAutoNum type="alphaLcPeriod"/>
            </a:pPr>
            <a:r>
              <a:rPr lang="en-US" altLang="en-US" sz="1800" b="0" dirty="0"/>
              <a:t>For retrieving ERS materials </a:t>
            </a:r>
          </a:p>
          <a:p>
            <a:pPr marL="800100" eaLnBrk="1" hangingPunct="1">
              <a:spcBef>
                <a:spcPts val="0"/>
              </a:spcBef>
              <a:buFont typeface="+mj-lt"/>
              <a:buAutoNum type="alphaLcPeriod"/>
            </a:pPr>
            <a:r>
              <a:rPr lang="en-US" altLang="en-US" sz="1800" b="0" dirty="0"/>
              <a:t>Requires Digital Certificate (see your client rep)</a:t>
            </a:r>
          </a:p>
          <a:p>
            <a:pPr marL="169863" indent="0" eaLnBrk="1" hangingPunct="1">
              <a:spcBef>
                <a:spcPts val="1200"/>
              </a:spcBef>
              <a:buNone/>
            </a:pPr>
            <a:r>
              <a:rPr lang="en-US" altLang="en-US" sz="1800" dirty="0"/>
              <a:t>Required docs (need to be submitted prior to Offers)</a:t>
            </a:r>
          </a:p>
          <a:p>
            <a:pPr marL="800100" lvl="1" indent="-342900" eaLnBrk="1" hangingPunct="1">
              <a:spcBef>
                <a:spcPts val="600"/>
              </a:spcBef>
              <a:spcAft>
                <a:spcPts val="0"/>
              </a:spcAft>
              <a:buFont typeface="+mj-lt"/>
              <a:buAutoNum type="alphaLcPeriod"/>
            </a:pPr>
            <a:r>
              <a:rPr lang="en-US" altLang="en-US" sz="1800" dirty="0"/>
              <a:t>ERS Supplement to QSE Agreements (one time only)</a:t>
            </a:r>
          </a:p>
          <a:p>
            <a:pPr marL="800100" lvl="1" indent="-342900" eaLnBrk="1" hangingPunct="1">
              <a:spcBef>
                <a:spcPts val="0"/>
              </a:spcBef>
              <a:spcAft>
                <a:spcPts val="0"/>
              </a:spcAft>
              <a:buFont typeface="+mj-lt"/>
              <a:buAutoNum type="alphaLcPeriod"/>
            </a:pPr>
            <a:r>
              <a:rPr lang="en-US" altLang="en-US" sz="1800" dirty="0"/>
              <a:t>NOIE Authorization Form – For sites in a NOIE area</a:t>
            </a:r>
            <a:endParaRPr lang="en-US" dirty="0"/>
          </a:p>
        </p:txBody>
      </p:sp>
    </p:spTree>
    <p:extLst>
      <p:ext uri="{BB962C8B-B14F-4D97-AF65-F5344CB8AC3E}">
        <p14:creationId xmlns:p14="http://schemas.microsoft.com/office/powerpoint/2010/main" val="182934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dirty="0"/>
          </a:p>
        </p:txBody>
      </p:sp>
      <p:sp>
        <p:nvSpPr>
          <p:cNvPr id="8" name="Rectangle 3"/>
          <p:cNvSpPr txBox="1">
            <a:spLocks noChangeArrowheads="1"/>
          </p:cNvSpPr>
          <p:nvPr/>
        </p:nvSpPr>
        <p:spPr bwMode="auto">
          <a:xfrm>
            <a:off x="389860" y="1219200"/>
            <a:ext cx="844934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07963" marR="0" lvl="0" indent="-33338" algn="l" defTabSz="914400" rtl="0" eaLnBrk="1" fontAlgn="base" latinLnBrk="0" hangingPunct="1">
              <a:lnSpc>
                <a:spcPct val="100000"/>
              </a:lnSpc>
              <a:spcBef>
                <a:spcPct val="20000"/>
              </a:spcBef>
              <a:spcAft>
                <a:spcPts val="600"/>
              </a:spcAft>
              <a:buClrTx/>
              <a:buSzTx/>
              <a:buFontTx/>
              <a:buNone/>
              <a:tabLst/>
              <a:defRPr/>
            </a:pPr>
            <a:r>
              <a:rPr kumimoji="0" lang="en-US" b="0" i="0" u="none" strike="noStrike" kern="0" cap="none" spc="0" normalizeH="0" baseline="0" noProof="0" dirty="0">
                <a:ln>
                  <a:noFill/>
                </a:ln>
                <a:effectLst/>
                <a:uLnTx/>
                <a:uFillTx/>
                <a:latin typeface="Arial"/>
              </a:rPr>
              <a:t>ERS is a service provided by loads and certain types of generators willing to interrupt or export energy onto the ERCOT system </a:t>
            </a:r>
            <a:r>
              <a:rPr lang="en-US" b="0" kern="0" dirty="0">
                <a:latin typeface="Arial"/>
              </a:rPr>
              <a:t>prior to or during</a:t>
            </a:r>
            <a:r>
              <a:rPr kumimoji="0" lang="en-US" b="0" i="0" u="none" strike="noStrike" kern="0" cap="none" spc="0" normalizeH="0" baseline="0" noProof="0" dirty="0">
                <a:ln>
                  <a:noFill/>
                </a:ln>
                <a:effectLst/>
                <a:uLnTx/>
                <a:uFillTx/>
                <a:latin typeface="Arial"/>
              </a:rPr>
              <a:t> an electric grid emergency in exchange for a payment, providing ERCOT Operations with an additional reliability tool.</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effectLst/>
                <a:uLnTx/>
                <a:uFillTx/>
                <a:latin typeface="Arial"/>
              </a:rPr>
              <a:t>“Controlled interruption of prepared customers vs. uncontrolled interruption of unprepared customers”</a:t>
            </a:r>
          </a:p>
        </p:txBody>
      </p:sp>
      <p:pic>
        <p:nvPicPr>
          <p:cNvPr id="9" name="Picture 8"/>
          <p:cNvPicPr>
            <a:picLocks noChangeAspect="1"/>
          </p:cNvPicPr>
          <p:nvPr/>
        </p:nvPicPr>
        <p:blipFill>
          <a:blip r:embed="rId3"/>
          <a:stretch>
            <a:fillRect/>
          </a:stretch>
        </p:blipFill>
        <p:spPr>
          <a:xfrm>
            <a:off x="3581400" y="3733800"/>
            <a:ext cx="4877223" cy="987638"/>
          </a:xfrm>
          <a:prstGeom prst="rect">
            <a:avLst/>
          </a:prstGeom>
        </p:spPr>
      </p:pic>
    </p:spTree>
    <p:extLst>
      <p:ext uri="{BB962C8B-B14F-4D97-AF65-F5344CB8AC3E}">
        <p14:creationId xmlns:p14="http://schemas.microsoft.com/office/powerpoint/2010/main" val="102405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dirty="0"/>
          </a:p>
        </p:txBody>
      </p:sp>
      <p:sp>
        <p:nvSpPr>
          <p:cNvPr id="5" name="Rectangle 3"/>
          <p:cNvSpPr txBox="1">
            <a:spLocks noChangeArrowheads="1"/>
          </p:cNvSpPr>
          <p:nvPr/>
        </p:nvSpPr>
        <p:spPr bwMode="auto">
          <a:xfrm>
            <a:off x="533400" y="990600"/>
            <a:ext cx="8458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Resources are procured for one or more of the four ERS service types:</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Non-Weather-Sensitive ERS-10  (NWS ERS-10)</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Weather-Sensitive ERS-10  (WS ERS-10)</a:t>
            </a:r>
          </a:p>
          <a:p>
            <a:pPr marL="742950" marR="0" lvl="1" indent="-285750"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Non-Weather-Sensitive ERS-30  (NWS ERS-30)</a:t>
            </a:r>
          </a:p>
          <a:p>
            <a:pPr marL="742950" marR="0" lvl="1"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Weather-Sensitive ERS-30  (WS ERS-30)</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 10 and 30 in each of the service types designates the minutes between issuance of an ERCOT deployment instruction and full deployment of the resource, also known as the ramp period.</a:t>
            </a:r>
          </a:p>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There are two 4-month and two 2-month Standard Contract Terms (SCT) within the ERS year:</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December to March</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April to May</a:t>
            </a:r>
            <a:endParaRPr lang="en-US" kern="0" dirty="0">
              <a:solidFill>
                <a:srgbClr val="000000"/>
              </a:solidFill>
              <a:latin typeface="Arial"/>
            </a:endParaRP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rPr>
              <a:t>June to September</a:t>
            </a:r>
          </a:p>
          <a:p>
            <a:pPr marL="742950" marR="0" lvl="1" indent="-285750"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lang="en-US" kern="0" dirty="0">
                <a:solidFill>
                  <a:srgbClr val="000000"/>
                </a:solidFill>
                <a:latin typeface="Arial"/>
              </a:rPr>
              <a:t>October to November</a:t>
            </a:r>
            <a:endParaRPr kumimoji="0" lang="en-US" sz="2000" b="0" i="0" u="none" strike="noStrike" kern="0" cap="none" spc="0" normalizeH="0" baseline="0" noProof="0" dirty="0">
              <a:ln>
                <a:noFill/>
              </a:ln>
              <a:solidFill>
                <a:srgbClr val="000000"/>
              </a:solidFill>
              <a:effectLst/>
              <a:uLnTx/>
              <a:uFillTx/>
              <a:latin typeface="Arial"/>
            </a:endParaRPr>
          </a:p>
        </p:txBody>
      </p:sp>
      <p:pic>
        <p:nvPicPr>
          <p:cNvPr id="3" name="Picture 2"/>
          <p:cNvPicPr>
            <a:picLocks noChangeAspect="1"/>
          </p:cNvPicPr>
          <p:nvPr/>
        </p:nvPicPr>
        <p:blipFill>
          <a:blip r:embed="rId3"/>
          <a:stretch>
            <a:fillRect/>
          </a:stretch>
        </p:blipFill>
        <p:spPr>
          <a:xfrm>
            <a:off x="5410200" y="4648200"/>
            <a:ext cx="2021138" cy="1171575"/>
          </a:xfrm>
          <a:prstGeom prst="rect">
            <a:avLst/>
          </a:prstGeom>
        </p:spPr>
      </p:pic>
    </p:spTree>
    <p:extLst>
      <p:ext uri="{BB962C8B-B14F-4D97-AF65-F5344CB8AC3E}">
        <p14:creationId xmlns:p14="http://schemas.microsoft.com/office/powerpoint/2010/main" val="288276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dirty="0"/>
          </a:p>
        </p:txBody>
      </p:sp>
      <p:sp>
        <p:nvSpPr>
          <p:cNvPr id="8"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9" name="Rectangle 8"/>
          <p:cNvSpPr/>
          <p:nvPr/>
        </p:nvSpPr>
        <p:spPr>
          <a:xfrm>
            <a:off x="409303" y="838200"/>
            <a:ext cx="8001000" cy="1323439"/>
          </a:xfrm>
          <a:prstGeom prst="rect">
            <a:avLst/>
          </a:prstGeom>
        </p:spPr>
        <p:txBody>
          <a:bodyPr wrap="square">
            <a:spAutoFit/>
          </a:bodyPr>
          <a:lstStyle/>
          <a:p>
            <a:pPr marL="0" marR="0">
              <a:spcBef>
                <a:spcPts val="1200"/>
              </a:spcBef>
              <a:spcAft>
                <a:spcPts val="1200"/>
              </a:spcAft>
            </a:pPr>
            <a:r>
              <a:rPr lang="en-US" sz="2000" dirty="0">
                <a:latin typeface="+mn-lt"/>
              </a:rPr>
              <a:t>Offers may be submitted to provide Emergency Response Service for one or more of the following Time Periods in the SCT.</a:t>
            </a:r>
          </a:p>
          <a:p>
            <a:pPr marL="0" marR="0">
              <a:spcBef>
                <a:spcPts val="1200"/>
              </a:spcBef>
              <a:spcAft>
                <a:spcPts val="1200"/>
              </a:spcAft>
            </a:pPr>
            <a:endParaRPr lang="en-US" sz="2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151446235"/>
              </p:ext>
            </p:extLst>
          </p:nvPr>
        </p:nvGraphicFramePr>
        <p:xfrm>
          <a:off x="501650" y="1600200"/>
          <a:ext cx="8229600" cy="4149400"/>
        </p:xfrm>
        <a:graphic>
          <a:graphicData uri="http://schemas.openxmlformats.org/drawingml/2006/table">
            <a:tbl>
              <a:tblPr firstRow="1" firstCol="1" lastRow="1" lastCol="1" bandRow="1" bandCol="1">
                <a:tableStyleId>{D7AC3CCA-C797-4891-BE02-D94E43425B78}</a:tableStyleId>
              </a:tblPr>
              <a:tblGrid>
                <a:gridCol w="1509928">
                  <a:extLst>
                    <a:ext uri="{9D8B030D-6E8A-4147-A177-3AD203B41FA5}">
                      <a16:colId xmlns:a16="http://schemas.microsoft.com/office/drawing/2014/main" val="20000"/>
                    </a:ext>
                  </a:extLst>
                </a:gridCol>
                <a:gridCol w="6719672">
                  <a:extLst>
                    <a:ext uri="{9D8B030D-6E8A-4147-A177-3AD203B41FA5}">
                      <a16:colId xmlns:a16="http://schemas.microsoft.com/office/drawing/2014/main" val="20001"/>
                    </a:ext>
                  </a:extLst>
                </a:gridCol>
              </a:tblGrid>
              <a:tr h="49537">
                <a:tc>
                  <a:txBody>
                    <a:bodyPr/>
                    <a:lstStyle/>
                    <a:p>
                      <a:pPr marL="0" marR="0" algn="just">
                        <a:lnSpc>
                          <a:spcPct val="115000"/>
                        </a:lnSpc>
                        <a:spcBef>
                          <a:spcPts val="0"/>
                        </a:spcBef>
                        <a:spcAft>
                          <a:spcPts val="0"/>
                        </a:spcAft>
                      </a:pPr>
                      <a:r>
                        <a:rPr lang="en-US" sz="1000" dirty="0">
                          <a:effectLst/>
                        </a:rPr>
                        <a:t>Time Period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000" dirty="0">
                          <a:effectLst/>
                        </a:rPr>
                        <a:t>Time Period Hours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26892">
                <a:tc>
                  <a:txBody>
                    <a:bodyPr/>
                    <a:lstStyle/>
                    <a:p>
                      <a:pPr marL="0" marR="0" algn="just">
                        <a:lnSpc>
                          <a:spcPct val="115000"/>
                        </a:lnSpc>
                        <a:spcBef>
                          <a:spcPts val="0"/>
                        </a:spcBef>
                        <a:spcAft>
                          <a:spcPts val="0"/>
                        </a:spcAft>
                      </a:pPr>
                      <a:r>
                        <a:rPr lang="en-US" sz="1550" b="0" dirty="0">
                          <a:effectLst/>
                        </a:rPr>
                        <a:t>Time Period 1</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0600-0900 (5:00:00 a.m. to 9:00:00 a.m.) Monday through Friday except ERCOT Holidays.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26892">
                <a:tc>
                  <a:txBody>
                    <a:bodyPr/>
                    <a:lstStyle/>
                    <a:p>
                      <a:pPr marL="0" marR="0" algn="just">
                        <a:lnSpc>
                          <a:spcPct val="115000"/>
                        </a:lnSpc>
                        <a:spcBef>
                          <a:spcPts val="0"/>
                        </a:spcBef>
                        <a:spcAft>
                          <a:spcPts val="0"/>
                        </a:spcAft>
                      </a:pPr>
                      <a:r>
                        <a:rPr lang="en-US" sz="1550" b="0" dirty="0">
                          <a:effectLst/>
                        </a:rPr>
                        <a:t>Time Period 2</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1000-1300 (9:00:00 a.m. to 1:00:00 p.m.) Monday through Friday except ERCOT Holidays.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26892">
                <a:tc>
                  <a:txBody>
                    <a:bodyPr/>
                    <a:lstStyle/>
                    <a:p>
                      <a:pPr marL="0" marR="0" algn="just">
                        <a:lnSpc>
                          <a:spcPct val="115000"/>
                        </a:lnSpc>
                        <a:spcBef>
                          <a:spcPts val="0"/>
                        </a:spcBef>
                        <a:spcAft>
                          <a:spcPts val="0"/>
                        </a:spcAft>
                      </a:pPr>
                      <a:r>
                        <a:rPr lang="en-US" sz="1550" b="0" dirty="0">
                          <a:effectLst/>
                        </a:rPr>
                        <a:t>Time Period 3</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1400-1600 (1:00:00 p.m. to 4:00:00 p.m.) Monday through Friday except ERCOT Holidays.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6892">
                <a:tc>
                  <a:txBody>
                    <a:bodyPr/>
                    <a:lstStyle/>
                    <a:p>
                      <a:pPr marL="0" marR="0" algn="just">
                        <a:lnSpc>
                          <a:spcPct val="115000"/>
                        </a:lnSpc>
                        <a:spcBef>
                          <a:spcPts val="0"/>
                        </a:spcBef>
                        <a:spcAft>
                          <a:spcPts val="0"/>
                        </a:spcAft>
                      </a:pPr>
                      <a:r>
                        <a:rPr lang="en-US" sz="1550" b="0" dirty="0">
                          <a:effectLst/>
                        </a:rPr>
                        <a:t>Time Period 4</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1700-1900 (4:00:00 p.m. to 7:00:00 p.m.) Monday through Friday except ERCOT Holidays.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26892">
                <a:tc>
                  <a:txBody>
                    <a:bodyPr/>
                    <a:lstStyle/>
                    <a:p>
                      <a:pPr marL="0" marR="0" algn="just">
                        <a:lnSpc>
                          <a:spcPct val="115000"/>
                        </a:lnSpc>
                        <a:spcBef>
                          <a:spcPts val="0"/>
                        </a:spcBef>
                        <a:spcAft>
                          <a:spcPts val="0"/>
                        </a:spcAft>
                      </a:pPr>
                      <a:r>
                        <a:rPr lang="en-US" sz="1550" b="0" dirty="0">
                          <a:effectLst/>
                        </a:rPr>
                        <a:t>Time Period 5</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2000-2200 (7:00:00 p.m. to 10:00:00 p.m.) Monday through Friday except ERCOT Holidays.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26892">
                <a:tc>
                  <a:txBody>
                    <a:bodyPr/>
                    <a:lstStyle/>
                    <a:p>
                      <a:pPr marL="0" marR="0" algn="just">
                        <a:lnSpc>
                          <a:spcPct val="115000"/>
                        </a:lnSpc>
                        <a:spcBef>
                          <a:spcPts val="0"/>
                        </a:spcBef>
                        <a:spcAft>
                          <a:spcPts val="0"/>
                        </a:spcAft>
                      </a:pPr>
                      <a:r>
                        <a:rPr lang="en-US" sz="1550" b="0" dirty="0">
                          <a:effectLst/>
                        </a:rPr>
                        <a:t>Time Period 6</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0600-0900 (5:00:00 a.m. to 9:00:00 a.m.) Weekend and ERCOT Holidays.</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26892">
                <a:tc>
                  <a:txBody>
                    <a:bodyPr/>
                    <a:lstStyle/>
                    <a:p>
                      <a:pPr marL="0" marR="0" algn="just">
                        <a:lnSpc>
                          <a:spcPct val="115000"/>
                        </a:lnSpc>
                        <a:spcBef>
                          <a:spcPts val="0"/>
                        </a:spcBef>
                        <a:spcAft>
                          <a:spcPts val="0"/>
                        </a:spcAft>
                      </a:pPr>
                      <a:r>
                        <a:rPr lang="en-US" sz="1550" b="0" dirty="0">
                          <a:effectLst/>
                        </a:rPr>
                        <a:t>Time Period 7</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Hours Ending 1600-2100 (3:00:00 p.m. to 9:00:00 p.m.) Weekend and ERCOT Holidays.</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00818">
                <a:tc>
                  <a:txBody>
                    <a:bodyPr/>
                    <a:lstStyle/>
                    <a:p>
                      <a:pPr marL="0" marR="0" algn="just">
                        <a:lnSpc>
                          <a:spcPct val="115000"/>
                        </a:lnSpc>
                        <a:spcBef>
                          <a:spcPts val="0"/>
                        </a:spcBef>
                        <a:spcAft>
                          <a:spcPts val="0"/>
                        </a:spcAft>
                      </a:pPr>
                      <a:r>
                        <a:rPr lang="en-US" sz="1550" b="0" dirty="0">
                          <a:effectLst/>
                        </a:rPr>
                        <a:t>Time Period 8</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15000"/>
                        </a:lnSpc>
                        <a:spcBef>
                          <a:spcPts val="0"/>
                        </a:spcBef>
                        <a:spcAft>
                          <a:spcPts val="0"/>
                        </a:spcAft>
                      </a:pPr>
                      <a:r>
                        <a:rPr lang="en-US" sz="1550" b="0" dirty="0">
                          <a:effectLst/>
                        </a:rPr>
                        <a:t>All other hours  </a:t>
                      </a:r>
                      <a:endParaRPr lang="en-US" sz="155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635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dirty="0"/>
          </a:p>
        </p:txBody>
      </p:sp>
      <p:sp>
        <p:nvSpPr>
          <p:cNvPr id="12" name="Rectangle 11"/>
          <p:cNvSpPr/>
          <p:nvPr/>
        </p:nvSpPr>
        <p:spPr>
          <a:xfrm>
            <a:off x="457200" y="835588"/>
            <a:ext cx="8305800" cy="3139321"/>
          </a:xfrm>
          <a:prstGeom prst="rect">
            <a:avLst/>
          </a:prstGeom>
        </p:spPr>
        <p:txBody>
          <a:bodyPr wrap="square">
            <a:spAutoFit/>
          </a:bodyPr>
          <a:lstStyle/>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ERS Procurement and Reinstatement Schedules are posted for each Standard Contract Term (SCT).  </a:t>
            </a:r>
            <a:r>
              <a:rPr kumimoji="0" lang="en-US" altLang="en-US" sz="1800" b="0" i="0" u="none" strike="noStrike" kern="0" cap="none" spc="0" normalizeH="0" baseline="0" noProof="0" dirty="0">
                <a:ln>
                  <a:noFill/>
                </a:ln>
                <a:solidFill>
                  <a:srgbClr val="000000"/>
                </a:solidFill>
                <a:effectLst/>
                <a:uLnTx/>
                <a:uFillTx/>
                <a:hlinkClick r:id="rId3"/>
              </a:rPr>
              <a:t>https://www.ercot.com/services/programs/load/eils/index</a:t>
            </a:r>
            <a:endParaRPr kumimoji="0" lang="en-US" sz="1800" b="0" i="0" u="none" strike="noStrike" kern="0" cap="none" spc="0" normalizeH="0" baseline="0" noProof="0" dirty="0">
              <a:ln>
                <a:noFill/>
              </a:ln>
              <a:solidFill>
                <a:srgbClr val="000000"/>
              </a:solidFill>
              <a:effectLst/>
              <a:uLnTx/>
              <a:uFillTx/>
            </a:endParaRPr>
          </a:p>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The procurement schedule includes all key dates associated with the SCT. </a:t>
            </a:r>
            <a:endParaRPr kumimoji="0" lang="en-US" sz="1800" b="0" i="0" u="none" strike="noStrike" kern="0" cap="none" spc="0" normalizeH="0" baseline="0" noProof="0" dirty="0">
              <a:ln>
                <a:noFill/>
              </a:ln>
              <a:solidFill>
                <a:srgbClr val="000000"/>
              </a:solidFill>
              <a:effectLst/>
              <a:uLnTx/>
              <a:uFillTx/>
            </a:endParaRPr>
          </a:p>
          <a:p>
            <a:pPr marL="342900" marR="0" lvl="1" indent="-342900" defTabSz="914400" eaLnBrk="1" fontAlgn="base" latinLnBrk="0" hangingPunct="1">
              <a:lnSpc>
                <a:spcPct val="100000"/>
              </a:lnSpc>
              <a:spcBef>
                <a:spcPct val="0"/>
              </a:spcBef>
              <a:spcAft>
                <a:spcPts val="1200"/>
              </a:spcAft>
              <a:buClrTx/>
              <a:buSzTx/>
              <a:buFontTx/>
              <a:buChar char="•"/>
              <a:tabLst/>
              <a:defRPr/>
            </a:pPr>
            <a:r>
              <a:rPr kumimoji="0" lang="en-US" sz="2000" b="0" i="0" u="none" strike="noStrike" kern="0" cap="none" spc="0" normalizeH="0" baseline="0" noProof="0" dirty="0">
                <a:ln>
                  <a:noFill/>
                </a:ln>
                <a:solidFill>
                  <a:srgbClr val="000000"/>
                </a:solidFill>
                <a:effectLst/>
                <a:uLnTx/>
                <a:uFillTx/>
              </a:rPr>
              <a:t>A SCT may take approximately 9 months to complete. Because of this, at any point in time, ERS providers may be working simultaneously on activities for the previous, current, and upcoming SCT.</a:t>
            </a:r>
          </a:p>
        </p:txBody>
      </p:sp>
      <p:grpSp>
        <p:nvGrpSpPr>
          <p:cNvPr id="5" name="Group 4">
            <a:extLst>
              <a:ext uri="{FF2B5EF4-FFF2-40B4-BE49-F238E27FC236}">
                <a16:creationId xmlns:a16="http://schemas.microsoft.com/office/drawing/2014/main" id="{17C5085F-0F26-459D-8E31-BAC957AA0AD6}"/>
              </a:ext>
            </a:extLst>
          </p:cNvPr>
          <p:cNvGrpSpPr/>
          <p:nvPr/>
        </p:nvGrpSpPr>
        <p:grpSpPr>
          <a:xfrm>
            <a:off x="685801" y="4099515"/>
            <a:ext cx="8077199" cy="2271703"/>
            <a:chOff x="381000" y="4129097"/>
            <a:chExt cx="8107364" cy="2195503"/>
          </a:xfrm>
        </p:grpSpPr>
        <p:grpSp>
          <p:nvGrpSpPr>
            <p:cNvPr id="4" name="Group 3">
              <a:extLst>
                <a:ext uri="{FF2B5EF4-FFF2-40B4-BE49-F238E27FC236}">
                  <a16:creationId xmlns:a16="http://schemas.microsoft.com/office/drawing/2014/main" id="{40540C6B-9F37-4C38-AEEF-2FAA41FB962B}"/>
                </a:ext>
              </a:extLst>
            </p:cNvPr>
            <p:cNvGrpSpPr/>
            <p:nvPr/>
          </p:nvGrpSpPr>
          <p:grpSpPr>
            <a:xfrm>
              <a:off x="381000" y="4129097"/>
              <a:ext cx="8107364" cy="2195503"/>
              <a:chOff x="-66912" y="4164693"/>
              <a:chExt cx="7815624" cy="2664326"/>
            </a:xfrm>
          </p:grpSpPr>
          <p:grpSp>
            <p:nvGrpSpPr>
              <p:cNvPr id="13" name="Group 12"/>
              <p:cNvGrpSpPr/>
              <p:nvPr/>
            </p:nvGrpSpPr>
            <p:grpSpPr>
              <a:xfrm>
                <a:off x="-66912" y="4164693"/>
                <a:ext cx="7152028" cy="1964467"/>
                <a:chOff x="-246079" y="3522344"/>
                <a:chExt cx="7347109" cy="2116456"/>
              </a:xfrm>
            </p:grpSpPr>
            <p:grpSp>
              <p:nvGrpSpPr>
                <p:cNvPr id="15" name="Group 14"/>
                <p:cNvGrpSpPr/>
                <p:nvPr/>
              </p:nvGrpSpPr>
              <p:grpSpPr>
                <a:xfrm>
                  <a:off x="460153" y="3522344"/>
                  <a:ext cx="6640877" cy="2116456"/>
                  <a:chOff x="376473" y="3124200"/>
                  <a:chExt cx="8481910" cy="2385536"/>
                </a:xfrm>
              </p:grpSpPr>
              <p:graphicFrame>
                <p:nvGraphicFramePr>
                  <p:cNvPr id="23" name="Diagram 22"/>
                  <p:cNvGraphicFramePr/>
                  <p:nvPr/>
                </p:nvGraphicFramePr>
                <p:xfrm>
                  <a:off x="376473" y="3124200"/>
                  <a:ext cx="6553200" cy="68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4" name="Diagram 23"/>
                  <p:cNvGraphicFramePr/>
                  <p:nvPr/>
                </p:nvGraphicFramePr>
                <p:xfrm>
                  <a:off x="1337768" y="3974066"/>
                  <a:ext cx="6553200" cy="68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5" name="Diagram 24"/>
                  <p:cNvGraphicFramePr/>
                  <p:nvPr/>
                </p:nvGraphicFramePr>
                <p:xfrm>
                  <a:off x="2305182" y="4823936"/>
                  <a:ext cx="6553201" cy="685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16" name="TextBox 15"/>
                <p:cNvSpPr txBox="1"/>
                <p:nvPr/>
              </p:nvSpPr>
              <p:spPr>
                <a:xfrm>
                  <a:off x="-246079" y="3609729"/>
                  <a:ext cx="781695" cy="362156"/>
                </a:xfrm>
                <a:prstGeom prst="rect">
                  <a:avLst/>
                </a:prstGeom>
                <a:noFill/>
              </p:spPr>
              <p:txBody>
                <a:bodyPr wrap="square" rtlCol="0">
                  <a:spAutoFit/>
                </a:bodyPr>
                <a:lstStyle/>
                <a:p>
                  <a:r>
                    <a:rPr lang="en-US" sz="1200" b="1" dirty="0"/>
                    <a:t>DecMar</a:t>
                  </a:r>
                </a:p>
              </p:txBody>
            </p:sp>
            <p:sp>
              <p:nvSpPr>
                <p:cNvPr id="17" name="TextBox 16"/>
                <p:cNvSpPr txBox="1"/>
                <p:nvPr/>
              </p:nvSpPr>
              <p:spPr>
                <a:xfrm>
                  <a:off x="449507" y="4399491"/>
                  <a:ext cx="781695" cy="362156"/>
                </a:xfrm>
                <a:prstGeom prst="rect">
                  <a:avLst/>
                </a:prstGeom>
                <a:noFill/>
              </p:spPr>
              <p:txBody>
                <a:bodyPr wrap="square" rtlCol="0">
                  <a:spAutoFit/>
                </a:bodyPr>
                <a:lstStyle/>
                <a:p>
                  <a:r>
                    <a:rPr lang="en-US" sz="1200" b="1" dirty="0"/>
                    <a:t>AprMay</a:t>
                  </a:r>
                </a:p>
              </p:txBody>
            </p:sp>
          </p:grpSp>
          <p:graphicFrame>
            <p:nvGraphicFramePr>
              <p:cNvPr id="33" name="Diagram 32">
                <a:extLst>
                  <a:ext uri="{FF2B5EF4-FFF2-40B4-BE49-F238E27FC236}">
                    <a16:creationId xmlns:a16="http://schemas.microsoft.com/office/drawing/2014/main" id="{9B006C4D-6DC5-4E21-93E1-4441D822BEB2}"/>
                  </a:ext>
                </a:extLst>
              </p:cNvPr>
              <p:cNvGraphicFramePr/>
              <p:nvPr/>
            </p:nvGraphicFramePr>
            <p:xfrm>
              <a:off x="2754149" y="6264269"/>
              <a:ext cx="4994563" cy="56475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sp>
          <p:nvSpPr>
            <p:cNvPr id="35" name="TextBox 34">
              <a:extLst>
                <a:ext uri="{FF2B5EF4-FFF2-40B4-BE49-F238E27FC236}">
                  <a16:creationId xmlns:a16="http://schemas.microsoft.com/office/drawing/2014/main" id="{FDD5E258-A1C4-4211-A202-0EEA53D848AB}"/>
                </a:ext>
              </a:extLst>
            </p:cNvPr>
            <p:cNvSpPr txBox="1"/>
            <p:nvPr/>
          </p:nvSpPr>
          <p:spPr>
            <a:xfrm>
              <a:off x="2498070" y="5953412"/>
              <a:ext cx="789343" cy="276999"/>
            </a:xfrm>
            <a:prstGeom prst="rect">
              <a:avLst/>
            </a:prstGeom>
            <a:noFill/>
          </p:spPr>
          <p:txBody>
            <a:bodyPr wrap="square" rtlCol="0">
              <a:spAutoFit/>
            </a:bodyPr>
            <a:lstStyle/>
            <a:p>
              <a:r>
                <a:rPr lang="en-US" sz="1200" b="1" dirty="0"/>
                <a:t>OctNov</a:t>
              </a:r>
            </a:p>
          </p:txBody>
        </p:sp>
        <p:sp>
          <p:nvSpPr>
            <p:cNvPr id="36" name="TextBox 35">
              <a:extLst>
                <a:ext uri="{FF2B5EF4-FFF2-40B4-BE49-F238E27FC236}">
                  <a16:creationId xmlns:a16="http://schemas.microsoft.com/office/drawing/2014/main" id="{045C6950-CA08-4CEB-851E-7C11D8B2F211}"/>
                </a:ext>
              </a:extLst>
            </p:cNvPr>
            <p:cNvSpPr txBox="1"/>
            <p:nvPr/>
          </p:nvSpPr>
          <p:spPr>
            <a:xfrm>
              <a:off x="1809709" y="5376700"/>
              <a:ext cx="789343" cy="276999"/>
            </a:xfrm>
            <a:prstGeom prst="rect">
              <a:avLst/>
            </a:prstGeom>
            <a:noFill/>
          </p:spPr>
          <p:txBody>
            <a:bodyPr wrap="square" rtlCol="0">
              <a:spAutoFit/>
            </a:bodyPr>
            <a:lstStyle/>
            <a:p>
              <a:r>
                <a:rPr lang="en-US" sz="1200" b="1" dirty="0"/>
                <a:t>JunSep</a:t>
              </a:r>
            </a:p>
          </p:txBody>
        </p:sp>
      </p:grpSp>
    </p:spTree>
    <p:extLst>
      <p:ext uri="{BB962C8B-B14F-4D97-AF65-F5344CB8AC3E}">
        <p14:creationId xmlns:p14="http://schemas.microsoft.com/office/powerpoint/2010/main" val="271614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340475"/>
            <a:ext cx="228600" cy="212725"/>
          </a:xfrm>
        </p:spPr>
        <p:txBody>
          <a:bodyPr/>
          <a:lstStyle/>
          <a:p>
            <a:fld id="{1D93BD3E-1E9A-4970-A6F7-E7AC52762E0C}" type="slidenum">
              <a:rPr lang="en-US" smtClean="0"/>
              <a:t>8</a:t>
            </a:fld>
            <a:endParaRPr lang="en-US" dirty="0"/>
          </a:p>
        </p:txBody>
      </p:sp>
      <p:sp>
        <p:nvSpPr>
          <p:cNvPr id="15" name="Content Placeholder 2"/>
          <p:cNvSpPr txBox="1">
            <a:spLocks/>
          </p:cNvSpPr>
          <p:nvPr/>
        </p:nvSpPr>
        <p:spPr bwMode="auto">
          <a:xfrm>
            <a:off x="457200" y="1386682"/>
            <a:ext cx="8382000" cy="4404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1" indent="0" defTabSz="914400" rtl="0" eaLnBrk="1" fontAlgn="base" latinLnBrk="0" hangingPunct="1">
              <a:lnSpc>
                <a:spcPct val="100000"/>
              </a:lnSpc>
              <a:spcBef>
                <a:spcPts val="0"/>
              </a:spcBef>
              <a:spcAft>
                <a:spcPts val="1200"/>
              </a:spcAft>
              <a:buClrTx/>
              <a:buSz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majority of ERCOT Protocol language related to ERS can be found in Sections 2, 3, 6, 8, and 9. QSEs should review and be familiar with relevant requirements and rules.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2 – Defined terms related to ERS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3 – ERS procurement, QSE attestations, technical requirements, and reports</a:t>
            </a:r>
          </a:p>
          <a:p>
            <a:pPr marL="342900" lvl="1" indent="-342900">
              <a:spcBef>
                <a:spcPts val="0"/>
              </a:spcBef>
              <a:spcAft>
                <a:spcPts val="1200"/>
              </a:spcAft>
              <a:buFont typeface="Arial" panose="020B0604020202020204" pitchFamily="34" charset="0"/>
              <a:buChar char="•"/>
              <a:defRPr/>
            </a:pPr>
            <a:r>
              <a:rPr lang="en-US" dirty="0">
                <a:solidFill>
                  <a:srgbClr val="000000"/>
                </a:solidFill>
                <a:latin typeface="Arial" charset="0"/>
              </a:rPr>
              <a:t>Section 6 – </a:t>
            </a:r>
            <a:r>
              <a:rPr kumimoji="0" lang="en-US" b="0" i="0" u="none" strike="noStrike" kern="1200" cap="none" spc="0" normalizeH="0" baseline="0" noProof="0" dirty="0">
                <a:ln>
                  <a:noFill/>
                </a:ln>
                <a:solidFill>
                  <a:srgbClr val="000000"/>
                </a:solidFill>
                <a:effectLst/>
                <a:uLnTx/>
                <a:uFillTx/>
                <a:latin typeface="Arial" charset="0"/>
                <a:ea typeface="+mn-ea"/>
                <a:cs typeface="+mn-cs"/>
              </a:rPr>
              <a:t>ERS payment and charges</a:t>
            </a:r>
          </a:p>
          <a:p>
            <a:pPr marL="342900" lvl="1" indent="-342900">
              <a:spcBef>
                <a:spcPts val="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charset="0"/>
                <a:ea typeface="+mn-ea"/>
                <a:cs typeface="+mn-cs"/>
              </a:rPr>
              <a:t>Section 8 – </a:t>
            </a:r>
            <a:r>
              <a:rPr lang="en-US" dirty="0">
                <a:solidFill>
                  <a:srgbClr val="000000"/>
                </a:solidFill>
                <a:latin typeface="Arial" charset="0"/>
              </a:rPr>
              <a:t>ERS Availability and Test / Event performance</a:t>
            </a:r>
          </a:p>
          <a:p>
            <a:pPr marL="342900" lvl="1" indent="-342900">
              <a:spcBef>
                <a:spcPts val="0"/>
              </a:spcBef>
              <a:spcAft>
                <a:spcPts val="1200"/>
              </a:spcAft>
              <a:buFont typeface="Arial" panose="020B0604020202020204" pitchFamily="34" charset="0"/>
              <a:buChar char="•"/>
              <a:defRPr/>
            </a:pPr>
            <a:r>
              <a:rPr kumimoji="0" lang="en-US" b="0" i="0" u="none" strike="noStrike" kern="1200" cap="none" spc="0" normalizeH="0" baseline="0" noProof="0" dirty="0">
                <a:ln>
                  <a:noFill/>
                </a:ln>
                <a:solidFill>
                  <a:srgbClr val="000000"/>
                </a:solidFill>
                <a:effectLst/>
                <a:uLnTx/>
                <a:uFillTx/>
                <a:latin typeface="Arial" charset="0"/>
                <a:ea typeface="+mn-ea"/>
                <a:cs typeface="+mn-cs"/>
              </a:rPr>
              <a:t>Section </a:t>
            </a:r>
            <a:r>
              <a:rPr lang="en-US" dirty="0">
                <a:solidFill>
                  <a:srgbClr val="000000"/>
                </a:solidFill>
                <a:latin typeface="Arial" charset="0"/>
              </a:rPr>
              <a:t>9 </a:t>
            </a:r>
            <a:r>
              <a:rPr kumimoji="0" lang="en-US" b="0" i="0" u="none" strike="noStrike" kern="1200" cap="none" spc="0" normalizeH="0" baseline="0" noProof="0" dirty="0">
                <a:ln>
                  <a:noFill/>
                </a:ln>
                <a:solidFill>
                  <a:srgbClr val="000000"/>
                </a:solidFill>
                <a:effectLst/>
                <a:uLnTx/>
                <a:uFillTx/>
                <a:latin typeface="Arial" charset="0"/>
                <a:ea typeface="+mn-ea"/>
                <a:cs typeface="+mn-cs"/>
              </a:rPr>
              <a:t>– Settlement of Emergency Response Service</a:t>
            </a:r>
            <a:r>
              <a:rPr lang="en-US" dirty="0">
                <a:solidFill>
                  <a:srgbClr val="000000"/>
                </a:solidFill>
                <a:latin typeface="Arial" charset="0"/>
              </a:rPr>
              <a:t> </a:t>
            </a:r>
            <a:endParaRPr kumimoji="0" lang="en-US" b="0" i="0" u="none" strike="noStrike" kern="1200" cap="none" spc="0" normalizeH="0" baseline="0" noProof="0" dirty="0">
              <a:ln>
                <a:noFill/>
              </a:ln>
              <a:solidFill>
                <a:srgbClr val="000000"/>
              </a:solidFill>
              <a:effectLst/>
              <a:uLnTx/>
              <a:uFillTx/>
              <a:latin typeface="Arial" charset="0"/>
              <a:ea typeface="+mn-ea"/>
              <a:cs typeface="+mn-cs"/>
            </a:endParaRPr>
          </a:p>
          <a:p>
            <a:pPr marL="0" marR="0" lvl="1" indent="0" defTabSz="914400" rtl="0" eaLnBrk="1" fontAlgn="base" latinLnBrk="0" hangingPunct="1">
              <a:lnSpc>
                <a:spcPct val="100000"/>
              </a:lnSpc>
              <a:spcBef>
                <a:spcPts val="0"/>
              </a:spcBef>
              <a:spcAft>
                <a:spcPts val="1200"/>
              </a:spcAft>
              <a:buClrTx/>
              <a:buSzTx/>
              <a:buNone/>
              <a:tabLst/>
              <a:defRPr/>
            </a:pPr>
            <a:endParaRPr lang="en-US" kern="0" dirty="0">
              <a:solidFill>
                <a:srgbClr val="000000"/>
              </a:solidFill>
              <a:latin typeface="Arial"/>
            </a:endParaRPr>
          </a:p>
          <a:p>
            <a:pPr marL="0" marR="0" lvl="1" indent="0" defTabSz="914400" rtl="0" eaLnBrk="1" fontAlgn="base" latinLnBrk="0" hangingPunct="1">
              <a:lnSpc>
                <a:spcPct val="100000"/>
              </a:lnSpc>
              <a:spcBef>
                <a:spcPts val="0"/>
              </a:spcBef>
              <a:spcAft>
                <a:spcPts val="1200"/>
              </a:spcAft>
              <a:buClrTx/>
              <a:buSzTx/>
              <a:buNone/>
              <a:tabLst/>
              <a:defRPr/>
            </a:pPr>
            <a:r>
              <a:rPr kumimoji="0" lang="en-US" sz="2000" b="0" i="1" u="none" strike="noStrike" kern="0" cap="none" spc="0" normalizeH="0" baseline="0" noProof="0" dirty="0">
                <a:ln>
                  <a:noFill/>
                </a:ln>
                <a:solidFill>
                  <a:srgbClr val="000000"/>
                </a:solidFill>
                <a:effectLst/>
                <a:uLnTx/>
                <a:uFillTx/>
                <a:latin typeface="Arial"/>
              </a:rPr>
              <a:t>This is not an exhaustive list of protocol sections related to ERS.</a:t>
            </a:r>
          </a:p>
        </p:txBody>
      </p:sp>
    </p:spTree>
    <p:extLst>
      <p:ext uri="{BB962C8B-B14F-4D97-AF65-F5344CB8AC3E}">
        <p14:creationId xmlns:p14="http://schemas.microsoft.com/office/powerpoint/2010/main" val="172728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Emergency Response Service (ERS) Overview</a:t>
            </a:r>
            <a:endParaRPr lang="en-US" b="1" dirty="0">
              <a:solidFill>
                <a:schemeClr val="accent1"/>
              </a:solidFill>
            </a:endParaRPr>
          </a:p>
        </p:txBody>
      </p:sp>
      <p:sp>
        <p:nvSpPr>
          <p:cNvPr id="6" name="Slide Number Placeholder 5"/>
          <p:cNvSpPr>
            <a:spLocks noGrp="1"/>
          </p:cNvSpPr>
          <p:nvPr>
            <p:ph type="sldNum" sz="quarter" idx="4"/>
          </p:nvPr>
        </p:nvSpPr>
        <p:spPr>
          <a:xfrm>
            <a:off x="8763000" y="6340475"/>
            <a:ext cx="228600" cy="212725"/>
          </a:xfrm>
        </p:spPr>
        <p:txBody>
          <a:bodyPr/>
          <a:lstStyle/>
          <a:p>
            <a:fld id="{1D93BD3E-1E9A-4970-A6F7-E7AC52762E0C}" type="slidenum">
              <a:rPr lang="en-US" smtClean="0"/>
              <a:t>9</a:t>
            </a:fld>
            <a:endParaRPr lang="en-US" dirty="0"/>
          </a:p>
        </p:txBody>
      </p:sp>
      <p:sp>
        <p:nvSpPr>
          <p:cNvPr id="15" name="Content Placeholder 2"/>
          <p:cNvSpPr txBox="1">
            <a:spLocks/>
          </p:cNvSpPr>
          <p:nvPr/>
        </p:nvSpPr>
        <p:spPr bwMode="auto">
          <a:xfrm>
            <a:off x="457200" y="1066800"/>
            <a:ext cx="8382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1" indent="-342900" algn="just"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ERS Technical Requirements &amp; Scope of Work (TRSOW) </a:t>
            </a:r>
            <a:r>
              <a:rPr kumimoji="0" lang="en-US" sz="2000" b="0" i="0" u="none" strike="noStrike" kern="0" cap="none" spc="0" normalizeH="0" baseline="0" noProof="0" dirty="0">
                <a:ln>
                  <a:noFill/>
                </a:ln>
                <a:solidFill>
                  <a:srgbClr val="000000"/>
                </a:solidFill>
                <a:effectLst/>
                <a:uLnTx/>
                <a:uFillTx/>
                <a:latin typeface="Arial"/>
                <a:ea typeface="+mn-ea"/>
                <a:cs typeface="+mn-cs"/>
              </a:rPr>
              <a:t>s</a:t>
            </a:r>
            <a:r>
              <a:rPr kumimoji="0" lang="en-US" sz="2000" b="0" i="0" u="none" strike="noStrike" kern="0" cap="none" spc="0" normalizeH="0" baseline="0" noProof="0" dirty="0">
                <a:ln>
                  <a:noFill/>
                </a:ln>
                <a:solidFill>
                  <a:srgbClr val="000000"/>
                </a:solidFill>
                <a:effectLst/>
                <a:uLnTx/>
                <a:uFillTx/>
                <a:latin typeface="Arial"/>
              </a:rPr>
              <a:t>ets forth detailed requirements for participation in ERS by QSEs and ERS Resources; and is specific to the ERS SCT defined in the document. It may also include additional requirements or details not found in the protocols.</a:t>
            </a:r>
          </a:p>
          <a:p>
            <a:pPr marL="342900" marR="0" lvl="1" indent="-342900" algn="just" defTabSz="914400" rtl="0" eaLnBrk="1" fontAlgn="base" latinLnBrk="0" hangingPunct="1">
              <a:lnSpc>
                <a:spcPct val="100000"/>
              </a:lnSpc>
              <a:spcBef>
                <a:spcPts val="600"/>
              </a:spcBef>
              <a:spcAft>
                <a:spcPts val="60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The draft version of the TRSOW is posted to the ERS webpage under the heading “Upcoming SCT” for a 14-day stakeholder review period.</a:t>
            </a:r>
          </a:p>
          <a:p>
            <a:pPr marL="342900" marR="0" lvl="1" indent="-342900" algn="just" defTabSz="914400" rtl="0" eaLnBrk="1" fontAlgn="base" latinLnBrk="0" hangingPunct="1">
              <a:lnSpc>
                <a:spcPct val="100000"/>
              </a:lnSpc>
              <a:spcBef>
                <a:spcPct val="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a:rPr>
              <a:t>Interested Market Participants may submit comments to ERCOT for consideration.</a:t>
            </a:r>
          </a:p>
        </p:txBody>
      </p:sp>
      <p:pic>
        <p:nvPicPr>
          <p:cNvPr id="16" name="Picture 15"/>
          <p:cNvPicPr>
            <a:picLocks noChangeAspect="1"/>
          </p:cNvPicPr>
          <p:nvPr/>
        </p:nvPicPr>
        <p:blipFill>
          <a:blip r:embed="rId3"/>
          <a:stretch>
            <a:fillRect/>
          </a:stretch>
        </p:blipFill>
        <p:spPr>
          <a:xfrm>
            <a:off x="5715000" y="3810000"/>
            <a:ext cx="2381250" cy="2381250"/>
          </a:xfrm>
          <a:prstGeom prst="rect">
            <a:avLst/>
          </a:prstGeom>
        </p:spPr>
      </p:pic>
    </p:spTree>
    <p:extLst>
      <p:ext uri="{BB962C8B-B14F-4D97-AF65-F5344CB8AC3E}">
        <p14:creationId xmlns:p14="http://schemas.microsoft.com/office/powerpoint/2010/main" val="763006691"/>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purl.org/dc/elements/1.1/"/>
    <ds:schemaRef ds:uri="c34af464-7aa1-4edd-9be4-83dffc1cb926"/>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1477</TotalTime>
  <Words>3162</Words>
  <Application>Microsoft Office PowerPoint</Application>
  <PresentationFormat>On-screen Show (4:3)</PresentationFormat>
  <Paragraphs>338</Paragraphs>
  <Slides>37</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Arial Black</vt:lpstr>
      <vt:lpstr>Arial Narrow</vt:lpstr>
      <vt:lpstr>Calibri</vt:lpstr>
      <vt:lpstr>Wingdings</vt:lpstr>
      <vt:lpstr>1_Custom Design</vt:lpstr>
      <vt:lpstr>Office Theme</vt:lpstr>
      <vt:lpstr>Custom Design</vt:lpstr>
      <vt:lpstr>PowerPoint Presentation</vt:lpstr>
      <vt:lpstr>PowerPoint Presentation</vt:lpstr>
      <vt:lpstr>PowerPoint Presentation</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Emergency Response Service (ERS) Overview</vt:lpstr>
      <vt:lpstr>PowerPoint Presentation</vt:lpstr>
      <vt:lpstr>QSE Qualification</vt:lpstr>
      <vt:lpstr>QSE Qualification</vt:lpstr>
      <vt:lpstr>PowerPoint Presentation</vt:lpstr>
      <vt:lpstr>Procurement - ERID Submission</vt:lpstr>
      <vt:lpstr>Procurement - ERID Submission</vt:lpstr>
      <vt:lpstr>Procurement - ERID Submission</vt:lpstr>
      <vt:lpstr>Procurement - ERID Submission</vt:lpstr>
      <vt:lpstr>Procurement - ERID Submission</vt:lpstr>
      <vt:lpstr>Procurement - ERID Submission</vt:lpstr>
      <vt:lpstr>Procurement - Offer Submission</vt:lpstr>
      <vt:lpstr>PowerPoint Presentation</vt:lpstr>
      <vt:lpstr>Deployment of ERS</vt:lpstr>
      <vt:lpstr>Deployment of ERS</vt:lpstr>
      <vt:lpstr>Deployment of ERS</vt:lpstr>
      <vt:lpstr>Deployment of ERS - Testing</vt:lpstr>
      <vt:lpstr>Performance (Non-Weather Sensitive ERS)</vt:lpstr>
      <vt:lpstr>QSE SCT Portfolio Performance</vt:lpstr>
      <vt:lpstr>PowerPoint Presentation</vt:lpstr>
      <vt:lpstr>Settlement Payment Information</vt:lpstr>
      <vt:lpstr>ERS Participation in NOIE areas</vt:lpstr>
      <vt:lpstr>PowerPoint Presentation</vt:lpstr>
      <vt:lpstr>Additional Information</vt:lpstr>
      <vt:lpstr>Additional Information</vt:lpstr>
      <vt:lpstr>Additional Information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Garza, Thelma</cp:lastModifiedBy>
  <cp:revision>140</cp:revision>
  <cp:lastPrinted>2016-01-21T20:53:15Z</cp:lastPrinted>
  <dcterms:created xsi:type="dcterms:W3CDTF">2016-01-21T15:20:31Z</dcterms:created>
  <dcterms:modified xsi:type="dcterms:W3CDTF">2025-08-26T19:19:12Z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2024-10-02T21:32:39Z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b5311a61-6659-48fd-a610-ad7c5cba9bca</vt:lpwstr>
  </property>
  <property fmtid="{D5CDD505-2E9C-101B-9397-08002B2CF9AE}" pid="9" name="MSIP_Label_7084cbda-52b8-46fb-a7b7-cb5bd465ed85_ContentBits">
    <vt:lpwstr>0</vt:lpwstr>
  </property>
</Properties>
</file>