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318" r:id="rId9"/>
    <p:sldId id="341" r:id="rId10"/>
    <p:sldId id="344" r:id="rId11"/>
    <p:sldId id="334" r:id="rId12"/>
    <p:sldId id="343" r:id="rId13"/>
    <p:sldId id="342" r:id="rId14"/>
    <p:sldId id="338" r:id="rId15"/>
    <p:sldId id="294" r:id="rId16"/>
    <p:sldId id="34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12" d="100"/>
          <a:sy n="112" d="100"/>
        </p:scale>
        <p:origin x="114" y="1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December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December 12,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34190"/>
              </p:ext>
            </p:extLst>
          </p:nvPr>
        </p:nvGraphicFramePr>
        <p:xfrm>
          <a:off x="228600" y="927611"/>
          <a:ext cx="8686799" cy="407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4898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Mitigated Offer Caps for RMR Resources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time requested to complete IA due to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MMS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impacts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Generation and Controllable Load Resource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(GCLR Group)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time requested to complete IA due to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EMS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impacts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Expected cost = $150k-$200k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Expected duration = 6-9 months</a:t>
                      </a:r>
                    </a:p>
                  </a:txBody>
                  <a:tcPr anchor="ctr"/>
                </a:tc>
              </a:tr>
              <a:tr h="6879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Replacing the Real-Time Average Incremental Energy Cost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Insufficiency Operating Condition Notice (OCN) Transparency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Additional time requested to complete IA</a:t>
                      </a: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MIS Posting for RUC Cancellations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4588"/>
              </p:ext>
            </p:extLst>
          </p:nvPr>
        </p:nvGraphicFramePr>
        <p:xfrm>
          <a:off x="4729051" y="6361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552853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2950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45493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17008"/>
              </p:ext>
            </p:extLst>
          </p:nvPr>
        </p:nvGraphicFramePr>
        <p:xfrm>
          <a:off x="228600" y="927611"/>
          <a:ext cx="8686799" cy="2425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8708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Alignment with Amendments to PUCT Substantive Rule 25.505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REGULATORY</a:t>
                      </a: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QSE and DME Information to Disclosure Reports</a:t>
                      </a:r>
                      <a:endParaRPr lang="en-US" sz="2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REGULATORY</a:t>
                      </a: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  <a:endParaRPr lang="en-US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729051" y="6361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268195" y="6019268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2950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5410200" y="5963066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35454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48159"/>
            <a:ext cx="8949560" cy="5376862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2019 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12/10/2019 </a:t>
            </a:r>
            <a:r>
              <a:rPr lang="en-US" sz="1800" dirty="0"/>
              <a:t>– </a:t>
            </a:r>
            <a:r>
              <a:rPr lang="en-US" sz="1800" dirty="0" smtClean="0"/>
              <a:t>12/12/2019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NPRR911 </a:t>
            </a:r>
            <a:r>
              <a:rPr lang="en-US" sz="1400" dirty="0"/>
              <a:t>– Improved Calculation of Real-Time LMPs at Logical Resource Nodes for On-Line </a:t>
            </a:r>
            <a:r>
              <a:rPr lang="en-US" sz="1400" dirty="0" smtClean="0"/>
              <a:t>	Combined </a:t>
            </a:r>
            <a:r>
              <a:rPr lang="en-US" sz="1400" dirty="0"/>
              <a:t>Cycle Generation Resources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NPRR952 – </a:t>
            </a:r>
            <a:r>
              <a:rPr lang="en-US" sz="1400" dirty="0"/>
              <a:t>Use of Katy Hub for the Fuel Index Price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PGRR072 – </a:t>
            </a:r>
            <a:r>
              <a:rPr lang="en-US" sz="1400" dirty="0"/>
              <a:t>Treatment of Generation Resource Retirement and Mothball in Regional Transmission </a:t>
            </a:r>
            <a:r>
              <a:rPr lang="en-US" sz="1400" dirty="0" smtClean="0"/>
              <a:t>	Plan </a:t>
            </a:r>
            <a:r>
              <a:rPr lang="en-US" sz="1400" dirty="0"/>
              <a:t>and Geomagnetic Disturbance Vulnerability Assessment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2019 </a:t>
            </a:r>
            <a:r>
              <a:rPr lang="en-US" sz="1800" dirty="0"/>
              <a:t>December Release – </a:t>
            </a:r>
            <a:r>
              <a:rPr lang="en-US" sz="1800" dirty="0" smtClean="0"/>
              <a:t>Off-Cycle </a:t>
            </a:r>
            <a:r>
              <a:rPr lang="en-US" sz="1800" dirty="0"/>
              <a:t>– </a:t>
            </a:r>
            <a:r>
              <a:rPr lang="en-US" sz="1800" dirty="0" smtClean="0"/>
              <a:t>12/16/2019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NPRR920 </a:t>
            </a:r>
            <a:r>
              <a:rPr lang="en-US" sz="1400" dirty="0"/>
              <a:t>– Change to Ramp Rate Calculation in Resource Limit Calculator</a:t>
            </a:r>
          </a:p>
          <a:p>
            <a:pPr>
              <a:tabLst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January Release – Off-Cycle – </a:t>
            </a:r>
            <a:r>
              <a:rPr lang="en-US" sz="1800" dirty="0" smtClean="0"/>
              <a:t>1/1/2020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NPRR877 Ph2 </a:t>
            </a:r>
            <a:r>
              <a:rPr lang="en-US" sz="1400" dirty="0"/>
              <a:t>– Use of Actual Interval Data for IDR ESI IDs for Initial Settlement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NPRR968 – </a:t>
            </a:r>
            <a:r>
              <a:rPr lang="en-US" sz="1400" dirty="0"/>
              <a:t>Revise EEA Level 3 Triggers from 1375 MW to 1430 MW to Align with New Most Severe Single Contingency Value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January Release – Off-Cycle – </a:t>
            </a:r>
            <a:r>
              <a:rPr lang="en-US" sz="1800" dirty="0" smtClean="0"/>
              <a:t>1/9/2020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NPRR873 </a:t>
            </a:r>
            <a:r>
              <a:rPr lang="en-US" sz="1400" dirty="0"/>
              <a:t>– Posting of </a:t>
            </a:r>
            <a:r>
              <a:rPr lang="en-US" sz="1400" dirty="0" smtClean="0"/>
              <a:t>ERCOT </a:t>
            </a:r>
            <a:r>
              <a:rPr lang="en-US" sz="1400" dirty="0"/>
              <a:t>Wide Intra-Hour Wind Power </a:t>
            </a:r>
            <a:r>
              <a:rPr lang="en-US" sz="1400" dirty="0" smtClean="0"/>
              <a:t>&amp; Load </a:t>
            </a:r>
            <a:r>
              <a:rPr lang="en-US" sz="1400" dirty="0"/>
              <a:t>Forecast on </a:t>
            </a:r>
            <a:r>
              <a:rPr lang="en-US" sz="1400" dirty="0" smtClean="0"/>
              <a:t>MIS </a:t>
            </a:r>
            <a:r>
              <a:rPr lang="en-US" sz="1400" dirty="0"/>
              <a:t>Public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SCR797 – </a:t>
            </a:r>
            <a:r>
              <a:rPr lang="en-US" sz="1400" dirty="0"/>
              <a:t>Provide Current Operating Plans (COPs) to TSPs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February </a:t>
            </a:r>
            <a:r>
              <a:rPr lang="en-US" sz="1800" dirty="0"/>
              <a:t>Release 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/>
              <a:t>2/4/2020 – 2/6/2020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 Revision Requests </a:t>
            </a:r>
            <a:r>
              <a:rPr lang="en-US" sz="1400" dirty="0" smtClean="0"/>
              <a:t>are planned for this </a:t>
            </a:r>
            <a:r>
              <a:rPr lang="en-US" sz="1400" dirty="0" smtClean="0"/>
              <a:t>release</a:t>
            </a:r>
            <a:endParaRPr lang="en-US" sz="1400" dirty="0"/>
          </a:p>
          <a:p>
            <a:pPr>
              <a:tabLst>
                <a:tab pos="7199313" algn="l"/>
              </a:tabLst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674220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RR917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025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PGRR070(a) – Sect. 3.1.8, paragraphs (1) and 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5566" y="280569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35504"/>
              </p:ext>
            </p:extLst>
          </p:nvPr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NPRR887,NPRR904,OBDRR009,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NPRR905,NPRR936,NPRR951, PGRR066,SCR804</a:t>
                      </a:r>
                      <a:endParaRPr lang="en-US" sz="800" b="0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12/9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 smtClean="0"/>
              <a:t>(Go-Live in </a:t>
            </a:r>
            <a:r>
              <a:rPr lang="en-US" sz="1000" b="0" kern="0" baseline="0" noProof="0" dirty="0" smtClean="0"/>
              <a:t>April 2020</a:t>
            </a:r>
            <a:r>
              <a:rPr lang="en-US" sz="1000" b="0" kern="0" baseline="0" noProof="0" dirty="0" smtClean="0"/>
              <a:t>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86236" y="1360234"/>
            <a:ext cx="278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69441" y="445751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4567778" y="349791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51917" y="377491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6014376" y="258817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10/18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6019800" y="32571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11/1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89216" y="1371600"/>
            <a:ext cx="2783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2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401" y="3563928"/>
            <a:ext cx="2783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7465372" y="2743200"/>
            <a:ext cx="15183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12/16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67865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667392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66885"/>
            <a:ext cx="2485392" cy="7078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 </a:t>
            </a:r>
            <a:r>
              <a:rPr lang="en-US" sz="800" b="0" kern="0" dirty="0"/>
              <a:t>portion</a:t>
            </a:r>
            <a:endParaRPr lang="en-US" sz="800" b="0" kern="0" dirty="0" smtClean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06449" y="4738941"/>
            <a:ext cx="3657599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42345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586742" y="2667000"/>
            <a:ext cx="153482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April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kern="0" dirty="0" smtClean="0"/>
              <a:t>RARF Go-Live for View/Update</a:t>
            </a:r>
            <a:endParaRPr lang="en-US" sz="1200" b="0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2758901" y="1355716"/>
            <a:ext cx="370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500735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Novem</a:t>
            </a:r>
            <a:r>
              <a:rPr lang="en-US" sz="1200" dirty="0" smtClean="0">
                <a:solidFill>
                  <a:srgbClr val="FF0000"/>
                </a:solidFill>
              </a:rPr>
              <a:t>ber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95364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66499" y="2333219"/>
            <a:ext cx="151247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Future Year Go-Live Targets</a:t>
            </a:r>
            <a:endParaRPr lang="en-US" sz="1200" b="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</a:t>
            </a:r>
            <a:endParaRPr lang="en-US" sz="1200" b="0" kern="0" dirty="0"/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7467600" y="4295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58290" y="3505331"/>
            <a:ext cx="14536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81416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97379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96383"/>
              </p:ext>
            </p:extLst>
          </p:nvPr>
        </p:nvGraphicFramePr>
        <p:xfrm>
          <a:off x="76200" y="1127640"/>
          <a:ext cx="8991599" cy="1783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NPRR935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Post All Wind and Solar Forecasts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NPRR863 Phase 2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ERCOT Contingency Reserve Service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(ECRS)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2021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$1.9M-$2.9M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Enhance Wind Integration Report and Create Solar Integration Report and          Solar Dashboard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2020-R3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Reliant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15902"/>
              </p:ext>
            </p:extLst>
          </p:nvPr>
        </p:nvGraphicFramePr>
        <p:xfrm>
          <a:off x="152401" y="887766"/>
          <a:ext cx="8840750" cy="1943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14" y="84101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29332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2.62M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2.92M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$1.13M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0.01M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1.84M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1.07M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1.03M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333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11/30/2019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150945</TotalTime>
  <Words>1297</Words>
  <Application>Microsoft Office PowerPoint</Application>
  <PresentationFormat>On-screen Show (4:3)</PresentationFormat>
  <Paragraphs>725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2020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1785</cp:revision>
  <cp:lastPrinted>2019-08-23T15:58:44Z</cp:lastPrinted>
  <dcterms:created xsi:type="dcterms:W3CDTF">2016-01-21T15:20:31Z</dcterms:created>
  <dcterms:modified xsi:type="dcterms:W3CDTF">2019-12-11T20:30:46Z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