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318" r:id="rId9"/>
    <p:sldId id="341" r:id="rId10"/>
    <p:sldId id="344" r:id="rId11"/>
    <p:sldId id="334" r:id="rId12"/>
    <p:sldId id="343" r:id="rId13"/>
    <p:sldId id="342" r:id="rId14"/>
    <p:sldId id="338" r:id="rId15"/>
    <p:sldId id="294" r:id="rId16"/>
    <p:sldId id="345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367" autoAdjust="0"/>
    <p:restoredTop sz="98752" autoAdjust="0"/>
  </p:normalViewPr>
  <p:slideViewPr>
    <p:cSldViewPr showGuides="1">
      <p:cViewPr varScale="1">
        <p:scale>
          <a:sx n="112" d="100"/>
          <a:sy n="112" d="100"/>
        </p:scale>
        <p:origin x="114" y="17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24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26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06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December 2019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/>
          </a:p>
          <a:p>
            <a:r>
              <a:rPr lang="en-US" dirty="0" smtClean="0"/>
              <a:t>December 12,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134190"/>
              </p:ext>
            </p:extLst>
          </p:nvPr>
        </p:nvGraphicFramePr>
        <p:xfrm>
          <a:off x="228600" y="927611"/>
          <a:ext cx="8686799" cy="40711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4898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NPRR826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Mitigated Offer Caps for RMR Resources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time requested to complete IA due to 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MMS 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impacts</a:t>
                      </a:r>
                    </a:p>
                  </a:txBody>
                  <a:tcPr anchor="ctr"/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NPRR963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Generation and Controllable Load Resource </a:t>
                      </a:r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(GCLR Group)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time requested to complete IA due to 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EMS </a:t>
                      </a:r>
                      <a:r>
                        <a:rPr lang="en-US" sz="11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impacts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Expected cost = $150k-$200k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Expected duration = 6-9 months</a:t>
                      </a:r>
                    </a:p>
                  </a:txBody>
                  <a:tcPr anchor="ctr"/>
                </a:tc>
              </a:tr>
              <a:tr h="68796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Replacing the Real-Time Average Incremental Energy Cost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plan without disrupting in-flight projects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NPRR974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Capacity Insufficiency Operating Condition Notice (OCN) Transparency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TBD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Additional time requested to complete IA</a:t>
                      </a:r>
                    </a:p>
                  </a:txBody>
                  <a:tcPr anchor="ctr"/>
                </a:tc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NPRR977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Create MIS Posting for RUC Cancellations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2960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plan without disrupting in-flight projects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504588"/>
              </p:ext>
            </p:extLst>
          </p:nvPr>
        </p:nvGraphicFramePr>
        <p:xfrm>
          <a:off x="4729051" y="63615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438400" y="5552853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2950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240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6096000" y="5454938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7617008"/>
              </p:ext>
            </p:extLst>
          </p:nvPr>
        </p:nvGraphicFramePr>
        <p:xfrm>
          <a:off x="228600" y="927611"/>
          <a:ext cx="8686799" cy="2425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276600"/>
                <a:gridCol w="762000"/>
                <a:gridCol w="762000"/>
                <a:gridCol w="2590799"/>
              </a:tblGrid>
              <a:tr h="6399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8708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NPRR978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Alignment with Amendments to PUCT Substantive Rule 25.505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240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REGULATORY</a:t>
                      </a:r>
                      <a:endParaRPr lang="en-US" sz="11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plan without disrupting in-flight projects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SCR806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QSE and DME Information to Disclosure Reports</a:t>
                      </a:r>
                      <a:endParaRPr lang="en-US" sz="2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REGULATORY</a:t>
                      </a:r>
                      <a:endParaRPr lang="en-US" sz="11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Add to end of 2020 list and work into plan without disrupting in-flight projects</a:t>
                      </a:r>
                      <a:endParaRPr lang="en-US" sz="11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729051" y="636156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268195" y="6019268"/>
            <a:ext cx="3352800" cy="6617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2020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2950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240</a:t>
            </a:r>
          </a:p>
        </p:txBody>
      </p:sp>
      <p:sp>
        <p:nvSpPr>
          <p:cNvPr id="7" name="TextBox 23"/>
          <p:cNvSpPr txBox="1">
            <a:spLocks noChangeArrowheads="1"/>
          </p:cNvSpPr>
          <p:nvPr/>
        </p:nvSpPr>
        <p:spPr bwMode="auto">
          <a:xfrm>
            <a:off x="5410200" y="5963066"/>
            <a:ext cx="2169858" cy="8002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Note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Items in the Regulatory</a:t>
            </a:r>
            <a:r>
              <a:rPr lang="en-US" sz="900" b="0" kern="0" dirty="0">
                <a:solidFill>
                  <a:srgbClr val="000000"/>
                </a:solidFill>
              </a:rPr>
              <a:t> </a:t>
            </a:r>
            <a:r>
              <a:rPr lang="en-US" sz="900" b="0" kern="0" dirty="0" smtClean="0">
                <a:solidFill>
                  <a:srgbClr val="000000"/>
                </a:solidFill>
              </a:rPr>
              <a:t>section of the PPL are not tracked against the market Revision Request funding allocation</a:t>
            </a:r>
          </a:p>
        </p:txBody>
      </p:sp>
    </p:spTree>
    <p:extLst>
      <p:ext uri="{BB962C8B-B14F-4D97-AF65-F5344CB8AC3E}">
        <p14:creationId xmlns:p14="http://schemas.microsoft.com/office/powerpoint/2010/main" val="354542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1148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endParaRPr lang="en-US" sz="1800" dirty="0" smtClean="0"/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2019 Release Targets</a:t>
            </a:r>
          </a:p>
          <a:p>
            <a:pPr lvl="1"/>
            <a:r>
              <a:rPr lang="en-US" sz="1800" dirty="0" smtClean="0"/>
              <a:t>2020 Release Targets</a:t>
            </a:r>
          </a:p>
          <a:p>
            <a:pPr lvl="1"/>
            <a:r>
              <a:rPr lang="en-US" sz="1800" dirty="0" smtClean="0"/>
              <a:t>Planned </a:t>
            </a:r>
            <a:r>
              <a:rPr lang="en-US" sz="1800" dirty="0"/>
              <a:t>Project </a:t>
            </a:r>
            <a:r>
              <a:rPr lang="en-US" sz="1800" dirty="0" smtClean="0"/>
              <a:t>Starts</a:t>
            </a:r>
          </a:p>
          <a:p>
            <a:pPr lvl="1"/>
            <a:r>
              <a:rPr lang="en-US" sz="1800" dirty="0" smtClean="0"/>
              <a:t>Aging Items Report</a:t>
            </a:r>
          </a:p>
          <a:p>
            <a:pPr lvl="1"/>
            <a:r>
              <a:rPr lang="en-US" sz="1800" dirty="0" smtClean="0"/>
              <a:t>2019 </a:t>
            </a:r>
            <a:r>
              <a:rPr lang="en-US" sz="1800" dirty="0"/>
              <a:t>Project Spending Forecast</a:t>
            </a:r>
          </a:p>
          <a:p>
            <a:pPr lvl="1"/>
            <a:r>
              <a:rPr lang="en-US" sz="1800" dirty="0" smtClean="0"/>
              <a:t>Revision </a:t>
            </a:r>
            <a:r>
              <a:rPr lang="en-US" sz="1800" dirty="0"/>
              <a:t>Request Funding Placeholder </a:t>
            </a:r>
            <a:r>
              <a:rPr lang="en-US" sz="1800" dirty="0" smtClean="0"/>
              <a:t>Status</a:t>
            </a:r>
          </a:p>
          <a:p>
            <a:pPr lvl="1"/>
            <a:r>
              <a:rPr lang="en-US" sz="1800" dirty="0" smtClean="0"/>
              <a:t>Priority/Rank Options for Revision Requests with 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40" y="748159"/>
            <a:ext cx="8949560" cy="5376862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2019 December </a:t>
            </a:r>
            <a:r>
              <a:rPr lang="en-US" sz="1800" dirty="0"/>
              <a:t>Release – </a:t>
            </a:r>
            <a:r>
              <a:rPr lang="en-US" sz="1800" dirty="0" smtClean="0"/>
              <a:t>R6 </a:t>
            </a:r>
            <a:r>
              <a:rPr lang="en-US" sz="1800" dirty="0"/>
              <a:t>– </a:t>
            </a:r>
            <a:r>
              <a:rPr lang="en-US" sz="1800" dirty="0" smtClean="0"/>
              <a:t>12/10/2019 </a:t>
            </a:r>
            <a:r>
              <a:rPr lang="en-US" sz="1800" dirty="0"/>
              <a:t>– </a:t>
            </a:r>
            <a:r>
              <a:rPr lang="en-US" sz="1800" dirty="0" smtClean="0"/>
              <a:t>12/12/2019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NPRR911 </a:t>
            </a:r>
            <a:r>
              <a:rPr lang="en-US" sz="1400" dirty="0"/>
              <a:t>– Improved Calculation of Real-Time LMPs at Logical Resource Nodes for On-Line </a:t>
            </a:r>
            <a:r>
              <a:rPr lang="en-US" sz="1400" dirty="0" smtClean="0"/>
              <a:t>	Combined </a:t>
            </a:r>
            <a:r>
              <a:rPr lang="en-US" sz="1400" dirty="0"/>
              <a:t>Cycle Generation Resources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NPRR952 – </a:t>
            </a:r>
            <a:r>
              <a:rPr lang="en-US" sz="1400" dirty="0"/>
              <a:t>Use of Katy Hub for the Fuel Index Price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PGRR072 – </a:t>
            </a:r>
            <a:r>
              <a:rPr lang="en-US" sz="1400" dirty="0"/>
              <a:t>Treatment of Generation Resource Retirement and Mothball in Regional Transmission </a:t>
            </a:r>
            <a:r>
              <a:rPr lang="en-US" sz="1400" dirty="0" smtClean="0"/>
              <a:t>	Plan </a:t>
            </a:r>
            <a:r>
              <a:rPr lang="en-US" sz="1400" dirty="0"/>
              <a:t>and Geomagnetic Disturbance Vulnerability Assessment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2019 </a:t>
            </a:r>
            <a:r>
              <a:rPr lang="en-US" sz="1800" dirty="0"/>
              <a:t>December Release – </a:t>
            </a:r>
            <a:r>
              <a:rPr lang="en-US" sz="1800" dirty="0" smtClean="0"/>
              <a:t>Off-Cycle </a:t>
            </a:r>
            <a:r>
              <a:rPr lang="en-US" sz="1800" dirty="0"/>
              <a:t>– </a:t>
            </a:r>
            <a:r>
              <a:rPr lang="en-US" sz="1800" dirty="0" smtClean="0"/>
              <a:t>12/16/2019 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NPRR920 </a:t>
            </a:r>
            <a:r>
              <a:rPr lang="en-US" sz="1400" dirty="0"/>
              <a:t>– Change to Ramp Rate Calculation in Resource Limit Calculator</a:t>
            </a:r>
          </a:p>
          <a:p>
            <a:pPr>
              <a:tabLst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January Release – Off-Cycle – </a:t>
            </a:r>
            <a:r>
              <a:rPr lang="en-US" sz="1800" dirty="0" smtClean="0"/>
              <a:t>1/1/2020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NPRR877 Ph2 </a:t>
            </a:r>
            <a:r>
              <a:rPr lang="en-US" sz="1400" dirty="0"/>
              <a:t>– Use of Actual Interval Data for IDR ESI IDs for Initial Settlement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NPRR968 – </a:t>
            </a:r>
            <a:r>
              <a:rPr lang="en-US" sz="1400" dirty="0"/>
              <a:t>Revise EEA Level 3 Triggers from 1375 MW to 1430 MW to Align with New Most Severe Single Contingency Value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/>
              <a:t>2020 January Release – Off-Cycle – </a:t>
            </a:r>
            <a:r>
              <a:rPr lang="en-US" sz="1800" dirty="0" smtClean="0"/>
              <a:t>1/9/2020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NPRR873 </a:t>
            </a:r>
            <a:r>
              <a:rPr lang="en-US" sz="1400" dirty="0"/>
              <a:t>– Posting of </a:t>
            </a:r>
            <a:r>
              <a:rPr lang="en-US" sz="1400" dirty="0" smtClean="0"/>
              <a:t>ERCOT </a:t>
            </a:r>
            <a:r>
              <a:rPr lang="en-US" sz="1400" dirty="0"/>
              <a:t>Wide Intra-Hour Wind Power </a:t>
            </a:r>
            <a:r>
              <a:rPr lang="en-US" sz="1400" dirty="0" smtClean="0"/>
              <a:t>&amp; Load </a:t>
            </a:r>
            <a:r>
              <a:rPr lang="en-US" sz="1400" dirty="0"/>
              <a:t>Forecast on </a:t>
            </a:r>
            <a:r>
              <a:rPr lang="en-US" sz="1400" dirty="0" smtClean="0"/>
              <a:t>MIS </a:t>
            </a:r>
            <a:r>
              <a:rPr lang="en-US" sz="1400" dirty="0"/>
              <a:t>Public</a:t>
            </a:r>
            <a:endParaRPr lang="en-US" sz="14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SCR797 – </a:t>
            </a:r>
            <a:r>
              <a:rPr lang="en-US" sz="1400" dirty="0"/>
              <a:t>Provide Current Operating Plans (COPs) to TSPs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February </a:t>
            </a:r>
            <a:r>
              <a:rPr lang="en-US" sz="1800" dirty="0"/>
              <a:t>Release – </a:t>
            </a:r>
            <a:r>
              <a:rPr lang="en-US" sz="1800" dirty="0" smtClean="0"/>
              <a:t>R1 </a:t>
            </a:r>
            <a:r>
              <a:rPr lang="en-US" sz="1800" dirty="0"/>
              <a:t>– </a:t>
            </a:r>
            <a:r>
              <a:rPr lang="en-US" sz="1800" dirty="0" smtClean="0"/>
              <a:t>2/4/2020 – 2/6/2020</a:t>
            </a:r>
            <a:r>
              <a:rPr lang="en-US" sz="1600" i="1" dirty="0">
                <a:solidFill>
                  <a:srgbClr val="00B050"/>
                </a:solidFill>
              </a:rPr>
              <a:t>	 </a:t>
            </a:r>
            <a:r>
              <a:rPr lang="en-US" sz="1800" i="1" dirty="0">
                <a:solidFill>
                  <a:srgbClr val="00B050"/>
                </a:solidFill>
              </a:rPr>
              <a:t>In Flight</a:t>
            </a:r>
            <a:endParaRPr lang="en-US" sz="16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No Revision Requests </a:t>
            </a:r>
            <a:r>
              <a:rPr lang="en-US" sz="1400" dirty="0" smtClean="0"/>
              <a:t>are planned for this </a:t>
            </a:r>
            <a:r>
              <a:rPr lang="en-US" sz="1400" dirty="0" smtClean="0"/>
              <a:t>release</a:t>
            </a:r>
            <a:endParaRPr lang="en-US" sz="1400" dirty="0"/>
          </a:p>
          <a:p>
            <a:pPr>
              <a:tabLst>
                <a:tab pos="7199313" algn="l"/>
              </a:tabLst>
            </a:pPr>
            <a:endParaRPr lang="en-US" sz="17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2019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0674220"/>
              </p:ext>
            </p:extLst>
          </p:nvPr>
        </p:nvGraphicFramePr>
        <p:xfrm>
          <a:off x="160280" y="798446"/>
          <a:ext cx="8839200" cy="4207144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2/5 – 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4/2 – 4/4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5/28 – 5/30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8/6 – 8/8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10/15 – 10/17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12/10 – 12/12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PGRR057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7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NPRR809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NPRR833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(a/b)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5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VCMRR022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NPRR833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(c)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NPRR916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NPRR909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NOGRR154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OBDRR014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RR917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NPRR920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28" name="TextBox 21"/>
          <p:cNvSpPr txBox="1">
            <a:spLocks noChangeArrowheads="1"/>
          </p:cNvSpPr>
          <p:nvPr/>
        </p:nvSpPr>
        <p:spPr bwMode="auto">
          <a:xfrm>
            <a:off x="6498328" y="5520256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NPRR809(b) – Reporting/posting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NPRR833(a/b) – DAM/SCED system 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NPRR833(c)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CRR </a:t>
            </a:r>
            <a:r>
              <a:rPr lang="en-US" sz="800" b="0" kern="0" dirty="0"/>
              <a:t>system </a:t>
            </a:r>
            <a:r>
              <a:rPr lang="en-US" sz="800" b="0" kern="0" dirty="0" smtClean="0"/>
              <a:t>changes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NPRR916(a) </a:t>
            </a:r>
            <a:r>
              <a:rPr lang="en-US" sz="800" b="0" kern="0" dirty="0"/>
              <a:t>– Mitigated Offer Floor to </a:t>
            </a:r>
            <a:r>
              <a:rPr lang="en-US" sz="800" b="0" kern="0" dirty="0" smtClean="0"/>
              <a:t>$0/MWh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NPRR916(b) – Mitigated Offer Floor to -$20/MWh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PGRR057(b) – List of GMD event contingencies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PGRR070(a) – Sect. 3.1.8, paragraphs (1) and (2)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28754" y="1359665"/>
            <a:ext cx="278384" cy="3670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  <a:endParaRPr lang="en-US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49675" y="1351705"/>
            <a:ext cx="370549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575566" y="280569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7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61749" y="472400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3468509" y="336366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6/2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56907" y="4475946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 rot="16200000">
            <a:off x="2636731" y="4112235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1b</a:t>
            </a:r>
            <a:endParaRPr lang="en-US" sz="1000" i="1" dirty="0"/>
          </a:p>
        </p:txBody>
      </p:sp>
      <p:sp>
        <p:nvSpPr>
          <p:cNvPr id="38" name="Left Brace 37"/>
          <p:cNvSpPr/>
          <p:nvPr/>
        </p:nvSpPr>
        <p:spPr>
          <a:xfrm>
            <a:off x="3294001" y="3635933"/>
            <a:ext cx="181024" cy="127541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594953" y="3637014"/>
            <a:ext cx="1513605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5/1</a:t>
            </a:r>
            <a:endParaRPr lang="en-US" sz="1200" kern="0" dirty="0"/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147569" y="2286000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1</a:t>
            </a:r>
            <a:r>
              <a:rPr lang="en-US" sz="1200" dirty="0" smtClean="0"/>
              <a:t>/22</a:t>
            </a:r>
            <a:endParaRPr lang="en-US" sz="120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154016" y="3886200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/26</a:t>
            </a:r>
            <a:endParaRPr lang="en-US" sz="1200" kern="0" dirty="0"/>
          </a:p>
        </p:txBody>
      </p:sp>
      <p:sp>
        <p:nvSpPr>
          <p:cNvPr id="40" name="TextBox 39"/>
          <p:cNvSpPr txBox="1"/>
          <p:nvPr/>
        </p:nvSpPr>
        <p:spPr>
          <a:xfrm>
            <a:off x="1326869" y="1374797"/>
            <a:ext cx="338554" cy="2623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  <a:endParaRPr lang="en-US" sz="1200" dirty="0">
              <a:latin typeface="Wingdings" panose="05000000000000000000" pitchFamily="2" charset="2"/>
            </a:endParaRPr>
          </a:p>
          <a:p>
            <a:endParaRPr lang="en-US" sz="2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2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</a:p>
          <a:p>
            <a:endParaRPr lang="en-US" sz="105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graphicFrame>
        <p:nvGraphicFramePr>
          <p:cNvPr id="41" name="Table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335504"/>
              </p:ext>
            </p:extLst>
          </p:nvPr>
        </p:nvGraphicFramePr>
        <p:xfrm>
          <a:off x="176358" y="5032090"/>
          <a:ext cx="8807363" cy="464820"/>
        </p:xfrm>
        <a:graphic>
          <a:graphicData uri="http://schemas.openxmlformats.org/drawingml/2006/table">
            <a:tbl>
              <a:tblPr firstRow="1" bandRow="1"/>
              <a:tblGrid>
                <a:gridCol w="919754"/>
                <a:gridCol w="1189888"/>
                <a:gridCol w="1828800"/>
                <a:gridCol w="4868921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NPRR702, NPRR829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NPRR867,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NPRR887,NPRR904,OBDRR009,</a:t>
                      </a:r>
                      <a:r>
                        <a:rPr lang="en-US" sz="800" b="0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NPRR905,NPRR936,NPRR951, PGRR066,SCR804</a:t>
                      </a:r>
                      <a:endParaRPr lang="en-US" sz="800" b="0" strike="noStrike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169297" y="2825264"/>
            <a:ext cx="1416289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35" name="TextBox 12"/>
          <p:cNvSpPr txBox="1">
            <a:spLocks noChangeArrowheads="1"/>
          </p:cNvSpPr>
          <p:nvPr/>
        </p:nvSpPr>
        <p:spPr bwMode="auto">
          <a:xfrm>
            <a:off x="163538" y="335280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3/5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1598974" y="4316816"/>
            <a:ext cx="1517904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5/6 – 5/7</a:t>
            </a:r>
            <a:endParaRPr lang="en-US" sz="1200" kern="0" dirty="0"/>
          </a:p>
        </p:txBody>
      </p:sp>
      <p:sp>
        <p:nvSpPr>
          <p:cNvPr id="42" name="TextBox 12"/>
          <p:cNvSpPr txBox="1">
            <a:spLocks noChangeArrowheads="1"/>
          </p:cNvSpPr>
          <p:nvPr/>
        </p:nvSpPr>
        <p:spPr bwMode="auto">
          <a:xfrm>
            <a:off x="7464907" y="3733800"/>
            <a:ext cx="1524438" cy="1138773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12/9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noProof="0" dirty="0" smtClean="0"/>
              <a:t>RARF (SCR781)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en-US" sz="1200" b="0" i="0" u="none" strike="noStrike" kern="0" cap="none" spc="0" normalizeH="0" dirty="0" smtClean="0">
                <a:ln>
                  <a:noFill/>
                </a:ln>
                <a:effectLst/>
                <a:uLnTx/>
                <a:uFillTx/>
              </a:rPr>
              <a:t>Testing/Training of View/Update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1000" b="0" kern="0" baseline="0" noProof="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0" kern="0" baseline="0" noProof="0" dirty="0" smtClean="0"/>
              <a:t>(Go-Live in </a:t>
            </a:r>
            <a:r>
              <a:rPr lang="en-US" sz="1000" b="0" kern="0" baseline="0" noProof="0" dirty="0" smtClean="0"/>
              <a:t>April 2020</a:t>
            </a:r>
            <a:r>
              <a:rPr lang="en-US" sz="1000" b="0" kern="0" baseline="0" noProof="0" dirty="0" smtClean="0"/>
              <a:t>)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305691" y="4694129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819308" y="384516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4426381"/>
            <a:ext cx="1440937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4/10</a:t>
            </a:r>
            <a:endParaRPr lang="en-US" sz="1200" kern="0" dirty="0"/>
          </a:p>
        </p:txBody>
      </p:sp>
      <p:sp>
        <p:nvSpPr>
          <p:cNvPr id="49" name="TextBox 48"/>
          <p:cNvSpPr txBox="1"/>
          <p:nvPr/>
        </p:nvSpPr>
        <p:spPr>
          <a:xfrm>
            <a:off x="1295400" y="4164624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2819400" y="4066401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9" name="TextBox 12"/>
          <p:cNvSpPr txBox="1">
            <a:spLocks noChangeArrowheads="1"/>
          </p:cNvSpPr>
          <p:nvPr/>
        </p:nvSpPr>
        <p:spPr bwMode="auto">
          <a:xfrm>
            <a:off x="3464405" y="426720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6/15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302989" y="1374797"/>
            <a:ext cx="278384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r>
              <a:rPr lang="en-US" sz="12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100" dirty="0" smtClean="0">
                <a:latin typeface="Wingdings" panose="05000000000000000000" pitchFamily="2" charset="2"/>
              </a:rPr>
              <a:t> 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1000" dirty="0">
              <a:latin typeface="Wingdings" panose="05000000000000000000" pitchFamily="2" charset="2"/>
            </a:endParaRPr>
          </a:p>
        </p:txBody>
      </p:sp>
      <p:sp>
        <p:nvSpPr>
          <p:cNvPr id="60" name="TextBox 12"/>
          <p:cNvSpPr txBox="1">
            <a:spLocks noChangeArrowheads="1"/>
          </p:cNvSpPr>
          <p:nvPr/>
        </p:nvSpPr>
        <p:spPr bwMode="auto">
          <a:xfrm>
            <a:off x="3470498" y="2760590"/>
            <a:ext cx="1097280" cy="228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6/1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2" name="TextBox 12"/>
          <p:cNvSpPr txBox="1">
            <a:spLocks noChangeArrowheads="1"/>
          </p:cNvSpPr>
          <p:nvPr/>
        </p:nvSpPr>
        <p:spPr bwMode="auto">
          <a:xfrm>
            <a:off x="4572000" y="41426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9</a:t>
            </a:r>
            <a:r>
              <a:rPr lang="en-US" sz="1200" dirty="0" smtClean="0"/>
              <a:t>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301827" y="2992715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686236" y="1360234"/>
            <a:ext cx="27838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000" dirty="0" smtClean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7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5669441" y="4457516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4567778" y="3497919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651917" y="3774918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58" name="TextBox 12"/>
          <p:cNvSpPr txBox="1">
            <a:spLocks noChangeArrowheads="1"/>
          </p:cNvSpPr>
          <p:nvPr/>
        </p:nvSpPr>
        <p:spPr bwMode="auto">
          <a:xfrm>
            <a:off x="6014376" y="2588170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10/18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4" name="TextBox 12"/>
          <p:cNvSpPr txBox="1">
            <a:spLocks noChangeArrowheads="1"/>
          </p:cNvSpPr>
          <p:nvPr/>
        </p:nvSpPr>
        <p:spPr bwMode="auto">
          <a:xfrm>
            <a:off x="6019800" y="3257101"/>
            <a:ext cx="144659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11/1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7189216" y="1371600"/>
            <a:ext cx="27838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endParaRPr lang="en-US" sz="1200" dirty="0" smtClean="0">
              <a:latin typeface="Wingdings" panose="05000000000000000000" pitchFamily="2" charset="2"/>
            </a:endParaRPr>
          </a:p>
          <a:p>
            <a:endParaRPr lang="en-US" sz="12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177401" y="3563928"/>
            <a:ext cx="27838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dirty="0">
              <a:latin typeface="Wingdings" panose="05000000000000000000" pitchFamily="2" charset="2"/>
            </a:endParaRP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500" dirty="0">
              <a:latin typeface="Wingdings" panose="05000000000000000000" pitchFamily="2" charset="2"/>
            </a:endParaRPr>
          </a:p>
          <a:p>
            <a:r>
              <a:rPr lang="en-US" sz="1000" dirty="0">
                <a:latin typeface="Wingdings" panose="05000000000000000000" pitchFamily="2" charset="2"/>
              </a:rPr>
              <a:t>ü</a:t>
            </a:r>
          </a:p>
          <a:p>
            <a:endParaRPr lang="en-US" sz="400" dirty="0">
              <a:latin typeface="Wingdings" panose="05000000000000000000" pitchFamily="2" charset="2"/>
            </a:endParaRPr>
          </a:p>
          <a:p>
            <a:r>
              <a:rPr lang="en-US" sz="1000" dirty="0" smtClean="0">
                <a:latin typeface="Wingdings" panose="05000000000000000000" pitchFamily="2" charset="2"/>
              </a:rPr>
              <a:t>ü</a:t>
            </a:r>
          </a:p>
        </p:txBody>
      </p:sp>
      <p:sp>
        <p:nvSpPr>
          <p:cNvPr id="69" name="TextBox 12"/>
          <p:cNvSpPr txBox="1">
            <a:spLocks noChangeArrowheads="1"/>
          </p:cNvSpPr>
          <p:nvPr/>
        </p:nvSpPr>
        <p:spPr bwMode="auto">
          <a:xfrm>
            <a:off x="7465372" y="2743200"/>
            <a:ext cx="15183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12/16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55539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67865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5/28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Ph1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Ph2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PGRR070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52994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14345" y="1356091"/>
            <a:ext cx="370549" cy="1769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152400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667392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466885"/>
            <a:ext cx="2485392" cy="70788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NPRR863 Ph1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FFR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/>
              <a:t>NPRR863 </a:t>
            </a:r>
            <a:r>
              <a:rPr lang="en-US" sz="800" b="0" kern="0" dirty="0" smtClean="0"/>
              <a:t>Ph2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ECRS </a:t>
            </a:r>
            <a:r>
              <a:rPr lang="en-US" sz="800" b="0" kern="0" dirty="0"/>
              <a:t>portion</a:t>
            </a:r>
            <a:endParaRPr lang="en-US" sz="800" b="0" kern="0" dirty="0" smtClean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Add capability</a:t>
            </a:r>
            <a:endParaRPr lang="en-US" sz="800" b="0" kern="0" dirty="0"/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906449" y="4738941"/>
            <a:ext cx="3657599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9" y="4742345"/>
            <a:ext cx="2903046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586742" y="2667000"/>
            <a:ext cx="153482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April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0" kern="0" dirty="0" smtClean="0"/>
              <a:t>RARF Go-Live for View/Update</a:t>
            </a:r>
            <a:endParaRPr lang="en-US" sz="1200" b="0" kern="0" dirty="0"/>
          </a:p>
        </p:txBody>
      </p:sp>
      <p:sp>
        <p:nvSpPr>
          <p:cNvPr id="22" name="TextBox 21"/>
          <p:cNvSpPr txBox="1"/>
          <p:nvPr/>
        </p:nvSpPr>
        <p:spPr>
          <a:xfrm>
            <a:off x="2758901" y="1355716"/>
            <a:ext cx="37054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  <a:endParaRPr kumimoji="0" lang="en-US" sz="10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16493" y="136006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500735"/>
            <a:ext cx="143560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Novem</a:t>
            </a:r>
            <a:r>
              <a:rPr lang="en-US" sz="1200" dirty="0" smtClean="0">
                <a:solidFill>
                  <a:srgbClr val="FF0000"/>
                </a:solidFill>
              </a:rPr>
              <a:t>ber</a:t>
            </a:r>
            <a:endParaRPr lang="en-US" sz="1200" dirty="0" smtClean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95364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28" name="TextBox 12"/>
          <p:cNvSpPr txBox="1">
            <a:spLocks noChangeArrowheads="1"/>
          </p:cNvSpPr>
          <p:nvPr/>
        </p:nvSpPr>
        <p:spPr bwMode="auto">
          <a:xfrm>
            <a:off x="7466499" y="2333219"/>
            <a:ext cx="1512475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Future Year Go-Live Targets</a:t>
            </a:r>
            <a:endParaRPr lang="en-US" sz="1200" b="0" kern="0" dirty="0"/>
          </a:p>
        </p:txBody>
      </p:sp>
      <p:sp>
        <p:nvSpPr>
          <p:cNvPr id="31" name="TextBox 12"/>
          <p:cNvSpPr txBox="1">
            <a:spLocks noChangeArrowheads="1"/>
          </p:cNvSpPr>
          <p:nvPr/>
        </p:nvSpPr>
        <p:spPr bwMode="auto">
          <a:xfrm>
            <a:off x="7467600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2021</a:t>
            </a:r>
            <a:endParaRPr lang="en-US" sz="1200" b="0" kern="0" dirty="0"/>
          </a:p>
        </p:txBody>
      </p:sp>
      <p:sp>
        <p:nvSpPr>
          <p:cNvPr id="34" name="TextBox 12"/>
          <p:cNvSpPr txBox="1">
            <a:spLocks noChangeArrowheads="1"/>
          </p:cNvSpPr>
          <p:nvPr/>
        </p:nvSpPr>
        <p:spPr bwMode="auto">
          <a:xfrm>
            <a:off x="7467600" y="4295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2022</a:t>
            </a:r>
            <a:endParaRPr lang="en-US" sz="1200" b="0" kern="0" dirty="0"/>
          </a:p>
        </p:txBody>
      </p:sp>
      <p:sp>
        <p:nvSpPr>
          <p:cNvPr id="35" name="TextBox 34"/>
          <p:cNvSpPr txBox="1"/>
          <p:nvPr/>
        </p:nvSpPr>
        <p:spPr>
          <a:xfrm>
            <a:off x="8638633" y="1366500"/>
            <a:ext cx="370549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58290" y="3505331"/>
            <a:ext cx="1453638" cy="461665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September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Off-Cycle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814164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84983" y="3973798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19882"/>
            <a:ext cx="8839200" cy="442118"/>
          </a:xfrm>
        </p:spPr>
        <p:txBody>
          <a:bodyPr/>
          <a:lstStyle/>
          <a:p>
            <a:r>
              <a:rPr lang="en-US" sz="1800" dirty="0" smtClean="0"/>
              <a:t>Approved Revision Requests “Not Started” – Planned to Start in Future Months</a:t>
            </a:r>
            <a:endParaRPr lang="en-US" sz="18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796383"/>
              </p:ext>
            </p:extLst>
          </p:nvPr>
        </p:nvGraphicFramePr>
        <p:xfrm>
          <a:off x="76200" y="1127640"/>
          <a:ext cx="8991599" cy="17831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40568"/>
                <a:gridCol w="838200"/>
                <a:gridCol w="762000"/>
                <a:gridCol w="990600"/>
                <a:gridCol w="76023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Revision Request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/>
                        <a:t>Target</a:t>
                      </a:r>
                    </a:p>
                    <a:p>
                      <a:pPr algn="ctr"/>
                      <a:r>
                        <a:rPr lang="en-US" sz="1100" b="1" dirty="0" smtClean="0"/>
                        <a:t>Start Date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Release Target</a:t>
                      </a:r>
                      <a:endParaRPr lang="en-U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Cost Estimate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Author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NPRR935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Post All Wind and Solar Forecasts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2020-R3</a:t>
                      </a:r>
                      <a:endParaRPr lang="en-US" sz="105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$50k-$70k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NPRR863 Phase 2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–</a:t>
                      </a: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Creation of ERCOT Contingency Reserve Service</a:t>
                      </a:r>
                      <a:r>
                        <a:rPr lang="en-US" sz="11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(ECRS)</a:t>
                      </a:r>
                      <a:endParaRPr lang="en-US" sz="11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2019</a:t>
                      </a: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2021</a:t>
                      </a:r>
                      <a:endParaRPr lang="en-US" sz="100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$1.9M-$2.9M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ERCOT</a:t>
                      </a:r>
                    </a:p>
                  </a:txBody>
                  <a:tcPr marT="45732" marB="45732" anchor="ctr"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SCR803</a:t>
                      </a:r>
                      <a:r>
                        <a:rPr 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Enhance Wind Integration Report and Create Solar Integration Report and          Solar Dashboard</a:t>
                      </a:r>
                      <a:endParaRPr lang="en-US" sz="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 2020</a:t>
                      </a:r>
                      <a:endParaRPr lang="en-US" sz="105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2020-R3</a:t>
                      </a:r>
                      <a:endParaRPr lang="en-US" sz="1000" dirty="0"/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$50k-$75k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Reliant</a:t>
                      </a:r>
                      <a:endParaRPr lang="en-US" sz="105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4876800" y="6278917"/>
            <a:ext cx="2501608" cy="261610"/>
          </a:xfrm>
          <a:prstGeom prst="rect">
            <a:avLst/>
          </a:prstGeom>
          <a:solidFill>
            <a:srgbClr val="99FF99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kern="0" dirty="0" smtClean="0">
                <a:solidFill>
                  <a:srgbClr val="000000"/>
                </a:solidFill>
              </a:rPr>
              <a:t>Project </a:t>
            </a:r>
            <a:r>
              <a:rPr kumimoji="0" lang="en-US" sz="11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Initiations – </a:t>
            </a:r>
            <a:r>
              <a:rPr lang="en-US" sz="1100" kern="0" dirty="0" smtClean="0">
                <a:solidFill>
                  <a:srgbClr val="000000"/>
                </a:solidFill>
              </a:rPr>
              <a:t>Next 3 Months</a:t>
            </a:r>
            <a:endParaRPr kumimoji="0" lang="en-US" sz="1100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83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343400" cy="518318"/>
          </a:xfrm>
        </p:spPr>
        <p:txBody>
          <a:bodyPr/>
          <a:lstStyle/>
          <a:p>
            <a:r>
              <a:rPr lang="en-US" sz="2400" dirty="0" smtClean="0"/>
              <a:t>Aging Items Report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315902"/>
              </p:ext>
            </p:extLst>
          </p:nvPr>
        </p:nvGraphicFramePr>
        <p:xfrm>
          <a:off x="152401" y="887766"/>
          <a:ext cx="8840750" cy="19431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62399"/>
                <a:gridCol w="1371600"/>
                <a:gridCol w="3506751"/>
              </a:tblGrid>
              <a:tr h="34292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Aging</a:t>
                      </a: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 Items Report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Last Action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Status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 marT="45732" marB="45732" anchor="ctr">
                    <a:solidFill>
                      <a:schemeClr val="accent4">
                        <a:lumMod val="10000"/>
                        <a:lumOff val="90000"/>
                      </a:schemeClr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NPRR702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Flexible Accounts, Payment of Invoices, and Disposition of Interest on Cash Collateral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12/8/2015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 on 9/1/2018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 boxes pending decision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Treasury software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NPRR825</a:t>
                      </a:r>
                      <a:r>
                        <a:rPr lang="en-US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– Require ERCOT to Issue a DC Tie Curtailment Notice Prior to Curtailing any DC Tie Load</a:t>
                      </a:r>
                      <a:endParaRPr lang="en-US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Board approved on 12/12/2017</a:t>
                      </a:r>
                    </a:p>
                  </a:txBody>
                  <a:tcPr marT="45732" marB="45732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Partial implementation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on 10/1/2018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Remaining grey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boxes e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xpected to be paired with internal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ERCOT project (Security Constrained Unit Commitment)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45732" marB="45732" anchor="ctr">
                    <a:noFill/>
                  </a:tcPr>
                </a:tc>
              </a:tr>
            </a:tbl>
          </a:graphicData>
        </a:graphic>
      </p:graphicFrame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1066800" y="5619606"/>
            <a:ext cx="4540190" cy="45550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Aging Items PPL Logic:       Project Status = “Not Started” and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/>
              <a:t>	</a:t>
            </a:r>
            <a:r>
              <a:rPr lang="en-US" sz="1200" b="0" dirty="0" smtClean="0"/>
              <a:t>	Priority &lt; “2019”</a:t>
            </a:r>
            <a:r>
              <a:rPr lang="en-US" sz="1400" b="0" dirty="0" smtClean="0"/>
              <a:t> </a:t>
            </a:r>
            <a:r>
              <a:rPr lang="en-US" sz="1000" b="0" dirty="0" smtClean="0"/>
              <a:t>(current year)</a:t>
            </a:r>
            <a:endParaRPr lang="en-US" sz="1100" b="0" dirty="0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6172200" y="5727327"/>
            <a:ext cx="2259843" cy="2400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Status updates in </a:t>
            </a:r>
            <a:r>
              <a:rPr lang="en-US" sz="1200" dirty="0" smtClean="0"/>
              <a:t>bold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36213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2019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2019 PPL Budget  =  $20.4M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dirty="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210453"/>
            <a:ext cx="3962400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June-December forecasts are updated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14" y="841013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7391400" cy="518318"/>
          </a:xfrm>
        </p:spPr>
        <p:txBody>
          <a:bodyPr/>
          <a:lstStyle/>
          <a:p>
            <a:r>
              <a:rPr lang="en-US" sz="2400" dirty="0"/>
              <a:t>Revision Request Funding Placeholder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829234"/>
            <a:ext cx="8686800" cy="2405531"/>
          </a:xfrm>
        </p:spPr>
        <p:txBody>
          <a:bodyPr/>
          <a:lstStyle/>
          <a:p>
            <a:r>
              <a:rPr lang="en-US" sz="2000" dirty="0"/>
              <a:t>In </a:t>
            </a:r>
            <a:r>
              <a:rPr lang="en-US" sz="2000" dirty="0" smtClean="0"/>
              <a:t>2019, </a:t>
            </a:r>
            <a:r>
              <a:rPr lang="en-US" sz="2000" dirty="0"/>
              <a:t>ERCOT </a:t>
            </a:r>
            <a:r>
              <a:rPr lang="en-US" sz="2000" dirty="0" smtClean="0"/>
              <a:t>forecasted </a:t>
            </a:r>
            <a:r>
              <a:rPr lang="en-US" sz="2000" dirty="0"/>
              <a:t>$</a:t>
            </a:r>
            <a:r>
              <a:rPr lang="en-US" sz="2000" dirty="0" smtClean="0"/>
              <a:t>4.0M </a:t>
            </a:r>
            <a:r>
              <a:rPr lang="en-US" sz="2000" dirty="0"/>
              <a:t>for Revision Request </a:t>
            </a:r>
            <a:r>
              <a:rPr lang="en-US" sz="2000" dirty="0" smtClean="0"/>
              <a:t>work</a:t>
            </a:r>
          </a:p>
          <a:p>
            <a:endParaRPr lang="en-US" sz="900" dirty="0"/>
          </a:p>
          <a:p>
            <a:r>
              <a:rPr lang="en-US" sz="2000" dirty="0" smtClean="0"/>
              <a:t>In ERCOT’s 2020/2021 proposed budget, the following amounts are allocated for Revision </a:t>
            </a:r>
            <a:r>
              <a:rPr lang="en-US" sz="2000" dirty="0"/>
              <a:t>Request </a:t>
            </a:r>
            <a:r>
              <a:rPr lang="en-US" sz="2000" dirty="0" smtClean="0"/>
              <a:t>work</a:t>
            </a:r>
          </a:p>
          <a:p>
            <a:pPr lvl="1"/>
            <a:r>
              <a:rPr lang="en-US" sz="1600" dirty="0" smtClean="0"/>
              <a:t>2020 = $4M</a:t>
            </a:r>
          </a:p>
          <a:p>
            <a:pPr lvl="1"/>
            <a:r>
              <a:rPr lang="en-US" sz="1600" dirty="0" smtClean="0"/>
              <a:t>2021 = $4M</a:t>
            </a:r>
          </a:p>
          <a:p>
            <a:pPr marL="457200" indent="-457200">
              <a:buFont typeface="+mj-lt"/>
              <a:buAutoNum type="arabicPeriod"/>
            </a:pPr>
            <a:endParaRPr lang="en-US" sz="900" dirty="0" smtClean="0">
              <a:solidFill>
                <a:srgbClr val="FF0000"/>
              </a:solidFill>
            </a:endParaRPr>
          </a:p>
          <a:p>
            <a:r>
              <a:rPr lang="en-US" sz="2000" dirty="0" smtClean="0"/>
              <a:t>Yearly Revision Request Spending Forecast Summary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0729332"/>
              </p:ext>
            </p:extLst>
          </p:nvPr>
        </p:nvGraphicFramePr>
        <p:xfrm>
          <a:off x="1219200" y="3302000"/>
          <a:ext cx="6840064" cy="287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332"/>
                <a:gridCol w="1600866"/>
                <a:gridCol w="1600866"/>
              </a:tblGrid>
              <a:tr h="558800"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Project Status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2019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2020</a:t>
                      </a:r>
                      <a:endParaRPr lang="en-US" sz="2000" dirty="0"/>
                    </a:p>
                  </a:txBody>
                  <a:tcPr anchor="ctr"/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YTD Actuals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$</a:t>
                      </a:r>
                      <a:r>
                        <a:rPr lang="en-US" i="1" dirty="0" smtClean="0"/>
                        <a:t>2.62M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/>
                        <a:t>-</a:t>
                      </a:r>
                      <a:endParaRPr lang="en-US" i="1" dirty="0"/>
                    </a:p>
                  </a:txBody>
                  <a:tcPr anchor="ctr"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In-Flight / Complete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2.92M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$1.13M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Approved – Not Started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0.01M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1.84M</a:t>
                      </a:r>
                      <a:endParaRPr lang="en-US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Remaining Funding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1.07M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</a:t>
                      </a:r>
                      <a:r>
                        <a:rPr lang="en-US" dirty="0" smtClean="0"/>
                        <a:t>1.03M</a:t>
                      </a:r>
                      <a:endParaRPr lang="en-US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Allocation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$4.00M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1219200" y="565812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219200" y="6153102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219200" y="3886200"/>
            <a:ext cx="6840064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56539" y="3953435"/>
            <a:ext cx="1333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of 11/30/2019</a:t>
            </a:r>
            <a:endParaRPr lang="en-US" sz="1200" dirty="0"/>
          </a:p>
        </p:txBody>
      </p:sp>
      <p:sp>
        <p:nvSpPr>
          <p:cNvPr id="11" name="TextBox 10"/>
          <p:cNvSpPr txBox="1"/>
          <p:nvPr/>
        </p:nvSpPr>
        <p:spPr>
          <a:xfrm>
            <a:off x="5529349" y="2031999"/>
            <a:ext cx="3111731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May actuals not yet available</a:t>
            </a:r>
          </a:p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Updated to include April actuals</a:t>
            </a:r>
          </a:p>
        </p:txBody>
      </p:sp>
    </p:spTree>
    <p:extLst>
      <p:ext uri="{BB962C8B-B14F-4D97-AF65-F5344CB8AC3E}">
        <p14:creationId xmlns:p14="http://schemas.microsoft.com/office/powerpoint/2010/main" val="189805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150945</TotalTime>
  <Words>1297</Words>
  <Application>Microsoft Office PowerPoint</Application>
  <PresentationFormat>On-screen Show (4:3)</PresentationFormat>
  <Paragraphs>725</Paragraphs>
  <Slides>11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2019 Release Targets – Board Approved NPRRs / SCRs / xGRRs </vt:lpstr>
      <vt:lpstr>2020 Release Targets – Board Approved NPRRs / SCRs / xGRRs </vt:lpstr>
      <vt:lpstr>Approved Revision Requests “Not Started” – Planned to Start in Future Months</vt:lpstr>
      <vt:lpstr>Aging Items Report</vt:lpstr>
      <vt:lpstr>2019 Project Spending</vt:lpstr>
      <vt:lpstr>Revision Request Funding Placeholder Status</vt:lpstr>
      <vt:lpstr>Priority / Rank Options for Revision Requests with Impacts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1785</cp:revision>
  <cp:lastPrinted>2019-08-23T15:58:44Z</cp:lastPrinted>
  <dcterms:created xsi:type="dcterms:W3CDTF">2016-01-21T15:20:31Z</dcterms:created>
  <dcterms:modified xsi:type="dcterms:W3CDTF">2019-12-11T20:30:46Z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