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3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bookmarkIdSeed="2">
  <p:sldMasterIdLst>
    <p:sldMasterId id="2147483653" r:id="rId4"/>
    <p:sldMasterId id="2147483648" r:id="rId5"/>
    <p:sldMasterId id="2147483662" r:id="rId6"/>
  </p:sldMasterIdLst>
  <p:notesMasterIdLst>
    <p:notesMasterId r:id="rId12"/>
  </p:notesMasterIdLst>
  <p:handoutMasterIdLst>
    <p:handoutMasterId r:id="rId13"/>
  </p:handoutMasterIdLst>
  <p:sldIdLst>
    <p:sldId id="260" r:id="rId7"/>
    <p:sldId id="343" r:id="rId8"/>
    <p:sldId id="347" r:id="rId9"/>
    <p:sldId id="350" r:id="rId10"/>
    <p:sldId id="337" r:id="rId11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harma, Sandip" initials="SS" lastIdx="3" clrIdx="0">
    <p:extLst>
      <p:ext uri="{19B8F6BF-5375-455C-9EA6-DF929625EA0E}">
        <p15:presenceInfo xmlns:p15="http://schemas.microsoft.com/office/powerpoint/2012/main" userId="S-1-5-21-639947351-343809578-3807592339-4756" providerId="AD"/>
      </p:ext>
    </p:extLst>
  </p:cmAuthor>
  <p:cmAuthor id="2" name="Blevins, Bill" initials="BB" lastIdx="5" clrIdx="1">
    <p:extLst>
      <p:ext uri="{19B8F6BF-5375-455C-9EA6-DF929625EA0E}">
        <p15:presenceInfo xmlns:p15="http://schemas.microsoft.com/office/powerpoint/2012/main" userId="S-1-5-21-639947351-343809578-3807592339-4824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080"/>
    <a:srgbClr val="33CC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19" autoAdjust="0"/>
    <p:restoredTop sz="85035" autoAdjust="0"/>
  </p:normalViewPr>
  <p:slideViewPr>
    <p:cSldViewPr showGuides="1">
      <p:cViewPr varScale="1">
        <p:scale>
          <a:sx n="92" d="100"/>
          <a:sy n="92" d="100"/>
        </p:scale>
        <p:origin x="366" y="96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howGuides="1">
      <p:cViewPr varScale="1">
        <p:scale>
          <a:sx n="76" d="100"/>
          <a:sy n="76" d="100"/>
        </p:scale>
        <p:origin x="2052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handoutMaster" Target="handoutMasters/handout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notesMaster" Target="notesMasters/notesMaster1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5" Type="http://schemas.openxmlformats.org/officeDocument/2006/relationships/slideMaster" Target="slideMasters/slideMaster2.xml"/><Relationship Id="rId15" Type="http://schemas.openxmlformats.org/officeDocument/2006/relationships/presProps" Target="presProps.xml"/><Relationship Id="rId10" Type="http://schemas.openxmlformats.org/officeDocument/2006/relationships/slide" Target="slides/slide4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0BF31-E9A8-4E88-81E7-44C5092290FC}" type="datetimeFigureOut">
              <a:rPr lang="en-US" smtClean="0"/>
              <a:t>12/11/2019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B2BDB1-E95E-402D-B2EB-CA9CC1A3958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92199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67EFB637-CCC9-4803-8851-F6915048CBB4}" type="datetimeFigureOut">
              <a:rPr lang="en-US" smtClean="0"/>
              <a:t>12/11/2019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62AC51D-6DAA-4455-8EA7-D54B64909A8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0593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640949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774890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90930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3.xml"/><Relationship Id="rId1" Type="http://schemas.openxmlformats.org/officeDocument/2006/relationships/tags" Target="../tags/tag2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3.xml"/><Relationship Id="rId1" Type="http://schemas.openxmlformats.org/officeDocument/2006/relationships/tags" Target="../tags/tag3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3.xml"/><Relationship Id="rId1" Type="http://schemas.openxmlformats.org/officeDocument/2006/relationships/tags" Target="../tags/tag4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3.xml"/><Relationship Id="rId1" Type="http://schemas.openxmlformats.org/officeDocument/2006/relationships/tags" Target="../tags/tag5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10580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Footer text goes here.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445715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990600"/>
            <a:ext cx="8534400" cy="5052221"/>
          </a:xfrm>
          <a:prstGeom prst="rect">
            <a:avLst/>
          </a:prstGeom>
        </p:spPr>
        <p:txBody>
          <a:bodyPr/>
          <a:lstStyle>
            <a:lvl1pPr>
              <a:defRPr sz="2600">
                <a:solidFill>
                  <a:schemeClr val="tx2"/>
                </a:solidFill>
              </a:defRPr>
            </a:lvl1pPr>
            <a:lvl2pPr>
              <a:defRPr sz="2400">
                <a:solidFill>
                  <a:schemeClr val="tx2"/>
                </a:solidFill>
              </a:defRPr>
            </a:lvl2pPr>
            <a:lvl3pPr>
              <a:defRPr sz="2200">
                <a:solidFill>
                  <a:schemeClr val="tx2"/>
                </a:solidFill>
              </a:defRPr>
            </a:lvl3pPr>
            <a:lvl4pPr>
              <a:defRPr sz="2100">
                <a:solidFill>
                  <a:schemeClr val="tx2"/>
                </a:solidFill>
              </a:defRPr>
            </a:lvl4pPr>
            <a:lvl5pPr>
              <a:defRPr sz="200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43200" y="6553200"/>
            <a:ext cx="4038600" cy="228600"/>
          </a:xfrm>
        </p:spPr>
        <p:txBody>
          <a:bodyPr/>
          <a:lstStyle/>
          <a:p>
            <a:r>
              <a:rPr lang="en-US" dirty="0" smtClean="0"/>
              <a:t>Footer text goes here.</a:t>
            </a:r>
            <a:endParaRPr lang="en-US" dirty="0"/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00848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Footer text goes here.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628650" y="990601"/>
            <a:ext cx="3886200" cy="4800600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4629150" y="990601"/>
            <a:ext cx="3886200" cy="4800600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8" name="Rectangle 7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576478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5B6770"/>
                </a:solidFill>
              </a:rPr>
              <a:t>Footer text goes here.</a:t>
            </a:r>
            <a:endParaRPr lang="en-US" dirty="0">
              <a:solidFill>
                <a:srgbClr val="5B6770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47401710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 anchor="ctr"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990600"/>
            <a:ext cx="8534400" cy="5052221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1"/>
                </a:solidFill>
              </a:defRPr>
            </a:lvl1pPr>
            <a:lvl2pPr>
              <a:defRPr sz="2400">
                <a:solidFill>
                  <a:schemeClr val="tx1"/>
                </a:solidFill>
              </a:defRPr>
            </a:lvl2pPr>
            <a:lvl3pPr>
              <a:defRPr sz="2200">
                <a:solidFill>
                  <a:schemeClr val="tx1"/>
                </a:solidFill>
              </a:defRPr>
            </a:lvl3pPr>
            <a:lvl4pPr>
              <a:defRPr sz="21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43200" y="6553200"/>
            <a:ext cx="4038600" cy="2286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 smtClean="0">
                <a:solidFill>
                  <a:srgbClr val="5B6770"/>
                </a:solidFill>
              </a:rPr>
              <a:t>Footer text goes here.</a:t>
            </a:r>
            <a:endParaRPr lang="en-US" dirty="0">
              <a:solidFill>
                <a:srgbClr val="5B6770"/>
              </a:solidFill>
            </a:endParaRPr>
          </a:p>
        </p:txBody>
      </p:sp>
      <p:cxnSp>
        <p:nvCxnSpPr>
          <p:cNvPr id="5" name="Straight Connector 4"/>
          <p:cNvCxnSpPr/>
          <p:nvPr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custDataLst>
      <p:tags r:id="rId1"/>
    </p:custDataLst>
    <p:extLst>
      <p:ext uri="{BB962C8B-B14F-4D97-AF65-F5344CB8AC3E}">
        <p14:creationId xmlns:p14="http://schemas.microsoft.com/office/powerpoint/2010/main" val="352441016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 anchor="ctr"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43200" y="6553200"/>
            <a:ext cx="4038600" cy="2286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 smtClean="0">
                <a:solidFill>
                  <a:srgbClr val="5B6770"/>
                </a:solidFill>
              </a:rPr>
              <a:t>Footer text goes here.</a:t>
            </a:r>
            <a:endParaRPr lang="en-US" dirty="0">
              <a:solidFill>
                <a:srgbClr val="5B6770"/>
              </a:solidFill>
            </a:endParaRPr>
          </a:p>
        </p:txBody>
      </p:sp>
      <p:cxnSp>
        <p:nvCxnSpPr>
          <p:cNvPr id="5" name="Straight Connector 4"/>
          <p:cNvCxnSpPr/>
          <p:nvPr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custDataLst>
      <p:tags r:id="rId1"/>
    </p:custDataLst>
    <p:extLst>
      <p:ext uri="{BB962C8B-B14F-4D97-AF65-F5344CB8AC3E}">
        <p14:creationId xmlns:p14="http://schemas.microsoft.com/office/powerpoint/2010/main" val="355952290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uple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5B6770"/>
                </a:solidFill>
              </a:rPr>
              <a:t>Footer text goes here.</a:t>
            </a:r>
            <a:endParaRPr lang="en-US" dirty="0">
              <a:solidFill>
                <a:srgbClr val="5B6770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628650" y="990601"/>
            <a:ext cx="3886200" cy="4800600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4629150" y="990601"/>
            <a:ext cx="3886200" cy="4800600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 anchor="ctr"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custDataLst>
      <p:tags r:id="rId1"/>
    </p:custDataLst>
    <p:extLst>
      <p:ext uri="{BB962C8B-B14F-4D97-AF65-F5344CB8AC3E}">
        <p14:creationId xmlns:p14="http://schemas.microsoft.com/office/powerpoint/2010/main" val="14968716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Relationship Id="rId6" Type="http://schemas.openxmlformats.org/officeDocument/2006/relationships/tags" Target="../tags/tag1.xml"/><Relationship Id="rId5" Type="http://schemas.openxmlformats.org/officeDocument/2006/relationships/theme" Target="../theme/theme3.xml"/><Relationship Id="rId4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3505200" y="0"/>
            <a:ext cx="5638800" cy="6858000"/>
          </a:xfrm>
          <a:prstGeom prst="rect">
            <a:avLst/>
          </a:prstGeom>
          <a:solidFill>
            <a:srgbClr val="D7DC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814" y="2876277"/>
            <a:ext cx="2857586" cy="1105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3897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200" y="65532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 smtClean="0"/>
              <a:t>Footer text goes here.</a:t>
            </a:r>
            <a:endParaRPr lang="en-US" dirty="0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76200" y="6477000"/>
            <a:ext cx="59436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>
            <a:off x="2194560" y="6477000"/>
            <a:ext cx="6858000" cy="1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248400"/>
            <a:ext cx="1181868" cy="4572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43732" y="6457890"/>
            <a:ext cx="93592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000" b="1" baseline="0" dirty="0" smtClean="0">
                <a:solidFill>
                  <a:schemeClr val="tx2"/>
                </a:solidFill>
              </a:rPr>
              <a:t>ERCOT Public</a:t>
            </a:r>
            <a:endParaRPr lang="en-US" sz="1000" b="1" dirty="0">
              <a:solidFill>
                <a:schemeClr val="tx2"/>
              </a:solidFill>
            </a:endParaRPr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8975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1" r:id="rId3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200" y="65532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/>
                </a:solidFill>
              </a:defRPr>
            </a:lvl1pPr>
          </a:lstStyle>
          <a:p>
            <a:r>
              <a:rPr lang="en-US" dirty="0" smtClean="0">
                <a:solidFill>
                  <a:srgbClr val="5B6770"/>
                </a:solidFill>
              </a:rPr>
              <a:t>Footer text goes here.</a:t>
            </a:r>
            <a:endParaRPr lang="en-US" dirty="0">
              <a:solidFill>
                <a:srgbClr val="5B6770"/>
              </a:solidFill>
            </a:endParaRPr>
          </a:p>
        </p:txBody>
      </p:sp>
      <p:cxnSp>
        <p:nvCxnSpPr>
          <p:cNvPr id="7" name="Straight Connector 6"/>
          <p:cNvCxnSpPr/>
          <p:nvPr/>
        </p:nvCxnSpPr>
        <p:spPr>
          <a:xfrm>
            <a:off x="76200" y="6477000"/>
            <a:ext cx="59436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2194560" y="6477000"/>
            <a:ext cx="6858000" cy="1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248400"/>
            <a:ext cx="1181868" cy="457200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54675" y="6553200"/>
            <a:ext cx="707325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dirty="0" smtClean="0">
                <a:solidFill>
                  <a:srgbClr val="5B6770"/>
                </a:solidFill>
              </a:rPr>
              <a:t>PUBLIC</a:t>
            </a:r>
            <a:endParaRPr lang="en-US" sz="1000" b="1" dirty="0">
              <a:solidFill>
                <a:srgbClr val="5B6770"/>
              </a:solidFill>
            </a:endParaRPr>
          </a:p>
        </p:txBody>
      </p:sp>
      <p:sp>
        <p:nvSpPr>
          <p:cNvPr id="12" name="TextBox 11"/>
          <p:cNvSpPr txBox="1"/>
          <p:nvPr userDrawn="1"/>
        </p:nvSpPr>
        <p:spPr>
          <a:xfrm>
            <a:off x="8458200" y="6541658"/>
            <a:ext cx="6858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8B6E2CAF-5594-403E-9D60-63FC5D4BBAFC}" type="slidenum">
              <a:rPr lang="en-US" sz="1200" smtClean="0">
                <a:solidFill>
                  <a:srgbClr val="5B6770"/>
                </a:solidFill>
              </a:rPr>
              <a:pPr algn="ctr"/>
              <a:t>‹#›</a:t>
            </a:fld>
            <a:endParaRPr lang="en-US" sz="1200" dirty="0">
              <a:solidFill>
                <a:srgbClr val="5B6770"/>
              </a:solidFill>
            </a:endParaRPr>
          </a:p>
        </p:txBody>
      </p:sp>
    </p:spTree>
    <p:custDataLst>
      <p:tags r:id="rId6"/>
    </p:custDataLst>
    <p:extLst>
      <p:ext uri="{BB962C8B-B14F-4D97-AF65-F5344CB8AC3E}">
        <p14:creationId xmlns:p14="http://schemas.microsoft.com/office/powerpoint/2010/main" val="21264185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10000" y="2105561"/>
            <a:ext cx="5105400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chemeClr val="tx2"/>
                </a:solidFill>
                <a:latin typeface="Arial Rounded MT Bold" panose="020F0704030504030204" pitchFamily="34" charset="0"/>
              </a:rPr>
              <a:t>DGR Workshop II PGRR Review</a:t>
            </a:r>
          </a:p>
          <a:p>
            <a:endParaRPr lang="en-US" sz="2400" dirty="0" smtClean="0">
              <a:solidFill>
                <a:schemeClr val="tx2"/>
              </a:solidFill>
              <a:latin typeface="Arial Rounded MT Bold" panose="020F0704030504030204" pitchFamily="34" charset="0"/>
            </a:endParaRPr>
          </a:p>
          <a:p>
            <a:r>
              <a:rPr lang="en-US" sz="2400" dirty="0" smtClean="0">
                <a:solidFill>
                  <a:schemeClr val="tx2"/>
                </a:solidFill>
                <a:latin typeface="Arial Rounded MT Bold" panose="020F0704030504030204" pitchFamily="34" charset="0"/>
              </a:rPr>
              <a:t>Clayton Stice</a:t>
            </a:r>
          </a:p>
          <a:p>
            <a:r>
              <a:rPr lang="en-US" sz="2400" dirty="0" smtClean="0">
                <a:solidFill>
                  <a:schemeClr val="tx2"/>
                </a:solidFill>
                <a:latin typeface="Arial Rounded MT Bold" panose="020F0704030504030204" pitchFamily="34" charset="0"/>
              </a:rPr>
              <a:t>Megan Miller</a:t>
            </a:r>
          </a:p>
          <a:p>
            <a:endParaRPr lang="en-US" sz="2400" dirty="0">
              <a:solidFill>
                <a:schemeClr val="tx2"/>
              </a:solidFill>
              <a:latin typeface="Arial Rounded MT Bold" panose="020F0704030504030204" pitchFamily="34" charset="0"/>
            </a:endParaRPr>
          </a:p>
          <a:p>
            <a:r>
              <a:rPr lang="en-US" sz="2400" dirty="0" smtClean="0">
                <a:solidFill>
                  <a:schemeClr val="tx2"/>
                </a:solidFill>
                <a:latin typeface="Arial Rounded MT Bold" panose="020F0704030504030204" pitchFamily="34" charset="0"/>
              </a:rPr>
              <a:t>Dec 11, 2019</a:t>
            </a:r>
            <a:endParaRPr lang="en-US" sz="2400" dirty="0">
              <a:solidFill>
                <a:schemeClr val="tx2"/>
              </a:solidFill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30603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763000" cy="521022"/>
          </a:xfrm>
        </p:spPr>
        <p:txBody>
          <a:bodyPr/>
          <a:lstStyle/>
          <a:p>
            <a:r>
              <a:rPr lang="en-US" dirty="0" smtClean="0"/>
              <a:t>Key DGR Items to be addressed in the PGRR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914400"/>
            <a:ext cx="8534400" cy="5256584"/>
          </a:xfrm>
        </p:spPr>
        <p:txBody>
          <a:bodyPr>
            <a:noAutofit/>
          </a:bodyPr>
          <a:lstStyle/>
          <a:p>
            <a:pPr marL="0" indent="0">
              <a:spcBef>
                <a:spcPts val="600"/>
              </a:spcBef>
              <a:buNone/>
            </a:pPr>
            <a:r>
              <a:rPr lang="en-US" sz="1800" dirty="0" smtClean="0"/>
              <a:t>Implement a new Interconnection process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en-US" sz="1000" dirty="0"/>
              <a:t>	</a:t>
            </a:r>
          </a:p>
          <a:p>
            <a:pPr>
              <a:spcBef>
                <a:spcPts val="600"/>
              </a:spcBef>
            </a:pPr>
            <a:r>
              <a:rPr lang="en-US" sz="1800" dirty="0" smtClean="0">
                <a:solidFill>
                  <a:schemeClr val="tx2"/>
                </a:solidFill>
              </a:rPr>
              <a:t>DGRs will need to be registered and tracked</a:t>
            </a:r>
          </a:p>
          <a:p>
            <a:pPr lvl="1">
              <a:spcBef>
                <a:spcPts val="600"/>
              </a:spcBef>
            </a:pPr>
            <a:r>
              <a:rPr lang="en-US" sz="1600" dirty="0" smtClean="0"/>
              <a:t>Register using the RARF/RIOO process(future)</a:t>
            </a:r>
          </a:p>
          <a:p>
            <a:pPr lvl="1">
              <a:spcBef>
                <a:spcPts val="600"/>
              </a:spcBef>
            </a:pPr>
            <a:r>
              <a:rPr lang="en-US" sz="1600" dirty="0" smtClean="0"/>
              <a:t>Will have a tracking number assigned</a:t>
            </a:r>
          </a:p>
          <a:p>
            <a:pPr lvl="1">
              <a:spcBef>
                <a:spcPts val="600"/>
              </a:spcBef>
            </a:pPr>
            <a:r>
              <a:rPr lang="en-US" sz="1600" dirty="0" smtClean="0"/>
              <a:t>Timeline defined so that ERCOT has adequate time to add to the model.</a:t>
            </a:r>
          </a:p>
          <a:p>
            <a:pPr lvl="1">
              <a:spcBef>
                <a:spcPts val="600"/>
              </a:spcBef>
            </a:pPr>
            <a:endParaRPr lang="en-US" sz="1000" dirty="0" smtClean="0">
              <a:solidFill>
                <a:schemeClr val="tx2"/>
              </a:solidFill>
            </a:endParaRPr>
          </a:p>
          <a:p>
            <a:pPr>
              <a:spcBef>
                <a:spcPts val="600"/>
              </a:spcBef>
            </a:pPr>
            <a:r>
              <a:rPr lang="en-US" sz="1800" dirty="0" smtClean="0"/>
              <a:t>DGRs will need to provide attestation of DSP interconnection studies and any limitations identified (i.e. ramp rate, etc.)</a:t>
            </a:r>
          </a:p>
          <a:p>
            <a:pPr lvl="1">
              <a:spcBef>
                <a:spcPts val="600"/>
              </a:spcBef>
            </a:pPr>
            <a:r>
              <a:rPr lang="en-US" sz="1600" dirty="0" smtClean="0"/>
              <a:t>ERCOT reserves right to request copies of studies</a:t>
            </a:r>
          </a:p>
          <a:p>
            <a:pPr lvl="1">
              <a:spcBef>
                <a:spcPts val="600"/>
              </a:spcBef>
            </a:pPr>
            <a:r>
              <a:rPr lang="en-US" sz="1600" dirty="0" smtClean="0"/>
              <a:t>Does NOT require Planning Guide Section 5 studies (e.g. </a:t>
            </a:r>
            <a:r>
              <a:rPr lang="en-US" sz="1600" dirty="0"/>
              <a:t>FIS Studies, Screening Studies, </a:t>
            </a:r>
            <a:r>
              <a:rPr lang="en-US" sz="1600" dirty="0" smtClean="0"/>
              <a:t>QSA) </a:t>
            </a:r>
          </a:p>
          <a:p>
            <a:pPr marL="0" indent="0">
              <a:spcBef>
                <a:spcPts val="600"/>
              </a:spcBef>
              <a:buNone/>
            </a:pPr>
            <a:endParaRPr lang="en-US" sz="1400" dirty="0" smtClean="0">
              <a:solidFill>
                <a:schemeClr val="tx2"/>
              </a:solidFill>
            </a:endParaRPr>
          </a:p>
          <a:p>
            <a:pPr>
              <a:spcBef>
                <a:spcPts val="600"/>
              </a:spcBef>
            </a:pPr>
            <a:endParaRPr lang="en-US" sz="1800" dirty="0" smtClean="0">
              <a:solidFill>
                <a:schemeClr val="tx2"/>
              </a:solidFill>
            </a:endParaRPr>
          </a:p>
          <a:p>
            <a:pPr>
              <a:spcBef>
                <a:spcPts val="600"/>
              </a:spcBef>
            </a:pPr>
            <a:endParaRPr lang="en-US" sz="1800" dirty="0" smtClean="0">
              <a:solidFill>
                <a:schemeClr val="tx2"/>
              </a:solidFill>
            </a:endParaRPr>
          </a:p>
          <a:p>
            <a:pPr>
              <a:spcBef>
                <a:spcPts val="600"/>
              </a:spcBef>
            </a:pPr>
            <a:endParaRPr lang="en-US" sz="1800" dirty="0" smtClean="0">
              <a:solidFill>
                <a:schemeClr val="tx2"/>
              </a:solidFill>
            </a:endParaRPr>
          </a:p>
          <a:p>
            <a:pPr>
              <a:spcBef>
                <a:spcPts val="600"/>
              </a:spcBef>
            </a:pPr>
            <a:endParaRPr lang="en-US" sz="1800" dirty="0">
              <a:solidFill>
                <a:schemeClr val="tx2"/>
              </a:solidFill>
            </a:endParaRPr>
          </a:p>
          <a:p>
            <a:pPr lvl="0">
              <a:spcBef>
                <a:spcPts val="600"/>
              </a:spcBef>
            </a:pPr>
            <a:endParaRPr lang="en-US" sz="1400" dirty="0">
              <a:solidFill>
                <a:schemeClr val="tx2"/>
              </a:solidFill>
            </a:endParaRPr>
          </a:p>
          <a:p>
            <a:pPr lvl="0">
              <a:spcBef>
                <a:spcPts val="600"/>
              </a:spcBef>
            </a:pPr>
            <a:endParaRPr lang="en-US" sz="2000" dirty="0" smtClean="0">
              <a:solidFill>
                <a:schemeClr val="tx2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928662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763000" cy="521022"/>
          </a:xfrm>
        </p:spPr>
        <p:txBody>
          <a:bodyPr/>
          <a:lstStyle/>
          <a:p>
            <a:r>
              <a:rPr lang="en-US" dirty="0" smtClean="0"/>
              <a:t>PGRR New Section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914400"/>
            <a:ext cx="8534400" cy="54102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000" b="1" i="1" dirty="0" smtClean="0"/>
              <a:t>Interconnection </a:t>
            </a:r>
            <a:r>
              <a:rPr lang="en-US" sz="2000" b="1" i="1" dirty="0"/>
              <a:t>or Change Request Process for Distribution Generation Resources (DGRs</a:t>
            </a:r>
            <a:r>
              <a:rPr lang="en-US" sz="2000" b="1" i="1" dirty="0" smtClean="0"/>
              <a:t>)</a:t>
            </a:r>
            <a:endParaRPr lang="en-US" sz="2000" dirty="0"/>
          </a:p>
          <a:p>
            <a:pPr marL="0" indent="0">
              <a:buNone/>
            </a:pPr>
            <a:r>
              <a:rPr lang="en-US" sz="1800" b="1" i="1" dirty="0" smtClean="0"/>
              <a:t>  1 </a:t>
            </a:r>
            <a:r>
              <a:rPr lang="en-US" sz="1800" b="1" i="1" dirty="0"/>
              <a:t>Interconnection or Change Request Application for DGRs </a:t>
            </a:r>
            <a:endParaRPr lang="en-US" sz="1800" b="1" i="1" dirty="0" smtClean="0"/>
          </a:p>
          <a:p>
            <a:pPr marL="0" indent="0">
              <a:buNone/>
            </a:pPr>
            <a:r>
              <a:rPr lang="en-US" sz="1800" b="1" i="1" dirty="0"/>
              <a:t> </a:t>
            </a:r>
            <a:r>
              <a:rPr lang="en-US" sz="1800" b="1" i="1" dirty="0" smtClean="0"/>
              <a:t> 2</a:t>
            </a:r>
            <a:r>
              <a:rPr lang="en-US" sz="1800" b="1" i="1" dirty="0"/>
              <a:t> </a:t>
            </a:r>
            <a:r>
              <a:rPr lang="en-US" sz="1800" b="1" i="1" dirty="0" smtClean="0"/>
              <a:t>Distribution Generation </a:t>
            </a:r>
            <a:r>
              <a:rPr lang="en-US" sz="1800" b="1" i="1" dirty="0"/>
              <a:t>Interconnection or Change Request Submission </a:t>
            </a:r>
            <a:r>
              <a:rPr lang="en-US" sz="1800" b="1" i="1" dirty="0" smtClean="0"/>
              <a:t>Requirements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en-US" sz="1800" b="1" i="1" dirty="0"/>
              <a:t> </a:t>
            </a:r>
            <a:r>
              <a:rPr lang="en-US" sz="1800" b="1" i="1" dirty="0" smtClean="0"/>
              <a:t> 3  Modifications 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en-US" sz="1800" b="1" i="1" dirty="0" smtClean="0"/>
              <a:t> </a:t>
            </a:r>
            <a:r>
              <a:rPr lang="en-US" sz="1800" b="1" dirty="0"/>
              <a:t> </a:t>
            </a:r>
            <a:r>
              <a:rPr lang="en-US" sz="1800" b="1" dirty="0" smtClean="0"/>
              <a:t>4  Study </a:t>
            </a:r>
            <a:r>
              <a:rPr lang="en-US" sz="1800" b="1" dirty="0"/>
              <a:t>Processes and Procedures</a:t>
            </a:r>
            <a:endParaRPr lang="en-US" sz="1800" dirty="0"/>
          </a:p>
          <a:p>
            <a:pPr marL="0" indent="0">
              <a:buNone/>
            </a:pPr>
            <a:r>
              <a:rPr lang="en-US" sz="1800" b="1" i="1" dirty="0" smtClean="0"/>
              <a:t>    4.1  DSP Analysis</a:t>
            </a:r>
          </a:p>
          <a:p>
            <a:pPr marL="0" indent="0">
              <a:buNone/>
            </a:pPr>
            <a:r>
              <a:rPr lang="en-US" sz="1800" b="1" i="1" dirty="0" smtClean="0"/>
              <a:t>5  </a:t>
            </a:r>
            <a:r>
              <a:rPr lang="en-US" sz="1800" b="1" i="1" dirty="0"/>
              <a:t>Provisions for Municipally Owned Utilities and Cooperatives  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en-US" sz="1800" b="1" i="1" dirty="0"/>
              <a:t> </a:t>
            </a:r>
            <a:r>
              <a:rPr lang="en-US" sz="1800" b="1" i="1" dirty="0" smtClean="0"/>
              <a:t> 6  </a:t>
            </a:r>
            <a:r>
              <a:rPr lang="en-US" sz="1800" b="1" i="1" dirty="0"/>
              <a:t>Interconnection Data, Fees, and </a:t>
            </a:r>
            <a:r>
              <a:rPr lang="en-US" sz="1800" b="1" i="1" dirty="0" smtClean="0"/>
              <a:t>Timetables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en-US" sz="1800" b="1" i="1" dirty="0"/>
              <a:t> </a:t>
            </a:r>
            <a:r>
              <a:rPr lang="en-US" sz="1800" b="1" i="1" dirty="0" smtClean="0"/>
              <a:t> 7  Inactive Status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en-US" sz="1800" b="1" i="1" dirty="0"/>
              <a:t> </a:t>
            </a:r>
            <a:r>
              <a:rPr lang="en-US" sz="1800" b="1" i="1" dirty="0" smtClean="0"/>
              <a:t> 8  Cancellation of a Project</a:t>
            </a:r>
            <a:endParaRPr lang="en-US" sz="1800" b="1" i="1" dirty="0"/>
          </a:p>
          <a:p>
            <a:pPr marL="0" indent="0">
              <a:buNone/>
            </a:pPr>
            <a:endParaRPr lang="en-US" sz="1800" b="1" i="1" dirty="0" smtClean="0"/>
          </a:p>
          <a:p>
            <a:pPr marL="0" indent="0">
              <a:spcBef>
                <a:spcPts val="600"/>
              </a:spcBef>
              <a:buNone/>
            </a:pPr>
            <a:r>
              <a:rPr lang="en-US" sz="1800" b="1" i="1" dirty="0"/>
              <a:t>	</a:t>
            </a:r>
            <a:r>
              <a:rPr lang="en-US" sz="1800" b="1" i="1" dirty="0">
                <a:solidFill>
                  <a:srgbClr val="7030A0"/>
                </a:solidFill>
              </a:rPr>
              <a:t>	</a:t>
            </a:r>
            <a:r>
              <a:rPr lang="en-US" sz="1800" dirty="0"/>
              <a:t> </a:t>
            </a:r>
            <a:r>
              <a:rPr lang="en-US" sz="1800" b="1" i="1" dirty="0"/>
              <a:t>  </a:t>
            </a:r>
            <a:endParaRPr lang="en-US" sz="1800" dirty="0"/>
          </a:p>
          <a:p>
            <a:pPr marL="0" indent="0">
              <a:spcBef>
                <a:spcPts val="600"/>
              </a:spcBef>
              <a:buNone/>
            </a:pPr>
            <a:endParaRPr lang="en-US" sz="1800" dirty="0">
              <a:solidFill>
                <a:srgbClr val="7030A0"/>
              </a:solidFill>
            </a:endParaRPr>
          </a:p>
          <a:p>
            <a:pPr marL="0" indent="0">
              <a:spcBef>
                <a:spcPts val="600"/>
              </a:spcBef>
              <a:buNone/>
            </a:pPr>
            <a:endParaRPr lang="en-US" sz="1800" b="1" i="1" dirty="0" smtClean="0"/>
          </a:p>
          <a:p>
            <a:pPr marL="0" indent="0">
              <a:spcBef>
                <a:spcPts val="600"/>
              </a:spcBef>
              <a:buNone/>
            </a:pPr>
            <a:endParaRPr lang="en-US" sz="1800" dirty="0" smtClean="0">
              <a:solidFill>
                <a:srgbClr val="7030A0"/>
              </a:solidFill>
            </a:endParaRPr>
          </a:p>
          <a:p>
            <a:pPr lvl="0">
              <a:spcBef>
                <a:spcPts val="600"/>
              </a:spcBef>
            </a:pPr>
            <a:endParaRPr lang="en-US" sz="1400" dirty="0">
              <a:solidFill>
                <a:schemeClr val="tx2"/>
              </a:solidFill>
            </a:endParaRPr>
          </a:p>
          <a:p>
            <a:pPr lvl="0">
              <a:spcBef>
                <a:spcPts val="600"/>
              </a:spcBef>
            </a:pPr>
            <a:endParaRPr lang="en-US" sz="2000" dirty="0" smtClean="0">
              <a:solidFill>
                <a:schemeClr val="tx2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022143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Additional Items Identified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838200"/>
            <a:ext cx="8534400" cy="5334000"/>
          </a:xfrm>
        </p:spPr>
        <p:txBody>
          <a:bodyPr/>
          <a:lstStyle/>
          <a:p>
            <a:pPr marL="0" indent="0">
              <a:spcBef>
                <a:spcPts val="600"/>
              </a:spcBef>
              <a:buNone/>
            </a:pPr>
            <a:endParaRPr lang="en-US" sz="1000" dirty="0"/>
          </a:p>
          <a:p>
            <a:pPr>
              <a:spcBef>
                <a:spcPts val="600"/>
              </a:spcBef>
            </a:pPr>
            <a:r>
              <a:rPr lang="en-US" sz="1400" dirty="0"/>
              <a:t>ERCOT may choose to perform additional studies if threshold triggered for “clusters”  </a:t>
            </a:r>
          </a:p>
          <a:p>
            <a:pPr lvl="1">
              <a:spcBef>
                <a:spcPts val="600"/>
              </a:spcBef>
            </a:pPr>
            <a:r>
              <a:rPr lang="en-US" sz="1400" dirty="0"/>
              <a:t>Thresholds </a:t>
            </a:r>
            <a:r>
              <a:rPr lang="en-US" sz="1400" dirty="0" smtClean="0"/>
              <a:t>TBD</a:t>
            </a:r>
          </a:p>
          <a:p>
            <a:pPr lvl="1">
              <a:spcBef>
                <a:spcPts val="600"/>
              </a:spcBef>
            </a:pPr>
            <a:r>
              <a:rPr lang="en-US" sz="1400" dirty="0" smtClean="0"/>
              <a:t>Would insert in section 4 language to </a:t>
            </a:r>
            <a:r>
              <a:rPr lang="en-US" sz="1400" dirty="0" smtClean="0"/>
              <a:t>define, </a:t>
            </a:r>
            <a:r>
              <a:rPr lang="en-US" sz="1400" dirty="0" smtClean="0"/>
              <a:t>if </a:t>
            </a:r>
            <a:r>
              <a:rPr lang="en-US" sz="1400" dirty="0" smtClean="0"/>
              <a:t>needed</a:t>
            </a:r>
            <a:endParaRPr lang="en-US" sz="1400" dirty="0"/>
          </a:p>
          <a:p>
            <a:pPr>
              <a:spcBef>
                <a:spcPts val="600"/>
              </a:spcBef>
            </a:pPr>
            <a:r>
              <a:rPr lang="en-US" sz="1400" dirty="0"/>
              <a:t>SSWG </a:t>
            </a:r>
            <a:r>
              <a:rPr lang="en-US" sz="1400" dirty="0"/>
              <a:t>Procedure Manual, </a:t>
            </a:r>
            <a:r>
              <a:rPr lang="en-US" sz="1400" dirty="0"/>
              <a:t>DWG Procedure Manual, etc. </a:t>
            </a:r>
            <a:r>
              <a:rPr lang="en-US" sz="1400" dirty="0"/>
              <a:t>may need to be updated to include DGR in Planning </a:t>
            </a:r>
            <a:r>
              <a:rPr lang="en-US" sz="1400" dirty="0" smtClean="0"/>
              <a:t>models</a:t>
            </a:r>
          </a:p>
          <a:p>
            <a:pPr>
              <a:spcBef>
                <a:spcPts val="600"/>
              </a:spcBef>
            </a:pPr>
            <a:r>
              <a:rPr lang="en-US" sz="1400" dirty="0" smtClean="0"/>
              <a:t>Follow-up</a:t>
            </a:r>
            <a:r>
              <a:rPr lang="en-US" sz="1400" dirty="0" smtClean="0"/>
              <a:t> </a:t>
            </a:r>
            <a:r>
              <a:rPr lang="en-US" sz="1400" dirty="0" smtClean="0"/>
              <a:t>PGRR for </a:t>
            </a:r>
            <a:r>
              <a:rPr lang="en-US" sz="1400" b="1" u="sng" dirty="0" smtClean="0">
                <a:solidFill>
                  <a:srgbClr val="7030A0"/>
                </a:solidFill>
              </a:rPr>
              <a:t>SODG</a:t>
            </a:r>
            <a:r>
              <a:rPr lang="en-US" sz="1400" dirty="0" smtClean="0"/>
              <a:t> </a:t>
            </a:r>
          </a:p>
          <a:p>
            <a:pPr lvl="1">
              <a:spcBef>
                <a:spcPts val="600"/>
              </a:spcBef>
            </a:pPr>
            <a:r>
              <a:rPr lang="en-US" sz="1400" dirty="0" smtClean="0"/>
              <a:t>Register using the RARF/RIOO process</a:t>
            </a:r>
          </a:p>
          <a:p>
            <a:pPr lvl="1">
              <a:spcBef>
                <a:spcPts val="600"/>
              </a:spcBef>
            </a:pPr>
            <a:r>
              <a:rPr lang="en-US" sz="1400" dirty="0" smtClean="0"/>
              <a:t>Will </a:t>
            </a:r>
            <a:r>
              <a:rPr lang="en-US" sz="1400" dirty="0"/>
              <a:t>have a </a:t>
            </a:r>
            <a:r>
              <a:rPr lang="en-US" sz="1400" dirty="0" smtClean="0"/>
              <a:t>tracking </a:t>
            </a:r>
            <a:r>
              <a:rPr lang="en-US" sz="1400" dirty="0"/>
              <a:t>number assigned</a:t>
            </a:r>
          </a:p>
          <a:p>
            <a:pPr lvl="1">
              <a:spcBef>
                <a:spcPts val="600"/>
              </a:spcBef>
            </a:pPr>
            <a:r>
              <a:rPr lang="en-US" sz="1400" dirty="0"/>
              <a:t>Timeline </a:t>
            </a:r>
            <a:r>
              <a:rPr lang="en-US" sz="1400" dirty="0" smtClean="0"/>
              <a:t>defined</a:t>
            </a:r>
          </a:p>
          <a:p>
            <a:pPr>
              <a:spcBef>
                <a:spcPts val="600"/>
              </a:spcBef>
            </a:pPr>
            <a:r>
              <a:rPr lang="en-US" sz="1400" dirty="0" smtClean="0"/>
              <a:t>Follow-up</a:t>
            </a:r>
            <a:r>
              <a:rPr lang="en-US" sz="1600" dirty="0" smtClean="0"/>
              <a:t> </a:t>
            </a:r>
            <a:r>
              <a:rPr lang="en-US" sz="1600" dirty="0"/>
              <a:t>PGRR for </a:t>
            </a:r>
            <a:r>
              <a:rPr lang="en-US" sz="1600" b="1" u="sng" dirty="0" smtClean="0">
                <a:solidFill>
                  <a:srgbClr val="7030A0"/>
                </a:solidFill>
              </a:rPr>
              <a:t>SOTG and TGR&lt;10 MW</a:t>
            </a:r>
            <a:endParaRPr lang="en-US" sz="1600" b="1" u="sng" dirty="0">
              <a:solidFill>
                <a:srgbClr val="7030A0"/>
              </a:solidFill>
            </a:endParaRPr>
          </a:p>
          <a:p>
            <a:pPr lvl="1">
              <a:spcBef>
                <a:spcPts val="600"/>
              </a:spcBef>
            </a:pPr>
            <a:r>
              <a:rPr lang="en-US" sz="1400" dirty="0"/>
              <a:t>Register using the RARF/RIOO process</a:t>
            </a:r>
          </a:p>
          <a:p>
            <a:pPr lvl="1">
              <a:spcBef>
                <a:spcPts val="600"/>
              </a:spcBef>
            </a:pPr>
            <a:r>
              <a:rPr lang="en-US" sz="1400" dirty="0"/>
              <a:t>Will have </a:t>
            </a:r>
            <a:r>
              <a:rPr lang="en-US" sz="1400" dirty="0" smtClean="0"/>
              <a:t>a </a:t>
            </a:r>
            <a:r>
              <a:rPr lang="en-US" sz="1400" dirty="0"/>
              <a:t>tracking number </a:t>
            </a:r>
            <a:r>
              <a:rPr lang="en-US" sz="1400" dirty="0" smtClean="0"/>
              <a:t>assigned</a:t>
            </a:r>
          </a:p>
          <a:p>
            <a:pPr lvl="1">
              <a:spcBef>
                <a:spcPts val="600"/>
              </a:spcBef>
            </a:pPr>
            <a:r>
              <a:rPr lang="en-US" sz="1400" dirty="0" smtClean="0"/>
              <a:t>Reevaluate adequacy of 10 MW threshold</a:t>
            </a:r>
            <a:endParaRPr lang="en-US" sz="1400" dirty="0"/>
          </a:p>
          <a:p>
            <a:pPr lvl="1">
              <a:spcBef>
                <a:spcPts val="600"/>
              </a:spcBef>
            </a:pPr>
            <a:r>
              <a:rPr lang="en-US" sz="1400" dirty="0"/>
              <a:t>Timeline </a:t>
            </a:r>
            <a:r>
              <a:rPr lang="en-US" sz="1400" dirty="0" smtClean="0"/>
              <a:t>defined</a:t>
            </a:r>
            <a:endParaRPr lang="en-US" sz="1400" dirty="0"/>
          </a:p>
          <a:p>
            <a:pPr>
              <a:spcBef>
                <a:spcPts val="600"/>
              </a:spcBef>
            </a:pPr>
            <a:r>
              <a:rPr lang="en-US" sz="1400" dirty="0" smtClean="0"/>
              <a:t>Concerns if 75 MVA of SODG/DGR/UDG at a single transmission bus</a:t>
            </a:r>
          </a:p>
          <a:p>
            <a:pPr lvl="1">
              <a:spcBef>
                <a:spcPts val="600"/>
              </a:spcBef>
            </a:pPr>
            <a:r>
              <a:rPr lang="en-US" sz="1400" dirty="0"/>
              <a:t>U</a:t>
            </a:r>
            <a:r>
              <a:rPr lang="en-US" sz="1400" dirty="0" smtClean="0"/>
              <a:t>nderstand impact under NERC rules</a:t>
            </a:r>
          </a:p>
          <a:p>
            <a:pPr>
              <a:spcBef>
                <a:spcPts val="600"/>
              </a:spcBef>
            </a:pPr>
            <a:r>
              <a:rPr lang="en-US" sz="1400" dirty="0" smtClean="0"/>
              <a:t>“</a:t>
            </a:r>
            <a:r>
              <a:rPr lang="en-US" sz="1400" dirty="0"/>
              <a:t>I</a:t>
            </a:r>
            <a:r>
              <a:rPr lang="en-US" sz="1400" dirty="0" smtClean="0"/>
              <a:t>nterim process” </a:t>
            </a:r>
            <a:r>
              <a:rPr lang="en-US" sz="1400" dirty="0" smtClean="0">
                <a:sym typeface="Wingdings" panose="05000000000000000000" pitchFamily="2" charset="2"/>
              </a:rPr>
              <a:t></a:t>
            </a:r>
            <a:r>
              <a:rPr lang="en-US" sz="1400" dirty="0" smtClean="0"/>
              <a:t>Follow-up PGRR for RIOO early 2021</a:t>
            </a:r>
            <a:endParaRPr lang="en-US" sz="1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60082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819400"/>
            <a:ext cx="7772400" cy="781050"/>
          </a:xfrm>
        </p:spPr>
        <p:txBody>
          <a:bodyPr/>
          <a:lstStyle/>
          <a:p>
            <a:r>
              <a:rPr lang="en-US" sz="3600" dirty="0" smtClean="0"/>
              <a:t>Questions?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8264172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1_Custom Design">
  <a:themeElements>
    <a:clrScheme name="ERCOT Identity v.2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EC7"/>
      </a:accent1>
      <a:accent2>
        <a:srgbClr val="5B6770"/>
      </a:accent2>
      <a:accent3>
        <a:srgbClr val="26D07C"/>
      </a:accent3>
      <a:accent4>
        <a:srgbClr val="003865"/>
      </a:accent4>
      <a:accent5>
        <a:srgbClr val="685BC7"/>
      </a:accent5>
      <a:accent6>
        <a:srgbClr val="890C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ERCOT Identity v.2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EC7"/>
      </a:accent1>
      <a:accent2>
        <a:srgbClr val="5B6770"/>
      </a:accent2>
      <a:accent3>
        <a:srgbClr val="26D07C"/>
      </a:accent3>
      <a:accent4>
        <a:srgbClr val="003865"/>
      </a:accent4>
      <a:accent5>
        <a:srgbClr val="685BC7"/>
      </a:accent5>
      <a:accent6>
        <a:srgbClr val="890C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1_Office Theme">
  <a:themeElements>
    <a:clrScheme name="ERCOT">
      <a:dk1>
        <a:srgbClr val="5B6770"/>
      </a:dk1>
      <a:lt1>
        <a:sysClr val="window" lastClr="FFFFFF"/>
      </a:lt1>
      <a:dk2>
        <a:srgbClr val="003865"/>
      </a:dk2>
      <a:lt2>
        <a:srgbClr val="E7E6E6"/>
      </a:lt2>
      <a:accent1>
        <a:srgbClr val="00AEC7"/>
      </a:accent1>
      <a:accent2>
        <a:srgbClr val="685BC7"/>
      </a:accent2>
      <a:accent3>
        <a:srgbClr val="26D07C"/>
      </a:accent3>
      <a:accent4>
        <a:srgbClr val="FFD100"/>
      </a:accent4>
      <a:accent5>
        <a:srgbClr val="FF8200"/>
      </a:accent5>
      <a:accent6>
        <a:srgbClr val="890C58"/>
      </a:accent6>
      <a:hlink>
        <a:srgbClr val="0563C1"/>
      </a:hlink>
      <a:folHlink>
        <a:srgbClr val="890C58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63A2377AB110F42B7B372FB8EF4570B" ma:contentTypeVersion="0" ma:contentTypeDescription="Create a new document." ma:contentTypeScope="" ma:versionID="673c3b80bdd78f53d029ffa560b18dd8">
  <xsd:schema xmlns:xsd="http://www.w3.org/2001/XMLSchema" xmlns:xs="http://www.w3.org/2001/XMLSchema" xmlns:p="http://schemas.microsoft.com/office/2006/metadata/properties" xmlns:ns2="c34af464-7aa1-4edd-9be4-83dffc1cb926" targetNamespace="http://schemas.microsoft.com/office/2006/metadata/properties" ma:root="true" ma:fieldsID="3a653c66fd0ce9b40621f227f901e684" ns2:_="">
    <xsd:import namespace="c34af464-7aa1-4edd-9be4-83dffc1cb926"/>
    <xsd:element name="properties">
      <xsd:complexType>
        <xsd:sequence>
          <xsd:element name="documentManagement">
            <xsd:complexType>
              <xsd:all>
                <xsd:element ref="ns2:Information_x0020_Classification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34af464-7aa1-4edd-9be4-83dffc1cb926" elementFormDefault="qualified">
    <xsd:import namespace="http://schemas.microsoft.com/office/2006/documentManagement/types"/>
    <xsd:import namespace="http://schemas.microsoft.com/office/infopath/2007/PartnerControls"/>
    <xsd:element name="Information_x0020_Classification" ma:index="8" ma:displayName="Information Classification" ma:default="ERCOT Limited" ma:description="ERCOT Information Classification" ma:format="Dropdown" ma:internalName="Information_x0020_Classification">
      <xsd:simpleType>
        <xsd:restriction base="dms:Choice">
          <xsd:enumeration value="Public"/>
          <xsd:enumeration value="ERCOT Limited"/>
          <xsd:enumeration value="ERCOT Confidential"/>
          <xsd:enumeration value="ERCOT Restricted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nformation_x0020_Classification xmlns="c34af464-7aa1-4edd-9be4-83dffc1cb926">ERCOT Limited</Information_x0020_Classification>
  </documentManagement>
</p:properties>
</file>

<file path=customXml/itemProps1.xml><?xml version="1.0" encoding="utf-8"?>
<ds:datastoreItem xmlns:ds="http://schemas.openxmlformats.org/officeDocument/2006/customXml" ds:itemID="{E4AA658A-C103-45C1-832E-B28E7F58B3F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34af464-7aa1-4edd-9be4-83dffc1cb92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E4A68982-DD5D-44FD-B77F-4C531465FE5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0E9AA12-8AF9-4AA6-90FE-24669859CDF3}">
  <ds:schemaRefs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c34af464-7aa1-4edd-9be4-83dffc1cb926"/>
    <ds:schemaRef ds:uri="http://purl.org/dc/elements/1.1/"/>
    <ds:schemaRef ds:uri="http://schemas.microsoft.com/office/infopath/2007/PartnerControls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5464</TotalTime>
  <Words>230</Words>
  <Application>Microsoft Office PowerPoint</Application>
  <PresentationFormat>On-screen Show (4:3)</PresentationFormat>
  <Paragraphs>63</Paragraphs>
  <Slides>5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5</vt:i4>
      </vt:variant>
    </vt:vector>
  </HeadingPairs>
  <TitlesOfParts>
    <vt:vector size="12" baseType="lpstr">
      <vt:lpstr>Arial</vt:lpstr>
      <vt:lpstr>Arial Rounded MT Bold</vt:lpstr>
      <vt:lpstr>Calibri</vt:lpstr>
      <vt:lpstr>Wingdings</vt:lpstr>
      <vt:lpstr>1_Custom Design</vt:lpstr>
      <vt:lpstr>Office Theme</vt:lpstr>
      <vt:lpstr>1_Office Theme</vt:lpstr>
      <vt:lpstr>PowerPoint Presentation</vt:lpstr>
      <vt:lpstr>Key DGR Items to be addressed in the PGRR</vt:lpstr>
      <vt:lpstr>PGRR New Section</vt:lpstr>
      <vt:lpstr>Additional Items Identified</vt:lpstr>
      <vt:lpstr>Questions?</vt:lpstr>
    </vt:vector>
  </TitlesOfParts>
  <Company>The Electric Reliability Council of Texas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Pysh, Danya</dc:creator>
  <cp:lastModifiedBy>Bernecker, John</cp:lastModifiedBy>
  <cp:revision>328</cp:revision>
  <cp:lastPrinted>2019-10-14T18:02:24Z</cp:lastPrinted>
  <dcterms:created xsi:type="dcterms:W3CDTF">2016-01-21T15:20:31Z</dcterms:created>
  <dcterms:modified xsi:type="dcterms:W3CDTF">2019-12-11T17:32:30Z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0x010100E63A2377AB110F42B7B372FB8EF4570B</vt:lpwstr>
  </property>
</Properties>
</file>