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53" r:id="rId4"/>
    <p:sldMasterId id="2147483648" r:id="rId5"/>
    <p:sldMasterId id="2147483662" r:id="rId6"/>
  </p:sldMasterIdLst>
  <p:notesMasterIdLst>
    <p:notesMasterId r:id="rId17"/>
  </p:notesMasterIdLst>
  <p:handoutMasterIdLst>
    <p:handoutMasterId r:id="rId18"/>
  </p:handoutMasterIdLst>
  <p:sldIdLst>
    <p:sldId id="260" r:id="rId7"/>
    <p:sldId id="353" r:id="rId8"/>
    <p:sldId id="331" r:id="rId9"/>
    <p:sldId id="351" r:id="rId10"/>
    <p:sldId id="340" r:id="rId11"/>
    <p:sldId id="352" r:id="rId12"/>
    <p:sldId id="350" r:id="rId13"/>
    <p:sldId id="342" r:id="rId14"/>
    <p:sldId id="344" r:id="rId15"/>
    <p:sldId id="337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rma, Sandip" initials="SS" lastIdx="3" clrIdx="0">
    <p:extLst>
      <p:ext uri="{19B8F6BF-5375-455C-9EA6-DF929625EA0E}">
        <p15:presenceInfo xmlns:p15="http://schemas.microsoft.com/office/powerpoint/2012/main" userId="S-1-5-21-639947351-343809578-3807592339-4756" providerId="AD"/>
      </p:ext>
    </p:extLst>
  </p:cmAuthor>
  <p:cmAuthor id="2" name="Blevins, Bill" initials="BB" lastIdx="5" clrIdx="1">
    <p:extLst>
      <p:ext uri="{19B8F6BF-5375-455C-9EA6-DF929625EA0E}">
        <p15:presenceInfo xmlns:p15="http://schemas.microsoft.com/office/powerpoint/2012/main" userId="S-1-5-21-639947351-343809578-3807592339-48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9" autoAdjust="0"/>
    <p:restoredTop sz="84327" autoAdjust="0"/>
  </p:normalViewPr>
  <p:slideViewPr>
    <p:cSldViewPr showGuides="1">
      <p:cViewPr>
        <p:scale>
          <a:sx n="70" d="100"/>
          <a:sy n="70" d="100"/>
        </p:scale>
        <p:origin x="996" y="55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12/10/2019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90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Clarifies and adds</a:t>
            </a:r>
            <a:r>
              <a:rPr lang="en-US" baseline="0" dirty="0"/>
              <a:t> </a:t>
            </a:r>
            <a:r>
              <a:rPr lang="en-US" dirty="0"/>
              <a:t>Ride-through requirements for DGR/DESR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814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Clarifies and adds</a:t>
            </a:r>
            <a:r>
              <a:rPr lang="en-US" baseline="0" dirty="0"/>
              <a:t> </a:t>
            </a:r>
            <a:r>
              <a:rPr lang="en-US" dirty="0"/>
              <a:t>Ride-through requirements for DGR/DESR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095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236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4017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200">
                <a:solidFill>
                  <a:schemeClr val="tx1"/>
                </a:solidFill>
              </a:defRPr>
            </a:lvl3pPr>
            <a:lvl4pPr>
              <a:defRPr sz="21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24410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59522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upl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968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ags" Target="../tags/tag1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458200" y="6541658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8B6E2CAF-5594-403E-9D60-63FC5D4BBAFC}" type="slidenum">
              <a:rPr lang="en-US" sz="1200" smtClean="0">
                <a:solidFill>
                  <a:srgbClr val="5B6770"/>
                </a:solidFill>
              </a:rPr>
              <a:pPr algn="ctr"/>
              <a:t>‹#›</a:t>
            </a:fld>
            <a:endParaRPr lang="en-US" sz="1200" dirty="0">
              <a:solidFill>
                <a:srgbClr val="5B6770"/>
              </a:solidFill>
            </a:endParaRPr>
          </a:p>
        </p:txBody>
      </p:sp>
    </p:spTree>
    <p:custDataLst>
      <p:tags r:id="rId6"/>
    </p:custDataLst>
    <p:extLst>
      <p:ext uri="{BB962C8B-B14F-4D97-AF65-F5344CB8AC3E}">
        <p14:creationId xmlns:p14="http://schemas.microsoft.com/office/powerpoint/2010/main" val="2126418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Bill.Blevins@ercot.com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0" y="2105561"/>
            <a:ext cx="5105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Distribution </a:t>
            </a:r>
            <a:r>
              <a:rPr lang="en-US" sz="2800" b="1" dirty="0">
                <a:solidFill>
                  <a:schemeClr val="tx2"/>
                </a:solidFill>
                <a:latin typeface="Arial Rounded MT Bold" panose="020F0704030504030204" pitchFamily="34" charset="0"/>
              </a:rPr>
              <a:t>Generation  </a:t>
            </a:r>
            <a:r>
              <a:rPr lang="en-US" sz="2800" b="1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Resource (DGR) Workshop</a:t>
            </a:r>
            <a:endParaRPr lang="en-US" sz="2800" b="1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  <a:p>
            <a:endParaRPr lang="en-US" sz="24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  <a:p>
            <a:r>
              <a:rPr lang="en-US" sz="2400" dirty="0">
                <a:solidFill>
                  <a:schemeClr val="tx2"/>
                </a:solidFill>
                <a:latin typeface="Arial Rounded MT Bold" panose="020F0704030504030204" pitchFamily="34" charset="0"/>
              </a:rPr>
              <a:t>Bill </a:t>
            </a:r>
            <a:r>
              <a:rPr lang="en-US" sz="24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Blevins</a:t>
            </a:r>
          </a:p>
          <a:p>
            <a:r>
              <a:rPr lang="en-US" sz="24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Director, Grid Operations</a:t>
            </a:r>
            <a:endParaRPr lang="en-US" sz="24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  <a:p>
            <a:endParaRPr lang="en-US" sz="24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  <a:p>
            <a:r>
              <a:rPr lang="en-US" sz="24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Dec 11, </a:t>
            </a:r>
            <a:r>
              <a:rPr lang="en-US" sz="2400" dirty="0">
                <a:solidFill>
                  <a:schemeClr val="tx2"/>
                </a:solidFill>
                <a:latin typeface="Arial Rounded MT Bold" panose="020F0704030504030204" pitchFamily="34" charset="0"/>
              </a:rPr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19400"/>
            <a:ext cx="7772400" cy="781050"/>
          </a:xfrm>
        </p:spPr>
        <p:txBody>
          <a:bodyPr/>
          <a:lstStyle/>
          <a:p>
            <a:r>
              <a:rPr lang="en-US" sz="36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82641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DGR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990600"/>
            <a:ext cx="8534400" cy="5052221"/>
          </a:xfrm>
        </p:spPr>
        <p:txBody>
          <a:bodyPr/>
          <a:lstStyle/>
          <a:p>
            <a:r>
              <a:rPr lang="en-US" sz="2000" dirty="0"/>
              <a:t>All total there are now:</a:t>
            </a:r>
          </a:p>
          <a:p>
            <a:pPr lvl="1"/>
            <a:r>
              <a:rPr lang="en-US" sz="2000" dirty="0" smtClean="0"/>
              <a:t>1 existing DGR </a:t>
            </a:r>
          </a:p>
          <a:p>
            <a:pPr lvl="1"/>
            <a:r>
              <a:rPr lang="en-US" sz="2000" dirty="0" smtClean="0"/>
              <a:t>37 </a:t>
            </a:r>
            <a:r>
              <a:rPr lang="en-US" sz="2000" dirty="0"/>
              <a:t>DGR locations in the </a:t>
            </a:r>
            <a:r>
              <a:rPr lang="en-US" sz="2000" dirty="0" smtClean="0"/>
              <a:t>que and 3 more that are being reviewed</a:t>
            </a:r>
          </a:p>
          <a:p>
            <a:pPr lvl="1"/>
            <a:r>
              <a:rPr lang="en-US" sz="2000" dirty="0" smtClean="0"/>
              <a:t>~376 </a:t>
            </a:r>
            <a:r>
              <a:rPr lang="en-US" sz="2000" dirty="0"/>
              <a:t>MW</a:t>
            </a:r>
          </a:p>
          <a:p>
            <a:pPr lvl="1"/>
            <a:r>
              <a:rPr lang="en-US" sz="2000" dirty="0"/>
              <a:t>9 TDSPs </a:t>
            </a:r>
          </a:p>
          <a:p>
            <a:pPr lvl="1"/>
            <a:r>
              <a:rPr lang="en-US" sz="2000" dirty="0" smtClean="0"/>
              <a:t>11 </a:t>
            </a:r>
            <a:r>
              <a:rPr lang="en-US" sz="2000" dirty="0"/>
              <a:t>Developers</a:t>
            </a:r>
          </a:p>
          <a:p>
            <a:pPr lvl="1"/>
            <a:r>
              <a:rPr lang="en-US" sz="2000" dirty="0"/>
              <a:t>All Batteries</a:t>
            </a:r>
          </a:p>
          <a:p>
            <a:r>
              <a:rPr lang="en-US" sz="2000" dirty="0" smtClean="0"/>
              <a:t>ERCOT has notified projects that filed affidavits.</a:t>
            </a:r>
          </a:p>
          <a:p>
            <a:r>
              <a:rPr lang="en-US" sz="2000" dirty="0" smtClean="0"/>
              <a:t>Several projects have moved forward by supplying the DGR conditions.</a:t>
            </a:r>
          </a:p>
          <a:p>
            <a:r>
              <a:rPr lang="en-US" sz="2000" dirty="0" smtClean="0"/>
              <a:t>ERCOT is reviewing the DGR conditions and providing approval on case by case basis as conditions are submitted.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209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 smtClean="0"/>
              <a:t>Feedback received after first DGR 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0648"/>
            <a:ext cx="8502162" cy="4348152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2000" b="1" dirty="0" smtClean="0">
                <a:solidFill>
                  <a:schemeClr val="tx2"/>
                </a:solidFill>
              </a:rPr>
              <a:t>Two categories of comments received: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1800" b="1" dirty="0" smtClean="0">
                <a:solidFill>
                  <a:schemeClr val="tx2"/>
                </a:solidFill>
              </a:rPr>
              <a:t>1) Comments and suggestions regarding  proposed language</a:t>
            </a:r>
          </a:p>
          <a:p>
            <a:pPr lvl="2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600" b="1" dirty="0"/>
              <a:t>H</a:t>
            </a:r>
            <a:r>
              <a:rPr lang="en-US" sz="1600" b="1" dirty="0" smtClean="0">
                <a:solidFill>
                  <a:schemeClr val="tx2"/>
                </a:solidFill>
              </a:rPr>
              <a:t>ave been incorporated into the posted proposed documents. (shown in purple)</a:t>
            </a:r>
          </a:p>
          <a:p>
            <a:pPr lvl="2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600" b="1" dirty="0" smtClean="0"/>
              <a:t>Any unresolved comments to be discussed today</a:t>
            </a:r>
          </a:p>
          <a:p>
            <a:pPr lvl="2">
              <a:spcBef>
                <a:spcPts val="600"/>
              </a:spcBef>
              <a:buFont typeface="Wingdings" panose="05000000000000000000" pitchFamily="2" charset="2"/>
              <a:buChar char="q"/>
            </a:pPr>
            <a:endParaRPr lang="en-US" sz="1600" b="1" dirty="0" smtClean="0">
              <a:solidFill>
                <a:schemeClr val="tx2"/>
              </a:solidFill>
            </a:endParaRPr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1800" b="1" dirty="0" smtClean="0"/>
              <a:t>2) Concerns about the moratorium/expediting the process</a:t>
            </a:r>
            <a:endParaRPr lang="en-US" sz="1800" b="1" dirty="0" smtClean="0">
              <a:solidFill>
                <a:schemeClr val="tx2"/>
              </a:solidFill>
            </a:endParaRP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q"/>
            </a:pPr>
            <a:endParaRPr lang="en-US" sz="1600" dirty="0">
              <a:solidFill>
                <a:srgbClr val="7030A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30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/>
              <a:t>Key Items </a:t>
            </a:r>
            <a:r>
              <a:rPr lang="en-US" dirty="0" smtClean="0"/>
              <a:t>Addressed </a:t>
            </a:r>
            <a:r>
              <a:rPr lang="en-US" dirty="0"/>
              <a:t>in the </a:t>
            </a:r>
            <a:r>
              <a:rPr lang="en-US" dirty="0" smtClean="0"/>
              <a:t>Proposed </a:t>
            </a:r>
            <a:r>
              <a:rPr lang="en-US" dirty="0"/>
              <a:t>NPRR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038" y="764704"/>
            <a:ext cx="8502162" cy="5483696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chemeClr val="tx2"/>
                </a:solidFill>
              </a:rPr>
              <a:t>Provide new definitions and Resources (attributes)</a:t>
            </a:r>
          </a:p>
          <a:p>
            <a:pPr marL="685800"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2"/>
                </a:solidFill>
              </a:rPr>
              <a:t>Distribution Generation Resource (DGR) (modify existing definition).</a:t>
            </a:r>
          </a:p>
          <a:p>
            <a:pPr marL="685800"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400" dirty="0"/>
              <a:t>Distribution Energy Storage Resource (DESR)</a:t>
            </a:r>
            <a:endParaRPr lang="en-US" sz="1400" dirty="0">
              <a:solidFill>
                <a:schemeClr val="tx2"/>
              </a:solidFill>
            </a:endParaRPr>
          </a:p>
          <a:p>
            <a:pPr marL="685800"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2"/>
                </a:solidFill>
              </a:rPr>
              <a:t>Propose minimum size requirement of 1 MW</a:t>
            </a:r>
          </a:p>
          <a:p>
            <a:pPr marL="685800"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400" dirty="0" smtClean="0"/>
              <a:t>Introduce </a:t>
            </a:r>
            <a:r>
              <a:rPr lang="en-US" sz="1400" dirty="0"/>
              <a:t>new generator attribute “Inverter Based Resource</a:t>
            </a:r>
            <a:r>
              <a:rPr lang="en-US" sz="1400" dirty="0" smtClean="0"/>
              <a:t>”</a:t>
            </a: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q"/>
            </a:pPr>
            <a:endParaRPr lang="en-US" sz="800" dirty="0">
              <a:solidFill>
                <a:schemeClr val="tx2"/>
              </a:solidFill>
            </a:endParaRP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chemeClr val="tx2"/>
                </a:solidFill>
              </a:rPr>
              <a:t>DGR </a:t>
            </a:r>
            <a:r>
              <a:rPr lang="en-US" sz="1600" b="1" dirty="0" smtClean="0">
                <a:solidFill>
                  <a:schemeClr val="tx2"/>
                </a:solidFill>
              </a:rPr>
              <a:t>Outage </a:t>
            </a:r>
            <a:r>
              <a:rPr lang="en-US" sz="1600" b="1" dirty="0">
                <a:solidFill>
                  <a:schemeClr val="tx2"/>
                </a:solidFill>
              </a:rPr>
              <a:t>scheduling </a:t>
            </a:r>
            <a:r>
              <a:rPr lang="en-US" sz="1600" b="1" dirty="0" smtClean="0">
                <a:solidFill>
                  <a:schemeClr val="tx2"/>
                </a:solidFill>
              </a:rPr>
              <a:t>requirements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400" dirty="0" smtClean="0">
                <a:solidFill>
                  <a:srgbClr val="7030A0"/>
                </a:solidFill>
              </a:rPr>
              <a:t>Clarify notification would only apply to “planned outages” on DSPs system</a:t>
            </a:r>
            <a:endParaRPr lang="en-US" sz="1400" dirty="0">
              <a:solidFill>
                <a:srgbClr val="7030A0"/>
              </a:solidFill>
            </a:endParaRP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q"/>
            </a:pPr>
            <a:endParaRPr lang="en-US" sz="800" dirty="0">
              <a:solidFill>
                <a:schemeClr val="tx2"/>
              </a:solidFill>
            </a:endParaRP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600" b="1" dirty="0" smtClean="0">
                <a:solidFill>
                  <a:schemeClr val="tx2"/>
                </a:solidFill>
              </a:rPr>
              <a:t>New Section 3.8.6 </a:t>
            </a:r>
            <a:r>
              <a:rPr lang="en-US" sz="1600" b="1" dirty="0">
                <a:solidFill>
                  <a:schemeClr val="tx2"/>
                </a:solidFill>
              </a:rPr>
              <a:t>Applying requirements for DGR to DESR terms</a:t>
            </a: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q"/>
            </a:pPr>
            <a:endParaRPr lang="en-US" sz="800" b="1" dirty="0"/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600" b="1" dirty="0" smtClean="0">
                <a:solidFill>
                  <a:schemeClr val="tx2"/>
                </a:solidFill>
              </a:rPr>
              <a:t>New Section </a:t>
            </a:r>
            <a:r>
              <a:rPr lang="en-US" sz="1600" b="1" dirty="0">
                <a:solidFill>
                  <a:schemeClr val="tx2"/>
                </a:solidFill>
              </a:rPr>
              <a:t>3.8.7 for DGRs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400" dirty="0"/>
              <a:t>Clarify that DGRs are not allowed on any </a:t>
            </a:r>
            <a:r>
              <a:rPr lang="en-US" sz="1400" dirty="0" smtClean="0"/>
              <a:t>manual Load shed plan, automatic </a:t>
            </a:r>
            <a:r>
              <a:rPr lang="en-US" sz="1400" dirty="0"/>
              <a:t>UFLS or UVLS </a:t>
            </a:r>
            <a:r>
              <a:rPr lang="en-US" sz="1400" dirty="0" smtClean="0"/>
              <a:t>systems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400" dirty="0" smtClean="0">
                <a:solidFill>
                  <a:srgbClr val="7030A0"/>
                </a:solidFill>
              </a:rPr>
              <a:t>Concerns about long term sustainability if these proliferate</a:t>
            </a:r>
            <a:endParaRPr lang="en-US" sz="1400" dirty="0">
              <a:solidFill>
                <a:srgbClr val="7030A0"/>
              </a:solidFill>
            </a:endParaRP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q"/>
            </a:pPr>
            <a:endParaRPr lang="en-US" sz="900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600" b="1" dirty="0">
                <a:solidFill>
                  <a:schemeClr val="tx2"/>
                </a:solidFill>
              </a:rPr>
              <a:t>Proposes long-term solution for ‘mapping’ vs current practice of modeling.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q"/>
            </a:pPr>
            <a:endParaRPr lang="en-US" sz="900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600" b="1" dirty="0"/>
              <a:t>Explicitly clarifies </a:t>
            </a:r>
            <a:r>
              <a:rPr lang="en-US" sz="1600" b="1" dirty="0" smtClean="0"/>
              <a:t>DGR exemption </a:t>
            </a:r>
            <a:r>
              <a:rPr lang="en-US" sz="1600" b="1" dirty="0"/>
              <a:t>from </a:t>
            </a:r>
            <a:r>
              <a:rPr lang="en-US" sz="1600" b="1" dirty="0" smtClean="0"/>
              <a:t>Voltage Support Service (VSS)</a:t>
            </a:r>
            <a:endParaRPr lang="en-US" sz="1600" b="1" dirty="0"/>
          </a:p>
          <a:p>
            <a:pPr>
              <a:spcBef>
                <a:spcPts val="600"/>
              </a:spcBef>
            </a:pPr>
            <a:endParaRPr lang="en-US" sz="1000" dirty="0"/>
          </a:p>
          <a:p>
            <a:pPr>
              <a:spcBef>
                <a:spcPts val="600"/>
              </a:spcBef>
            </a:pPr>
            <a:endParaRPr lang="en-US" sz="1800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endParaRPr lang="en-US" sz="1800" dirty="0">
              <a:solidFill>
                <a:schemeClr val="tx2"/>
              </a:solidFill>
            </a:endParaRPr>
          </a:p>
          <a:p>
            <a:pPr lvl="0">
              <a:spcBef>
                <a:spcPts val="600"/>
              </a:spcBef>
            </a:pPr>
            <a:endParaRPr lang="en-US" sz="1400" dirty="0">
              <a:solidFill>
                <a:schemeClr val="tx2"/>
              </a:solidFill>
            </a:endParaRPr>
          </a:p>
          <a:p>
            <a:pPr lvl="0">
              <a:spcBef>
                <a:spcPts val="600"/>
              </a:spcBef>
            </a:pP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04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/>
              <a:t>Key Items to </a:t>
            </a:r>
            <a:r>
              <a:rPr lang="en-US" dirty="0" smtClean="0"/>
              <a:t>Address </a:t>
            </a:r>
            <a:r>
              <a:rPr lang="en-US" dirty="0"/>
              <a:t>in the </a:t>
            </a:r>
            <a:r>
              <a:rPr lang="en-US" dirty="0" smtClean="0"/>
              <a:t>Proposed </a:t>
            </a:r>
            <a:r>
              <a:rPr lang="en-US" dirty="0"/>
              <a:t>NOGRR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456" y="1371600"/>
            <a:ext cx="8534400" cy="4933516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chemeClr val="tx2"/>
                </a:solidFill>
              </a:rPr>
              <a:t>DGR shall have AVR </a:t>
            </a:r>
            <a:r>
              <a:rPr lang="en-US" sz="1800" b="1" dirty="0" smtClean="0">
                <a:solidFill>
                  <a:schemeClr val="tx2"/>
                </a:solidFill>
              </a:rPr>
              <a:t>enabled </a:t>
            </a:r>
            <a:r>
              <a:rPr lang="en-US" sz="1800" b="1" dirty="0" smtClean="0">
                <a:solidFill>
                  <a:srgbClr val="7030A0"/>
                </a:solidFill>
              </a:rPr>
              <a:t>and shall coordinate settings with DSP</a:t>
            </a:r>
            <a:endParaRPr lang="en-US" sz="1800" b="1" dirty="0">
              <a:solidFill>
                <a:srgbClr val="7030A0"/>
              </a:solidFill>
            </a:endParaRP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q"/>
            </a:pPr>
            <a:endParaRPr lang="en-US" sz="1800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800" b="1" dirty="0"/>
              <a:t>DGR shall have PFR enabled with droop settings specified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400" dirty="0"/>
              <a:t>+/- 0.017 Hz @ 5%</a:t>
            </a:r>
            <a:endParaRPr lang="en-US" sz="1400" dirty="0">
              <a:solidFill>
                <a:schemeClr val="tx2"/>
              </a:solidFill>
            </a:endParaRP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q"/>
            </a:pPr>
            <a:endParaRPr lang="en-US" sz="1800" dirty="0"/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800" b="1" dirty="0"/>
              <a:t>Clarify shutdown response time requirements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q"/>
            </a:pPr>
            <a:endParaRPr lang="en-US" sz="1800" dirty="0"/>
          </a:p>
          <a:p>
            <a:pPr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800" b="1" dirty="0"/>
              <a:t>Aligns with NPRR </a:t>
            </a:r>
            <a:r>
              <a:rPr lang="en-US" sz="1800" b="1" dirty="0" smtClean="0"/>
              <a:t>DGR exemption </a:t>
            </a:r>
            <a:r>
              <a:rPr lang="en-US" sz="1800" b="1" dirty="0"/>
              <a:t>from VSS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q"/>
            </a:pPr>
            <a:endParaRPr lang="en-US" sz="1800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chemeClr val="tx2"/>
                </a:solidFill>
              </a:rPr>
              <a:t>Provide new </a:t>
            </a:r>
            <a:r>
              <a:rPr lang="en-US" sz="1800" b="1" dirty="0" smtClean="0">
                <a:solidFill>
                  <a:schemeClr val="tx2"/>
                </a:solidFill>
              </a:rPr>
              <a:t>(</a:t>
            </a:r>
            <a:r>
              <a:rPr lang="en-US" sz="1800" b="1" dirty="0" smtClean="0">
                <a:solidFill>
                  <a:srgbClr val="7030A0"/>
                </a:solidFill>
              </a:rPr>
              <a:t>revised</a:t>
            </a:r>
            <a:r>
              <a:rPr lang="en-US" sz="1800" b="1" dirty="0" smtClean="0">
                <a:solidFill>
                  <a:schemeClr val="tx2"/>
                </a:solidFill>
              </a:rPr>
              <a:t>) Voltage </a:t>
            </a:r>
            <a:r>
              <a:rPr lang="en-US" sz="1800" b="1" dirty="0">
                <a:solidFill>
                  <a:schemeClr val="tx2"/>
                </a:solidFill>
              </a:rPr>
              <a:t>ride-through settings for distribution-connected Resources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600" dirty="0" smtClean="0"/>
              <a:t>Synchronous </a:t>
            </a:r>
            <a:endParaRPr lang="en-US" sz="1600" dirty="0"/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600" dirty="0" smtClean="0">
                <a:solidFill>
                  <a:schemeClr val="tx2"/>
                </a:solidFill>
              </a:rPr>
              <a:t>Inverter-based</a:t>
            </a:r>
            <a:endParaRPr lang="en-US" sz="1600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endParaRPr lang="en-US" sz="1800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endParaRPr lang="en-US" sz="1800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endParaRPr lang="en-US" sz="1800" dirty="0">
              <a:solidFill>
                <a:schemeClr val="tx2"/>
              </a:solidFill>
            </a:endParaRPr>
          </a:p>
          <a:p>
            <a:pPr lvl="0">
              <a:spcBef>
                <a:spcPts val="600"/>
              </a:spcBef>
            </a:pPr>
            <a:endParaRPr lang="en-US" sz="1400" dirty="0">
              <a:solidFill>
                <a:schemeClr val="tx2"/>
              </a:solidFill>
            </a:endParaRPr>
          </a:p>
          <a:p>
            <a:pPr lvl="0">
              <a:spcBef>
                <a:spcPts val="600"/>
              </a:spcBef>
            </a:pP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30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0" y="228600"/>
            <a:ext cx="8458200" cy="521022"/>
          </a:xfrm>
        </p:spPr>
        <p:txBody>
          <a:bodyPr/>
          <a:lstStyle/>
          <a:p>
            <a:r>
              <a:rPr lang="en-US" dirty="0"/>
              <a:t>Proposed NOGRR Language (</a:t>
            </a:r>
            <a:r>
              <a:rPr lang="en-US" dirty="0" err="1"/>
              <a:t>cont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533400" y="1263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" algn="l"/>
              </a:tabLst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72065" y="3548745"/>
            <a:ext cx="897193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1200" u="sng" dirty="0">
              <a:solidFill>
                <a:srgbClr val="008080"/>
              </a:solidFill>
              <a:ea typeface="Times New Roman" panose="020206030504050203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3A4804B1-A199-45EA-A86F-5EDC79AA9D22}"/>
              </a:ext>
            </a:extLst>
          </p:cNvPr>
          <p:cNvSpPr/>
          <p:nvPr/>
        </p:nvSpPr>
        <p:spPr>
          <a:xfrm>
            <a:off x="172065" y="850618"/>
            <a:ext cx="8915400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i="1" dirty="0" smtClean="0">
                <a:solidFill>
                  <a:schemeClr val="accent1">
                    <a:lumMod val="75000"/>
                  </a:schemeClr>
                </a:solidFill>
              </a:rPr>
              <a:t>2.9.2  Voltage </a:t>
            </a:r>
            <a:r>
              <a:rPr lang="en-US" sz="1600" b="1" i="1" dirty="0">
                <a:solidFill>
                  <a:schemeClr val="accent1">
                    <a:lumMod val="75000"/>
                  </a:schemeClr>
                </a:solidFill>
              </a:rPr>
              <a:t>Ride-Through Requirements for Distribution Generation Resources (DGR) </a:t>
            </a:r>
          </a:p>
          <a:p>
            <a:endParaRPr lang="en-US" sz="1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(1) 	For any short-circuit fault or open-phase condition that occurs on the circuit section which the DGR is connected to, the DGR is not required to comply with the ride-through requirements of this 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section.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1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(2)	DGRs utilizing 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synchronous generation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must be designed and relays must be set to ride-through the voltage </a:t>
            </a: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conditions as shown 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</a:rPr>
              <a:t>below:  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659719"/>
              </p:ext>
            </p:extLst>
          </p:nvPr>
        </p:nvGraphicFramePr>
        <p:xfrm>
          <a:off x="2362200" y="3690708"/>
          <a:ext cx="4876800" cy="13817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8697"/>
                <a:gridCol w="1579513"/>
                <a:gridCol w="2188590"/>
              </a:tblGrid>
              <a:tr h="4887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Voltage Range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Operating mode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Minimum ride-through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7004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0.88≤V≤1.1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Continous Operation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Infinite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62296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0.7≤V≤0.88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limited ride-through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Slope 4 seconds /1p.u. starting at 0.7 seconds @ 0.7 </a:t>
                      </a:r>
                      <a:r>
                        <a:rPr lang="en-US" sz="1100" u="none" strike="noStrike" dirty="0" err="1">
                          <a:effectLst/>
                        </a:rPr>
                        <a:t>p.u</a:t>
                      </a:r>
                      <a:r>
                        <a:rPr lang="en-US" sz="1100" u="none" strike="noStrike" dirty="0">
                          <a:effectLst/>
                        </a:rPr>
                        <a:t>. to 1.42 seconds at 0.88 </a:t>
                      </a:r>
                      <a:r>
                        <a:rPr lang="en-US" sz="1100" u="none" strike="noStrike" dirty="0" err="1">
                          <a:effectLst/>
                        </a:rPr>
                        <a:t>p.u</a:t>
                      </a:r>
                      <a:r>
                        <a:rPr lang="en-US" sz="1100" u="none" strike="noStrike" dirty="0">
                          <a:effectLst/>
                        </a:rPr>
                        <a:t>.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837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0" y="228600"/>
            <a:ext cx="8458200" cy="521022"/>
          </a:xfrm>
        </p:spPr>
        <p:txBody>
          <a:bodyPr/>
          <a:lstStyle/>
          <a:p>
            <a:r>
              <a:rPr lang="en-US" dirty="0"/>
              <a:t>Proposed NOGRR Language (</a:t>
            </a:r>
            <a:r>
              <a:rPr lang="en-US" dirty="0" err="1"/>
              <a:t>cont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533400" y="12631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00100" algn="l"/>
              </a:tabLst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72065" y="3548745"/>
            <a:ext cx="897193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1200" u="sng" dirty="0">
              <a:solidFill>
                <a:srgbClr val="008080"/>
              </a:solidFill>
              <a:ea typeface="Times New Roman" panose="020206030504050203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3A4804B1-A199-45EA-A86F-5EDC79AA9D22}"/>
              </a:ext>
            </a:extLst>
          </p:cNvPr>
          <p:cNvSpPr/>
          <p:nvPr/>
        </p:nvSpPr>
        <p:spPr>
          <a:xfrm>
            <a:off x="225631" y="944166"/>
            <a:ext cx="8915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2.9.2	Voltage Ride-Through Requirements for Distribution Generation Resources (DGR) </a:t>
            </a:r>
          </a:p>
          <a:p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(3) 	DGRs utilizing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inverter-based generation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must be designed and relays must be set to ride-through the voltage conditions in table 1 below: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18AC586-9F2A-44EC-9387-4609796E70CA}"/>
              </a:ext>
            </a:extLst>
          </p:cNvPr>
          <p:cNvSpPr/>
          <p:nvPr/>
        </p:nvSpPr>
        <p:spPr>
          <a:xfrm>
            <a:off x="1342943" y="5799593"/>
            <a:ext cx="7010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indent="-457200">
              <a:spcBef>
                <a:spcPts val="0"/>
              </a:spcBef>
              <a:spcAft>
                <a:spcPts val="1200"/>
              </a:spcAft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Table 1: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Revised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Ride-through settings for Inverter-Based DGRs 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049" name="Picture 1" descr="image0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723471"/>
            <a:ext cx="3403937" cy="3076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9335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/>
              <a:t>Other Key Concepts </a:t>
            </a:r>
            <a:r>
              <a:rPr lang="en-US" dirty="0" smtClean="0"/>
              <a:t>to </a:t>
            </a:r>
            <a:r>
              <a:rPr lang="en-US" dirty="0"/>
              <a:t>be </a:t>
            </a:r>
            <a:r>
              <a:rPr lang="en-US" dirty="0" smtClean="0"/>
              <a:t>Addressed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456" y="1048532"/>
            <a:ext cx="8534400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1600" dirty="0"/>
              <a:t>Market Notice was intended to identify operational and reliability concerns with DGRs</a:t>
            </a:r>
          </a:p>
          <a:p>
            <a:pPr marL="0" indent="0">
              <a:spcBef>
                <a:spcPts val="600"/>
              </a:spcBef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600" dirty="0"/>
              <a:t>NPRR and NOGRR address the majority of operational </a:t>
            </a:r>
            <a:r>
              <a:rPr lang="en-US" sz="1600" dirty="0" smtClean="0"/>
              <a:t>concerns.</a:t>
            </a:r>
            <a:endParaRPr lang="en-US" sz="1600" dirty="0"/>
          </a:p>
          <a:p>
            <a:pPr>
              <a:spcBef>
                <a:spcPts val="600"/>
              </a:spcBef>
              <a:buFont typeface="Wingdings" panose="05000000000000000000" pitchFamily="2" charset="2"/>
              <a:buChar char="q"/>
            </a:pPr>
            <a:endParaRPr lang="en-US" sz="1600" dirty="0"/>
          </a:p>
          <a:p>
            <a:pPr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600" dirty="0"/>
              <a:t>The Planning Guide has been focused on providing a clear, consistent, </a:t>
            </a:r>
            <a:r>
              <a:rPr lang="en-US" sz="1600" dirty="0" smtClean="0"/>
              <a:t>transparent </a:t>
            </a:r>
            <a:r>
              <a:rPr lang="en-US" sz="1600" dirty="0"/>
              <a:t>system for interconnecting and studying </a:t>
            </a:r>
            <a:r>
              <a:rPr lang="en-US" sz="1600" b="1" dirty="0"/>
              <a:t>Transmission-connected generators</a:t>
            </a:r>
            <a:r>
              <a:rPr lang="en-US" sz="1600" dirty="0"/>
              <a:t>. 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q"/>
            </a:pPr>
            <a:endParaRPr lang="en-US" sz="1600" dirty="0"/>
          </a:p>
          <a:p>
            <a:pPr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600" dirty="0"/>
              <a:t>Need to implement a clear, consistent, transparent method for interconnecting and studying </a:t>
            </a:r>
            <a:r>
              <a:rPr lang="en-US" sz="1600" b="1" dirty="0" smtClean="0"/>
              <a:t>DGRs</a:t>
            </a:r>
            <a:r>
              <a:rPr lang="en-US" sz="1600" dirty="0" smtClean="0"/>
              <a:t>.</a:t>
            </a:r>
            <a:endParaRPr lang="en-US" sz="1600" dirty="0"/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400" dirty="0"/>
              <a:t>Registration, </a:t>
            </a:r>
            <a:r>
              <a:rPr lang="en-US" sz="1400" dirty="0" smtClean="0"/>
              <a:t>tracking</a:t>
            </a:r>
            <a:r>
              <a:rPr lang="en-US" sz="1400" dirty="0"/>
              <a:t>, and interconnection process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400" dirty="0"/>
              <a:t>Ensure various system impacts from individual and multiple units are studied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1400" dirty="0"/>
              <a:t>Inclusion into ERCOT planning </a:t>
            </a:r>
            <a:r>
              <a:rPr lang="en-US" sz="1400" dirty="0" smtClean="0"/>
              <a:t>studies  (will require changes to OBDs)</a:t>
            </a:r>
            <a:endParaRPr lang="en-US" sz="1400" dirty="0"/>
          </a:p>
          <a:p>
            <a:pPr>
              <a:spcBef>
                <a:spcPts val="600"/>
              </a:spcBef>
              <a:buFont typeface="Wingdings" panose="05000000000000000000" pitchFamily="2" charset="2"/>
              <a:buChar char="q"/>
            </a:pPr>
            <a:endParaRPr lang="en-US" sz="1600" dirty="0"/>
          </a:p>
          <a:p>
            <a:pPr marL="0" indent="0">
              <a:spcBef>
                <a:spcPts val="600"/>
              </a:spcBef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endParaRPr lang="en-US" sz="1800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endParaRPr lang="en-US" sz="1800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endParaRPr lang="en-US" sz="1800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endParaRPr lang="en-US" sz="1800" dirty="0">
              <a:solidFill>
                <a:schemeClr val="tx2"/>
              </a:solidFill>
            </a:endParaRPr>
          </a:p>
          <a:p>
            <a:pPr lvl="0">
              <a:spcBef>
                <a:spcPts val="600"/>
              </a:spcBef>
            </a:pPr>
            <a:endParaRPr lang="en-US" sz="1400" dirty="0">
              <a:solidFill>
                <a:schemeClr val="tx2"/>
              </a:solidFill>
            </a:endParaRPr>
          </a:p>
          <a:p>
            <a:pPr lvl="0">
              <a:spcBef>
                <a:spcPts val="600"/>
              </a:spcBef>
            </a:pP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87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Submit comments or additional input by Friday, </a:t>
            </a:r>
            <a:r>
              <a:rPr lang="en-US" dirty="0" smtClean="0"/>
              <a:t>Jan. 4 </a:t>
            </a:r>
            <a:r>
              <a:rPr lang="en-US" dirty="0"/>
              <a:t>for inclusion in TAC Update scheduled for </a:t>
            </a:r>
            <a:r>
              <a:rPr lang="en-US" dirty="0" smtClean="0"/>
              <a:t>Wednesday, Jan 29, 2020.</a:t>
            </a:r>
            <a:endParaRPr lang="en-US" dirty="0"/>
          </a:p>
          <a:p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Bill Blevins</a:t>
            </a:r>
          </a:p>
          <a:p>
            <a:pPr marL="457200" lvl="1" indent="0">
              <a:buNone/>
            </a:pPr>
            <a:r>
              <a:rPr lang="en-US" dirty="0">
                <a:hlinkClick r:id="rId2"/>
              </a:rPr>
              <a:t>Bill.Blevins@ercot.com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(512) 248-6691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54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ERCOT">
      <a:dk1>
        <a:srgbClr val="5B6770"/>
      </a:dk1>
      <a:lt1>
        <a:sysClr val="window" lastClr="FFFFFF"/>
      </a:lt1>
      <a:dk2>
        <a:srgbClr val="003865"/>
      </a:dk2>
      <a:lt2>
        <a:srgbClr val="E7E6E6"/>
      </a:lt2>
      <a:accent1>
        <a:srgbClr val="00AEC7"/>
      </a:accent1>
      <a:accent2>
        <a:srgbClr val="685BC7"/>
      </a:accent2>
      <a:accent3>
        <a:srgbClr val="26D07C"/>
      </a:accent3>
      <a:accent4>
        <a:srgbClr val="FFD100"/>
      </a:accent4>
      <a:accent5>
        <a:srgbClr val="FF8200"/>
      </a:accent5>
      <a:accent6>
        <a:srgbClr val="890C58"/>
      </a:accent6>
      <a:hlink>
        <a:srgbClr val="0563C1"/>
      </a:hlink>
      <a:folHlink>
        <a:srgbClr val="890C5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3A2377AB110F42B7B372FB8EF4570B" ma:contentTypeVersion="0" ma:contentTypeDescription="Create a new document." ma:contentTypeScope="" ma:versionID="673c3b80bdd78f53d029ffa560b18dd8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4AA658A-C103-45C1-832E-B28E7F58B3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7565</TotalTime>
  <Words>562</Words>
  <Application>Microsoft Office PowerPoint</Application>
  <PresentationFormat>On-screen Show (4:3)</PresentationFormat>
  <Paragraphs>121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Arial Rounded MT Bold</vt:lpstr>
      <vt:lpstr>Calibri</vt:lpstr>
      <vt:lpstr>Times New Roman</vt:lpstr>
      <vt:lpstr>Wingdings</vt:lpstr>
      <vt:lpstr>1_Custom Design</vt:lpstr>
      <vt:lpstr>Office Theme</vt:lpstr>
      <vt:lpstr>1_Office Theme</vt:lpstr>
      <vt:lpstr>PowerPoint Presentation</vt:lpstr>
      <vt:lpstr>DGR update</vt:lpstr>
      <vt:lpstr>Feedback received after first DGR Workshop</vt:lpstr>
      <vt:lpstr>Key Items Addressed in the Proposed NPRR</vt:lpstr>
      <vt:lpstr>Key Items to Address in the Proposed NOGRR</vt:lpstr>
      <vt:lpstr>Proposed NOGRR Language (cont)</vt:lpstr>
      <vt:lpstr>Proposed NOGRR Language (cont)</vt:lpstr>
      <vt:lpstr>Other Key Concepts to be Addressed</vt:lpstr>
      <vt:lpstr>Comments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Blevins, Bill</cp:lastModifiedBy>
  <cp:revision>356</cp:revision>
  <cp:lastPrinted>2019-10-14T18:02:24Z</cp:lastPrinted>
  <dcterms:created xsi:type="dcterms:W3CDTF">2016-01-21T15:20:31Z</dcterms:created>
  <dcterms:modified xsi:type="dcterms:W3CDTF">2019-12-10T19:51:36Z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0x010100E63A2377AB110F42B7B372FB8EF4570B</vt:lpwstr>
  </property>
</Properties>
</file>