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3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3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notesSlides/notesSlide3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notesSlides/notesSlide3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notesSlides/notesSlide36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notesSlides/notesSlide37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notesSlides/notesSlide38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notesSlides/notesSlide39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notesSlides/notesSlide40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notesSlides/notesSlide41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8.xml" ContentType="application/vnd.openxmlformats-officedocument.themeOverr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20.xml" ContentType="application/vnd.openxmlformats-officedocument.themeOverride+xml"/>
  <Override PartName="/ppt/notesSlides/notesSlide49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21.xml" ContentType="application/vnd.openxmlformats-officedocument.themeOverr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22.xml" ContentType="application/vnd.openxmlformats-officedocument.themeOverr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23.xml" ContentType="application/vnd.openxmlformats-officedocument.themeOverr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24.xml" ContentType="application/vnd.openxmlformats-officedocument.themeOverr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25.xml" ContentType="application/vnd.openxmlformats-officedocument.themeOverr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26.xml" ContentType="application/vnd.openxmlformats-officedocument.themeOverr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27.xml" ContentType="application/vnd.openxmlformats-officedocument.themeOverr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heme/themeOverride28.xml" ContentType="application/vnd.openxmlformats-officedocument.themeOverr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heme/themeOverride29.xml" ContentType="application/vnd.openxmlformats-officedocument.themeOverr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theme/themeOverride30.xml" ContentType="application/vnd.openxmlformats-officedocument.themeOverride+xml"/>
  <Override PartName="/ppt/notesSlides/notesSlide50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theme/themeOverride31.xml" ContentType="application/vnd.openxmlformats-officedocument.themeOverr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theme/themeOverride32.xml" ContentType="application/vnd.openxmlformats-officedocument.themeOverr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theme/themeOverride33.xml" ContentType="application/vnd.openxmlformats-officedocument.themeOverrid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theme/themeOverride34.xml" ContentType="application/vnd.openxmlformats-officedocument.themeOverrid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theme/themeOverride35.xml" ContentType="application/vnd.openxmlformats-officedocument.themeOverrid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theme/themeOverride36.xml" ContentType="application/vnd.openxmlformats-officedocument.themeOverrid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theme/themeOverride37.xml" ContentType="application/vnd.openxmlformats-officedocument.themeOverrid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theme/themeOverride38.xml" ContentType="application/vnd.openxmlformats-officedocument.themeOverrid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theme/themeOverride39.xml" ContentType="application/vnd.openxmlformats-officedocument.themeOverride+xml"/>
  <Override PartName="/ppt/notesSlides/notesSlide51.xml" ContentType="application/vnd.openxmlformats-officedocument.presentationml.notesSlid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theme/themeOverride4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06" r:id="rId4"/>
    <p:sldMasterId id="2147493520" r:id="rId5"/>
    <p:sldMasterId id="2147493522" r:id="rId6"/>
    <p:sldMasterId id="2147493526" r:id="rId7"/>
  </p:sldMasterIdLst>
  <p:notesMasterIdLst>
    <p:notesMasterId r:id="rId98"/>
  </p:notesMasterIdLst>
  <p:handoutMasterIdLst>
    <p:handoutMasterId r:id="rId99"/>
  </p:handoutMasterIdLst>
  <p:sldIdLst>
    <p:sldId id="533" r:id="rId8"/>
    <p:sldId id="532" r:id="rId9"/>
    <p:sldId id="654" r:id="rId10"/>
    <p:sldId id="809" r:id="rId11"/>
    <p:sldId id="576" r:id="rId12"/>
    <p:sldId id="727" r:id="rId13"/>
    <p:sldId id="857" r:id="rId14"/>
    <p:sldId id="858" r:id="rId15"/>
    <p:sldId id="810" r:id="rId16"/>
    <p:sldId id="811" r:id="rId17"/>
    <p:sldId id="728" r:id="rId18"/>
    <p:sldId id="729" r:id="rId19"/>
    <p:sldId id="730" r:id="rId20"/>
    <p:sldId id="731" r:id="rId21"/>
    <p:sldId id="732" r:id="rId22"/>
    <p:sldId id="808" r:id="rId23"/>
    <p:sldId id="733" r:id="rId24"/>
    <p:sldId id="734" r:id="rId25"/>
    <p:sldId id="769" r:id="rId26"/>
    <p:sldId id="771" r:id="rId27"/>
    <p:sldId id="772" r:id="rId28"/>
    <p:sldId id="807" r:id="rId29"/>
    <p:sldId id="788" r:id="rId30"/>
    <p:sldId id="868" r:id="rId31"/>
    <p:sldId id="869" r:id="rId32"/>
    <p:sldId id="870" r:id="rId33"/>
    <p:sldId id="871" r:id="rId34"/>
    <p:sldId id="848" r:id="rId35"/>
    <p:sldId id="872" r:id="rId36"/>
    <p:sldId id="873" r:id="rId37"/>
    <p:sldId id="874" r:id="rId38"/>
    <p:sldId id="737" r:id="rId39"/>
    <p:sldId id="864" r:id="rId40"/>
    <p:sldId id="817" r:id="rId41"/>
    <p:sldId id="804" r:id="rId42"/>
    <p:sldId id="861" r:id="rId43"/>
    <p:sldId id="875" r:id="rId44"/>
    <p:sldId id="876" r:id="rId45"/>
    <p:sldId id="877" r:id="rId46"/>
    <p:sldId id="878" r:id="rId47"/>
    <p:sldId id="884" r:id="rId48"/>
    <p:sldId id="740" r:id="rId49"/>
    <p:sldId id="866" r:id="rId50"/>
    <p:sldId id="746" r:id="rId51"/>
    <p:sldId id="747" r:id="rId52"/>
    <p:sldId id="781" r:id="rId53"/>
    <p:sldId id="782" r:id="rId54"/>
    <p:sldId id="751" r:id="rId55"/>
    <p:sldId id="752" r:id="rId56"/>
    <p:sldId id="753" r:id="rId57"/>
    <p:sldId id="754" r:id="rId58"/>
    <p:sldId id="755" r:id="rId59"/>
    <p:sldId id="750" r:id="rId60"/>
    <p:sldId id="886" r:id="rId61"/>
    <p:sldId id="756" r:id="rId62"/>
    <p:sldId id="867" r:id="rId63"/>
    <p:sldId id="806" r:id="rId64"/>
    <p:sldId id="741" r:id="rId65"/>
    <p:sldId id="744" r:id="rId66"/>
    <p:sldId id="743" r:id="rId67"/>
    <p:sldId id="880" r:id="rId68"/>
    <p:sldId id="818" r:id="rId69"/>
    <p:sldId id="805" r:id="rId70"/>
    <p:sldId id="745" r:id="rId71"/>
    <p:sldId id="803" r:id="rId72"/>
    <p:sldId id="802" r:id="rId73"/>
    <p:sldId id="881" r:id="rId74"/>
    <p:sldId id="785" r:id="rId75"/>
    <p:sldId id="759" r:id="rId76"/>
    <p:sldId id="786" r:id="rId77"/>
    <p:sldId id="761" r:id="rId78"/>
    <p:sldId id="762" r:id="rId79"/>
    <p:sldId id="763" r:id="rId80"/>
    <p:sldId id="764" r:id="rId81"/>
    <p:sldId id="765" r:id="rId82"/>
    <p:sldId id="697" r:id="rId83"/>
    <p:sldId id="819" r:id="rId84"/>
    <p:sldId id="820" r:id="rId85"/>
    <p:sldId id="821" r:id="rId86"/>
    <p:sldId id="822" r:id="rId87"/>
    <p:sldId id="823" r:id="rId88"/>
    <p:sldId id="833" r:id="rId89"/>
    <p:sldId id="834" r:id="rId90"/>
    <p:sldId id="835" r:id="rId91"/>
    <p:sldId id="836" r:id="rId92"/>
    <p:sldId id="837" r:id="rId93"/>
    <p:sldId id="838" r:id="rId94"/>
    <p:sldId id="839" r:id="rId95"/>
    <p:sldId id="840" r:id="rId96"/>
    <p:sldId id="841" r:id="rId9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7C7C7C"/>
    <a:srgbClr val="E46C0A"/>
    <a:srgbClr val="FFFFFF"/>
    <a:srgbClr val="5B9BD5"/>
    <a:srgbClr val="F8F8F8"/>
    <a:srgbClr val="ED7D31"/>
    <a:srgbClr val="FAFAFA"/>
    <a:srgbClr val="00385E"/>
    <a:srgbClr val="0053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93" autoAdjust="0"/>
    <p:restoredTop sz="96187" autoAdjust="0"/>
  </p:normalViewPr>
  <p:slideViewPr>
    <p:cSldViewPr snapToGrid="0" snapToObjects="1">
      <p:cViewPr varScale="1">
        <p:scale>
          <a:sx n="100" d="100"/>
          <a:sy n="100" d="100"/>
        </p:scale>
        <p:origin x="84" y="282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5490"/>
    </p:cViewPr>
  </p:sorterViewPr>
  <p:notesViewPr>
    <p:cSldViewPr snapToGrid="0" snapToObjects="1" showGuides="1">
      <p:cViewPr varScale="1">
        <p:scale>
          <a:sx n="62" d="100"/>
          <a:sy n="62" d="100"/>
        </p:scale>
        <p:origin x="2604" y="6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84" Type="http://schemas.openxmlformats.org/officeDocument/2006/relationships/slide" Target="slides/slide77.xml"/><Relationship Id="rId89" Type="http://schemas.openxmlformats.org/officeDocument/2006/relationships/slide" Target="slides/slide82.xml"/><Relationship Id="rId7" Type="http://schemas.openxmlformats.org/officeDocument/2006/relationships/slideMaster" Target="slideMasters/slideMaster4.xml"/><Relationship Id="rId71" Type="http://schemas.openxmlformats.org/officeDocument/2006/relationships/slide" Target="slides/slide64.xml"/><Relationship Id="rId92" Type="http://schemas.openxmlformats.org/officeDocument/2006/relationships/slide" Target="slides/slide85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87" Type="http://schemas.openxmlformats.org/officeDocument/2006/relationships/slide" Target="slides/slide80.xml"/><Relationship Id="rId10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90" Type="http://schemas.openxmlformats.org/officeDocument/2006/relationships/slide" Target="slides/slide83.xml"/><Relationship Id="rId95" Type="http://schemas.openxmlformats.org/officeDocument/2006/relationships/slide" Target="slides/slide88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slide" Target="slides/slide70.xml"/><Relationship Id="rId100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slide" Target="slides/slide73.xml"/><Relationship Id="rId85" Type="http://schemas.openxmlformats.org/officeDocument/2006/relationships/slide" Target="slides/slide78.xml"/><Relationship Id="rId93" Type="http://schemas.openxmlformats.org/officeDocument/2006/relationships/slide" Target="slides/slide86.xml"/><Relationship Id="rId9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103" Type="http://schemas.openxmlformats.org/officeDocument/2006/relationships/tableStyles" Target="tableStyle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slide" Target="slides/slide76.xml"/><Relationship Id="rId88" Type="http://schemas.openxmlformats.org/officeDocument/2006/relationships/slide" Target="slides/slide81.xml"/><Relationship Id="rId91" Type="http://schemas.openxmlformats.org/officeDocument/2006/relationships/slide" Target="slides/slide84.xml"/><Relationship Id="rId96" Type="http://schemas.openxmlformats.org/officeDocument/2006/relationships/slide" Target="slides/slide8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slide" Target="slides/slide79.xml"/><Relationship Id="rId94" Type="http://schemas.openxmlformats.org/officeDocument/2006/relationships/slide" Target="slides/slide87.xml"/><Relationship Id="rId99" Type="http://schemas.openxmlformats.org/officeDocument/2006/relationships/handoutMaster" Target="handoutMasters/handoutMaster1.xml"/><Relationship Id="rId10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slide" Target="slides/slide69.xml"/><Relationship Id="rId97" Type="http://schemas.openxmlformats.org/officeDocument/2006/relationships/slide" Target="slides/slide9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5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.xm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7.xm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8.xml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9.xm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0.xml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1.xml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2.xml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3.xml"/><Relationship Id="rId2" Type="http://schemas.microsoft.com/office/2011/relationships/chartColorStyle" Target="colors33.xml"/><Relationship Id="rId1" Type="http://schemas.microsoft.com/office/2011/relationships/chartStyle" Target="style33.xml"/><Relationship Id="rId4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4.xml"/><Relationship Id="rId2" Type="http://schemas.microsoft.com/office/2011/relationships/chartColorStyle" Target="colors34.xml"/><Relationship Id="rId1" Type="http://schemas.microsoft.com/office/2011/relationships/chartStyle" Target="style34.xml"/><Relationship Id="rId4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5.xml"/><Relationship Id="rId2" Type="http://schemas.microsoft.com/office/2011/relationships/chartColorStyle" Target="colors35.xml"/><Relationship Id="rId1" Type="http://schemas.microsoft.com/office/2011/relationships/chartStyle" Target="style35.xml"/><Relationship Id="rId4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6.xml"/><Relationship Id="rId2" Type="http://schemas.microsoft.com/office/2011/relationships/chartColorStyle" Target="colors36.xml"/><Relationship Id="rId1" Type="http://schemas.microsoft.com/office/2011/relationships/chartStyle" Target="style36.xml"/><Relationship Id="rId4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7.xml"/><Relationship Id="rId2" Type="http://schemas.microsoft.com/office/2011/relationships/chartColorStyle" Target="colors37.xml"/><Relationship Id="rId1" Type="http://schemas.microsoft.com/office/2011/relationships/chartStyle" Target="style37.xml"/><Relationship Id="rId4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8.xml"/><Relationship Id="rId2" Type="http://schemas.microsoft.com/office/2011/relationships/chartColorStyle" Target="colors38.xml"/><Relationship Id="rId1" Type="http://schemas.microsoft.com/office/2011/relationships/chartStyle" Target="style38.xml"/><Relationship Id="rId4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9.xml"/><Relationship Id="rId2" Type="http://schemas.microsoft.com/office/2011/relationships/chartColorStyle" Target="colors39.xml"/><Relationship Id="rId1" Type="http://schemas.microsoft.com/office/2011/relationships/chartStyle" Target="style39.xml"/><Relationship Id="rId4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0.xml"/><Relationship Id="rId2" Type="http://schemas.microsoft.com/office/2011/relationships/chartColorStyle" Target="colors40.xml"/><Relationship Id="rId1" Type="http://schemas.microsoft.com/office/2011/relationships/chartStyle" Target="style40.xml"/><Relationship Id="rId4" Type="http://schemas.openxmlformats.org/officeDocument/2006/relationships/package" Target="../embeddings/Microsoft_Excel_Worksheet40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Far West Historical Premise Counts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Sheet1!$I$1</c:f>
              <c:strCache>
                <c:ptCount val="1"/>
                <c:pt idx="0">
                  <c:v>Residential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Sheet1!$H$2:$H$120</c:f>
              <c:numCache>
                <c:formatCode>mmm\-yy</c:formatCode>
                <c:ptCount val="119"/>
                <c:pt idx="0">
                  <c:v>39814</c:v>
                </c:pt>
                <c:pt idx="1">
                  <c:v>39845</c:v>
                </c:pt>
                <c:pt idx="2">
                  <c:v>39873</c:v>
                </c:pt>
                <c:pt idx="3">
                  <c:v>39904</c:v>
                </c:pt>
                <c:pt idx="4">
                  <c:v>39934</c:v>
                </c:pt>
                <c:pt idx="5">
                  <c:v>39965</c:v>
                </c:pt>
                <c:pt idx="6">
                  <c:v>39995</c:v>
                </c:pt>
                <c:pt idx="7">
                  <c:v>40026</c:v>
                </c:pt>
                <c:pt idx="8">
                  <c:v>40057</c:v>
                </c:pt>
                <c:pt idx="9">
                  <c:v>40087</c:v>
                </c:pt>
                <c:pt idx="10">
                  <c:v>40118</c:v>
                </c:pt>
                <c:pt idx="11">
                  <c:v>40148</c:v>
                </c:pt>
                <c:pt idx="12">
                  <c:v>40179</c:v>
                </c:pt>
                <c:pt idx="13">
                  <c:v>40210</c:v>
                </c:pt>
                <c:pt idx="14">
                  <c:v>40238</c:v>
                </c:pt>
                <c:pt idx="15">
                  <c:v>40269</c:v>
                </c:pt>
                <c:pt idx="16">
                  <c:v>40299</c:v>
                </c:pt>
                <c:pt idx="17">
                  <c:v>40330</c:v>
                </c:pt>
                <c:pt idx="18">
                  <c:v>40360</c:v>
                </c:pt>
                <c:pt idx="19">
                  <c:v>40391</c:v>
                </c:pt>
                <c:pt idx="20">
                  <c:v>40422</c:v>
                </c:pt>
                <c:pt idx="21">
                  <c:v>40452</c:v>
                </c:pt>
                <c:pt idx="22">
                  <c:v>40483</c:v>
                </c:pt>
                <c:pt idx="23">
                  <c:v>40513</c:v>
                </c:pt>
                <c:pt idx="24">
                  <c:v>40544</c:v>
                </c:pt>
                <c:pt idx="25">
                  <c:v>40575</c:v>
                </c:pt>
                <c:pt idx="26">
                  <c:v>40603</c:v>
                </c:pt>
                <c:pt idx="27">
                  <c:v>40634</c:v>
                </c:pt>
                <c:pt idx="28">
                  <c:v>40664</c:v>
                </c:pt>
                <c:pt idx="29">
                  <c:v>40695</c:v>
                </c:pt>
                <c:pt idx="30">
                  <c:v>40725</c:v>
                </c:pt>
                <c:pt idx="31">
                  <c:v>40756</c:v>
                </c:pt>
                <c:pt idx="32">
                  <c:v>40787</c:v>
                </c:pt>
                <c:pt idx="33">
                  <c:v>40817</c:v>
                </c:pt>
                <c:pt idx="34">
                  <c:v>40848</c:v>
                </c:pt>
                <c:pt idx="35">
                  <c:v>40878</c:v>
                </c:pt>
                <c:pt idx="36">
                  <c:v>40909</c:v>
                </c:pt>
                <c:pt idx="37">
                  <c:v>40940</c:v>
                </c:pt>
                <c:pt idx="38">
                  <c:v>40969</c:v>
                </c:pt>
                <c:pt idx="39">
                  <c:v>41000</c:v>
                </c:pt>
                <c:pt idx="40">
                  <c:v>41030</c:v>
                </c:pt>
                <c:pt idx="41">
                  <c:v>41061</c:v>
                </c:pt>
                <c:pt idx="42">
                  <c:v>41091</c:v>
                </c:pt>
                <c:pt idx="43">
                  <c:v>41122</c:v>
                </c:pt>
                <c:pt idx="44">
                  <c:v>41153</c:v>
                </c:pt>
                <c:pt idx="45">
                  <c:v>41183</c:v>
                </c:pt>
                <c:pt idx="46">
                  <c:v>41214</c:v>
                </c:pt>
                <c:pt idx="47">
                  <c:v>41244</c:v>
                </c:pt>
                <c:pt idx="48">
                  <c:v>41275</c:v>
                </c:pt>
                <c:pt idx="49">
                  <c:v>41306</c:v>
                </c:pt>
                <c:pt idx="50">
                  <c:v>41334</c:v>
                </c:pt>
                <c:pt idx="51">
                  <c:v>41365</c:v>
                </c:pt>
                <c:pt idx="52">
                  <c:v>41395</c:v>
                </c:pt>
                <c:pt idx="53">
                  <c:v>41426</c:v>
                </c:pt>
                <c:pt idx="54">
                  <c:v>41456</c:v>
                </c:pt>
                <c:pt idx="55">
                  <c:v>41487</c:v>
                </c:pt>
                <c:pt idx="56">
                  <c:v>41518</c:v>
                </c:pt>
                <c:pt idx="57">
                  <c:v>41548</c:v>
                </c:pt>
                <c:pt idx="58">
                  <c:v>41579</c:v>
                </c:pt>
                <c:pt idx="59">
                  <c:v>41609</c:v>
                </c:pt>
                <c:pt idx="60">
                  <c:v>41640</c:v>
                </c:pt>
                <c:pt idx="61">
                  <c:v>41671</c:v>
                </c:pt>
                <c:pt idx="62">
                  <c:v>41699</c:v>
                </c:pt>
                <c:pt idx="63">
                  <c:v>41730</c:v>
                </c:pt>
                <c:pt idx="64">
                  <c:v>41760</c:v>
                </c:pt>
                <c:pt idx="65">
                  <c:v>41791</c:v>
                </c:pt>
                <c:pt idx="66">
                  <c:v>41821</c:v>
                </c:pt>
                <c:pt idx="67">
                  <c:v>41852</c:v>
                </c:pt>
                <c:pt idx="68">
                  <c:v>41883</c:v>
                </c:pt>
                <c:pt idx="69">
                  <c:v>41913</c:v>
                </c:pt>
                <c:pt idx="70">
                  <c:v>41944</c:v>
                </c:pt>
                <c:pt idx="71">
                  <c:v>41974</c:v>
                </c:pt>
                <c:pt idx="72">
                  <c:v>42005</c:v>
                </c:pt>
                <c:pt idx="73">
                  <c:v>42036</c:v>
                </c:pt>
                <c:pt idx="74">
                  <c:v>42064</c:v>
                </c:pt>
                <c:pt idx="75">
                  <c:v>42095</c:v>
                </c:pt>
                <c:pt idx="76">
                  <c:v>42125</c:v>
                </c:pt>
                <c:pt idx="77">
                  <c:v>42156</c:v>
                </c:pt>
                <c:pt idx="78">
                  <c:v>42186</c:v>
                </c:pt>
                <c:pt idx="79">
                  <c:v>42217</c:v>
                </c:pt>
                <c:pt idx="80">
                  <c:v>42248</c:v>
                </c:pt>
                <c:pt idx="81">
                  <c:v>42278</c:v>
                </c:pt>
                <c:pt idx="82">
                  <c:v>42309</c:v>
                </c:pt>
                <c:pt idx="83">
                  <c:v>42339</c:v>
                </c:pt>
                <c:pt idx="84">
                  <c:v>42370</c:v>
                </c:pt>
                <c:pt idx="85">
                  <c:v>42401</c:v>
                </c:pt>
                <c:pt idx="86">
                  <c:v>42430</c:v>
                </c:pt>
                <c:pt idx="87">
                  <c:v>42461</c:v>
                </c:pt>
                <c:pt idx="88">
                  <c:v>42491</c:v>
                </c:pt>
                <c:pt idx="89">
                  <c:v>42522</c:v>
                </c:pt>
                <c:pt idx="90">
                  <c:v>42552</c:v>
                </c:pt>
                <c:pt idx="91">
                  <c:v>42583</c:v>
                </c:pt>
                <c:pt idx="92">
                  <c:v>42614</c:v>
                </c:pt>
                <c:pt idx="93">
                  <c:v>42644</c:v>
                </c:pt>
                <c:pt idx="94">
                  <c:v>42675</c:v>
                </c:pt>
                <c:pt idx="95">
                  <c:v>42705</c:v>
                </c:pt>
                <c:pt idx="96">
                  <c:v>42736</c:v>
                </c:pt>
                <c:pt idx="97">
                  <c:v>42767</c:v>
                </c:pt>
                <c:pt idx="98">
                  <c:v>42795</c:v>
                </c:pt>
                <c:pt idx="99">
                  <c:v>42826</c:v>
                </c:pt>
                <c:pt idx="100">
                  <c:v>42856</c:v>
                </c:pt>
                <c:pt idx="101">
                  <c:v>42887</c:v>
                </c:pt>
                <c:pt idx="102">
                  <c:v>42917</c:v>
                </c:pt>
                <c:pt idx="103">
                  <c:v>42948</c:v>
                </c:pt>
                <c:pt idx="104">
                  <c:v>42979</c:v>
                </c:pt>
                <c:pt idx="105">
                  <c:v>43009</c:v>
                </c:pt>
                <c:pt idx="106">
                  <c:v>43040</c:v>
                </c:pt>
                <c:pt idx="107">
                  <c:v>43070</c:v>
                </c:pt>
                <c:pt idx="108">
                  <c:v>43101</c:v>
                </c:pt>
                <c:pt idx="109">
                  <c:v>43132</c:v>
                </c:pt>
                <c:pt idx="110">
                  <c:v>43160</c:v>
                </c:pt>
                <c:pt idx="111">
                  <c:v>43191</c:v>
                </c:pt>
                <c:pt idx="112">
                  <c:v>43221</c:v>
                </c:pt>
                <c:pt idx="113">
                  <c:v>43252</c:v>
                </c:pt>
                <c:pt idx="114">
                  <c:v>43282</c:v>
                </c:pt>
                <c:pt idx="115">
                  <c:v>43313</c:v>
                </c:pt>
                <c:pt idx="116">
                  <c:v>43344</c:v>
                </c:pt>
                <c:pt idx="117">
                  <c:v>43374</c:v>
                </c:pt>
                <c:pt idx="118">
                  <c:v>43405</c:v>
                </c:pt>
              </c:numCache>
            </c:numRef>
          </c:cat>
          <c:val>
            <c:numRef>
              <c:f>Sheet1!$I$2:$I$120</c:f>
              <c:numCache>
                <c:formatCode>_(* #,##0_);_(* \(#,##0\);_(* "-"??_);_(@_)</c:formatCode>
                <c:ptCount val="119"/>
                <c:pt idx="0">
                  <c:v>159307</c:v>
                </c:pt>
                <c:pt idx="1">
                  <c:v>159367</c:v>
                </c:pt>
                <c:pt idx="2">
                  <c:v>159442</c:v>
                </c:pt>
                <c:pt idx="3">
                  <c:v>159359</c:v>
                </c:pt>
                <c:pt idx="4">
                  <c:v>159314</c:v>
                </c:pt>
                <c:pt idx="5">
                  <c:v>159219</c:v>
                </c:pt>
                <c:pt idx="6">
                  <c:v>159195</c:v>
                </c:pt>
                <c:pt idx="7">
                  <c:v>159242</c:v>
                </c:pt>
                <c:pt idx="8">
                  <c:v>159307</c:v>
                </c:pt>
                <c:pt idx="9">
                  <c:v>159091</c:v>
                </c:pt>
                <c:pt idx="10">
                  <c:v>159113</c:v>
                </c:pt>
                <c:pt idx="11">
                  <c:v>159189</c:v>
                </c:pt>
                <c:pt idx="12">
                  <c:v>159296</c:v>
                </c:pt>
                <c:pt idx="13">
                  <c:v>159622</c:v>
                </c:pt>
                <c:pt idx="14">
                  <c:v>159677</c:v>
                </c:pt>
                <c:pt idx="15">
                  <c:v>159792</c:v>
                </c:pt>
                <c:pt idx="16">
                  <c:v>159939</c:v>
                </c:pt>
                <c:pt idx="17">
                  <c:v>160052</c:v>
                </c:pt>
                <c:pt idx="18">
                  <c:v>160143</c:v>
                </c:pt>
                <c:pt idx="19">
                  <c:v>160324</c:v>
                </c:pt>
                <c:pt idx="20">
                  <c:v>160451</c:v>
                </c:pt>
                <c:pt idx="21">
                  <c:v>160526</c:v>
                </c:pt>
                <c:pt idx="22">
                  <c:v>160696</c:v>
                </c:pt>
                <c:pt idx="23">
                  <c:v>160919</c:v>
                </c:pt>
                <c:pt idx="24">
                  <c:v>161210</c:v>
                </c:pt>
                <c:pt idx="25">
                  <c:v>161478</c:v>
                </c:pt>
                <c:pt idx="26">
                  <c:v>161851</c:v>
                </c:pt>
                <c:pt idx="27">
                  <c:v>162200</c:v>
                </c:pt>
                <c:pt idx="28">
                  <c:v>162427</c:v>
                </c:pt>
                <c:pt idx="29">
                  <c:v>162661</c:v>
                </c:pt>
                <c:pt idx="30">
                  <c:v>163057</c:v>
                </c:pt>
                <c:pt idx="31">
                  <c:v>163227</c:v>
                </c:pt>
                <c:pt idx="32">
                  <c:v>163444</c:v>
                </c:pt>
                <c:pt idx="33">
                  <c:v>163615</c:v>
                </c:pt>
                <c:pt idx="34">
                  <c:v>163849</c:v>
                </c:pt>
                <c:pt idx="35">
                  <c:v>164175</c:v>
                </c:pt>
                <c:pt idx="36">
                  <c:v>164344</c:v>
                </c:pt>
                <c:pt idx="37">
                  <c:v>164646</c:v>
                </c:pt>
                <c:pt idx="38">
                  <c:v>164998</c:v>
                </c:pt>
                <c:pt idx="39">
                  <c:v>165273</c:v>
                </c:pt>
                <c:pt idx="40">
                  <c:v>165535</c:v>
                </c:pt>
                <c:pt idx="41">
                  <c:v>165813</c:v>
                </c:pt>
                <c:pt idx="42">
                  <c:v>166170</c:v>
                </c:pt>
                <c:pt idx="43">
                  <c:v>166405</c:v>
                </c:pt>
                <c:pt idx="44">
                  <c:v>166745</c:v>
                </c:pt>
                <c:pt idx="45">
                  <c:v>166976</c:v>
                </c:pt>
                <c:pt idx="46">
                  <c:v>167396</c:v>
                </c:pt>
                <c:pt idx="47">
                  <c:v>167637</c:v>
                </c:pt>
                <c:pt idx="48">
                  <c:v>167860</c:v>
                </c:pt>
                <c:pt idx="49">
                  <c:v>168106</c:v>
                </c:pt>
                <c:pt idx="50">
                  <c:v>168409</c:v>
                </c:pt>
                <c:pt idx="51">
                  <c:v>168667</c:v>
                </c:pt>
                <c:pt idx="52">
                  <c:v>168964</c:v>
                </c:pt>
                <c:pt idx="53">
                  <c:v>169204</c:v>
                </c:pt>
                <c:pt idx="54">
                  <c:v>169435</c:v>
                </c:pt>
                <c:pt idx="55">
                  <c:v>169619</c:v>
                </c:pt>
                <c:pt idx="56">
                  <c:v>169949</c:v>
                </c:pt>
                <c:pt idx="57">
                  <c:v>170140</c:v>
                </c:pt>
                <c:pt idx="58">
                  <c:v>170600</c:v>
                </c:pt>
                <c:pt idx="59">
                  <c:v>170789</c:v>
                </c:pt>
                <c:pt idx="60">
                  <c:v>171043</c:v>
                </c:pt>
                <c:pt idx="61">
                  <c:v>171534</c:v>
                </c:pt>
                <c:pt idx="62">
                  <c:v>171875</c:v>
                </c:pt>
                <c:pt idx="63">
                  <c:v>172363</c:v>
                </c:pt>
                <c:pt idx="64">
                  <c:v>183347</c:v>
                </c:pt>
                <c:pt idx="65">
                  <c:v>187489</c:v>
                </c:pt>
                <c:pt idx="66">
                  <c:v>187878</c:v>
                </c:pt>
                <c:pt idx="67">
                  <c:v>188384</c:v>
                </c:pt>
                <c:pt idx="68">
                  <c:v>188886</c:v>
                </c:pt>
                <c:pt idx="69">
                  <c:v>189446</c:v>
                </c:pt>
                <c:pt idx="70">
                  <c:v>189806</c:v>
                </c:pt>
                <c:pt idx="71">
                  <c:v>190293</c:v>
                </c:pt>
                <c:pt idx="72">
                  <c:v>190616</c:v>
                </c:pt>
                <c:pt idx="73">
                  <c:v>190845</c:v>
                </c:pt>
                <c:pt idx="74">
                  <c:v>191283</c:v>
                </c:pt>
                <c:pt idx="75">
                  <c:v>191434</c:v>
                </c:pt>
                <c:pt idx="76">
                  <c:v>191700</c:v>
                </c:pt>
                <c:pt idx="77">
                  <c:v>191698</c:v>
                </c:pt>
                <c:pt idx="78">
                  <c:v>191903</c:v>
                </c:pt>
                <c:pt idx="79">
                  <c:v>192221</c:v>
                </c:pt>
                <c:pt idx="80">
                  <c:v>192258</c:v>
                </c:pt>
                <c:pt idx="81">
                  <c:v>192318</c:v>
                </c:pt>
                <c:pt idx="82">
                  <c:v>192466</c:v>
                </c:pt>
                <c:pt idx="83">
                  <c:v>192708</c:v>
                </c:pt>
                <c:pt idx="84">
                  <c:v>192959</c:v>
                </c:pt>
                <c:pt idx="85">
                  <c:v>193048</c:v>
                </c:pt>
                <c:pt idx="86">
                  <c:v>193329</c:v>
                </c:pt>
                <c:pt idx="87">
                  <c:v>193414</c:v>
                </c:pt>
                <c:pt idx="88">
                  <c:v>193569</c:v>
                </c:pt>
                <c:pt idx="89">
                  <c:v>193614</c:v>
                </c:pt>
                <c:pt idx="90">
                  <c:v>193668</c:v>
                </c:pt>
                <c:pt idx="91">
                  <c:v>193635</c:v>
                </c:pt>
                <c:pt idx="92">
                  <c:v>193620</c:v>
                </c:pt>
                <c:pt idx="93">
                  <c:v>193605</c:v>
                </c:pt>
                <c:pt idx="94">
                  <c:v>193847</c:v>
                </c:pt>
                <c:pt idx="95">
                  <c:v>194114</c:v>
                </c:pt>
                <c:pt idx="96">
                  <c:v>194388</c:v>
                </c:pt>
                <c:pt idx="97">
                  <c:v>194462</c:v>
                </c:pt>
                <c:pt idx="98">
                  <c:v>194944</c:v>
                </c:pt>
                <c:pt idx="99">
                  <c:v>195323</c:v>
                </c:pt>
                <c:pt idx="100">
                  <c:v>195872</c:v>
                </c:pt>
                <c:pt idx="101">
                  <c:v>196311</c:v>
                </c:pt>
                <c:pt idx="102">
                  <c:v>196636</c:v>
                </c:pt>
                <c:pt idx="103">
                  <c:v>196827</c:v>
                </c:pt>
                <c:pt idx="104">
                  <c:v>197147</c:v>
                </c:pt>
                <c:pt idx="105">
                  <c:v>197408</c:v>
                </c:pt>
                <c:pt idx="106">
                  <c:v>197708</c:v>
                </c:pt>
                <c:pt idx="107">
                  <c:v>197988</c:v>
                </c:pt>
                <c:pt idx="108">
                  <c:v>198181</c:v>
                </c:pt>
                <c:pt idx="109">
                  <c:v>198448</c:v>
                </c:pt>
                <c:pt idx="110">
                  <c:v>198800</c:v>
                </c:pt>
                <c:pt idx="111">
                  <c:v>199229</c:v>
                </c:pt>
                <c:pt idx="112">
                  <c:v>199649</c:v>
                </c:pt>
                <c:pt idx="113">
                  <c:v>200171</c:v>
                </c:pt>
                <c:pt idx="114">
                  <c:v>200405</c:v>
                </c:pt>
                <c:pt idx="115">
                  <c:v>200671</c:v>
                </c:pt>
                <c:pt idx="116">
                  <c:v>200833</c:v>
                </c:pt>
                <c:pt idx="117">
                  <c:v>201179</c:v>
                </c:pt>
                <c:pt idx="118">
                  <c:v>201452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Sheet1!$J$1</c:f>
              <c:strCache>
                <c:ptCount val="1"/>
                <c:pt idx="0">
                  <c:v>Business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Sheet1!$H$2:$H$120</c:f>
              <c:numCache>
                <c:formatCode>mmm\-yy</c:formatCode>
                <c:ptCount val="119"/>
                <c:pt idx="0">
                  <c:v>39814</c:v>
                </c:pt>
                <c:pt idx="1">
                  <c:v>39845</c:v>
                </c:pt>
                <c:pt idx="2">
                  <c:v>39873</c:v>
                </c:pt>
                <c:pt idx="3">
                  <c:v>39904</c:v>
                </c:pt>
                <c:pt idx="4">
                  <c:v>39934</c:v>
                </c:pt>
                <c:pt idx="5">
                  <c:v>39965</c:v>
                </c:pt>
                <c:pt idx="6">
                  <c:v>39995</c:v>
                </c:pt>
                <c:pt idx="7">
                  <c:v>40026</c:v>
                </c:pt>
                <c:pt idx="8">
                  <c:v>40057</c:v>
                </c:pt>
                <c:pt idx="9">
                  <c:v>40087</c:v>
                </c:pt>
                <c:pt idx="10">
                  <c:v>40118</c:v>
                </c:pt>
                <c:pt idx="11">
                  <c:v>40148</c:v>
                </c:pt>
                <c:pt idx="12">
                  <c:v>40179</c:v>
                </c:pt>
                <c:pt idx="13">
                  <c:v>40210</c:v>
                </c:pt>
                <c:pt idx="14">
                  <c:v>40238</c:v>
                </c:pt>
                <c:pt idx="15">
                  <c:v>40269</c:v>
                </c:pt>
                <c:pt idx="16">
                  <c:v>40299</c:v>
                </c:pt>
                <c:pt idx="17">
                  <c:v>40330</c:v>
                </c:pt>
                <c:pt idx="18">
                  <c:v>40360</c:v>
                </c:pt>
                <c:pt idx="19">
                  <c:v>40391</c:v>
                </c:pt>
                <c:pt idx="20">
                  <c:v>40422</c:v>
                </c:pt>
                <c:pt idx="21">
                  <c:v>40452</c:v>
                </c:pt>
                <c:pt idx="22">
                  <c:v>40483</c:v>
                </c:pt>
                <c:pt idx="23">
                  <c:v>40513</c:v>
                </c:pt>
                <c:pt idx="24">
                  <c:v>40544</c:v>
                </c:pt>
                <c:pt idx="25">
                  <c:v>40575</c:v>
                </c:pt>
                <c:pt idx="26">
                  <c:v>40603</c:v>
                </c:pt>
                <c:pt idx="27">
                  <c:v>40634</c:v>
                </c:pt>
                <c:pt idx="28">
                  <c:v>40664</c:v>
                </c:pt>
                <c:pt idx="29">
                  <c:v>40695</c:v>
                </c:pt>
                <c:pt idx="30">
                  <c:v>40725</c:v>
                </c:pt>
                <c:pt idx="31">
                  <c:v>40756</c:v>
                </c:pt>
                <c:pt idx="32">
                  <c:v>40787</c:v>
                </c:pt>
                <c:pt idx="33">
                  <c:v>40817</c:v>
                </c:pt>
                <c:pt idx="34">
                  <c:v>40848</c:v>
                </c:pt>
                <c:pt idx="35">
                  <c:v>40878</c:v>
                </c:pt>
                <c:pt idx="36">
                  <c:v>40909</c:v>
                </c:pt>
                <c:pt idx="37">
                  <c:v>40940</c:v>
                </c:pt>
                <c:pt idx="38">
                  <c:v>40969</c:v>
                </c:pt>
                <c:pt idx="39">
                  <c:v>41000</c:v>
                </c:pt>
                <c:pt idx="40">
                  <c:v>41030</c:v>
                </c:pt>
                <c:pt idx="41">
                  <c:v>41061</c:v>
                </c:pt>
                <c:pt idx="42">
                  <c:v>41091</c:v>
                </c:pt>
                <c:pt idx="43">
                  <c:v>41122</c:v>
                </c:pt>
                <c:pt idx="44">
                  <c:v>41153</c:v>
                </c:pt>
                <c:pt idx="45">
                  <c:v>41183</c:v>
                </c:pt>
                <c:pt idx="46">
                  <c:v>41214</c:v>
                </c:pt>
                <c:pt idx="47">
                  <c:v>41244</c:v>
                </c:pt>
                <c:pt idx="48">
                  <c:v>41275</c:v>
                </c:pt>
                <c:pt idx="49">
                  <c:v>41306</c:v>
                </c:pt>
                <c:pt idx="50">
                  <c:v>41334</c:v>
                </c:pt>
                <c:pt idx="51">
                  <c:v>41365</c:v>
                </c:pt>
                <c:pt idx="52">
                  <c:v>41395</c:v>
                </c:pt>
                <c:pt idx="53">
                  <c:v>41426</c:v>
                </c:pt>
                <c:pt idx="54">
                  <c:v>41456</c:v>
                </c:pt>
                <c:pt idx="55">
                  <c:v>41487</c:v>
                </c:pt>
                <c:pt idx="56">
                  <c:v>41518</c:v>
                </c:pt>
                <c:pt idx="57">
                  <c:v>41548</c:v>
                </c:pt>
                <c:pt idx="58">
                  <c:v>41579</c:v>
                </c:pt>
                <c:pt idx="59">
                  <c:v>41609</c:v>
                </c:pt>
                <c:pt idx="60">
                  <c:v>41640</c:v>
                </c:pt>
                <c:pt idx="61">
                  <c:v>41671</c:v>
                </c:pt>
                <c:pt idx="62">
                  <c:v>41699</c:v>
                </c:pt>
                <c:pt idx="63">
                  <c:v>41730</c:v>
                </c:pt>
                <c:pt idx="64">
                  <c:v>41760</c:v>
                </c:pt>
                <c:pt idx="65">
                  <c:v>41791</c:v>
                </c:pt>
                <c:pt idx="66">
                  <c:v>41821</c:v>
                </c:pt>
                <c:pt idx="67">
                  <c:v>41852</c:v>
                </c:pt>
                <c:pt idx="68">
                  <c:v>41883</c:v>
                </c:pt>
                <c:pt idx="69">
                  <c:v>41913</c:v>
                </c:pt>
                <c:pt idx="70">
                  <c:v>41944</c:v>
                </c:pt>
                <c:pt idx="71">
                  <c:v>41974</c:v>
                </c:pt>
                <c:pt idx="72">
                  <c:v>42005</c:v>
                </c:pt>
                <c:pt idx="73">
                  <c:v>42036</c:v>
                </c:pt>
                <c:pt idx="74">
                  <c:v>42064</c:v>
                </c:pt>
                <c:pt idx="75">
                  <c:v>42095</c:v>
                </c:pt>
                <c:pt idx="76">
                  <c:v>42125</c:v>
                </c:pt>
                <c:pt idx="77">
                  <c:v>42156</c:v>
                </c:pt>
                <c:pt idx="78">
                  <c:v>42186</c:v>
                </c:pt>
                <c:pt idx="79">
                  <c:v>42217</c:v>
                </c:pt>
                <c:pt idx="80">
                  <c:v>42248</c:v>
                </c:pt>
                <c:pt idx="81">
                  <c:v>42278</c:v>
                </c:pt>
                <c:pt idx="82">
                  <c:v>42309</c:v>
                </c:pt>
                <c:pt idx="83">
                  <c:v>42339</c:v>
                </c:pt>
                <c:pt idx="84">
                  <c:v>42370</c:v>
                </c:pt>
                <c:pt idx="85">
                  <c:v>42401</c:v>
                </c:pt>
                <c:pt idx="86">
                  <c:v>42430</c:v>
                </c:pt>
                <c:pt idx="87">
                  <c:v>42461</c:v>
                </c:pt>
                <c:pt idx="88">
                  <c:v>42491</c:v>
                </c:pt>
                <c:pt idx="89">
                  <c:v>42522</c:v>
                </c:pt>
                <c:pt idx="90">
                  <c:v>42552</c:v>
                </c:pt>
                <c:pt idx="91">
                  <c:v>42583</c:v>
                </c:pt>
                <c:pt idx="92">
                  <c:v>42614</c:v>
                </c:pt>
                <c:pt idx="93">
                  <c:v>42644</c:v>
                </c:pt>
                <c:pt idx="94">
                  <c:v>42675</c:v>
                </c:pt>
                <c:pt idx="95">
                  <c:v>42705</c:v>
                </c:pt>
                <c:pt idx="96">
                  <c:v>42736</c:v>
                </c:pt>
                <c:pt idx="97">
                  <c:v>42767</c:v>
                </c:pt>
                <c:pt idx="98">
                  <c:v>42795</c:v>
                </c:pt>
                <c:pt idx="99">
                  <c:v>42826</c:v>
                </c:pt>
                <c:pt idx="100">
                  <c:v>42856</c:v>
                </c:pt>
                <c:pt idx="101">
                  <c:v>42887</c:v>
                </c:pt>
                <c:pt idx="102">
                  <c:v>42917</c:v>
                </c:pt>
                <c:pt idx="103">
                  <c:v>42948</c:v>
                </c:pt>
                <c:pt idx="104">
                  <c:v>42979</c:v>
                </c:pt>
                <c:pt idx="105">
                  <c:v>43009</c:v>
                </c:pt>
                <c:pt idx="106">
                  <c:v>43040</c:v>
                </c:pt>
                <c:pt idx="107">
                  <c:v>43070</c:v>
                </c:pt>
                <c:pt idx="108">
                  <c:v>43101</c:v>
                </c:pt>
                <c:pt idx="109">
                  <c:v>43132</c:v>
                </c:pt>
                <c:pt idx="110">
                  <c:v>43160</c:v>
                </c:pt>
                <c:pt idx="111">
                  <c:v>43191</c:v>
                </c:pt>
                <c:pt idx="112">
                  <c:v>43221</c:v>
                </c:pt>
                <c:pt idx="113">
                  <c:v>43252</c:v>
                </c:pt>
                <c:pt idx="114">
                  <c:v>43282</c:v>
                </c:pt>
                <c:pt idx="115">
                  <c:v>43313</c:v>
                </c:pt>
                <c:pt idx="116">
                  <c:v>43344</c:v>
                </c:pt>
                <c:pt idx="117">
                  <c:v>43374</c:v>
                </c:pt>
                <c:pt idx="118">
                  <c:v>43405</c:v>
                </c:pt>
              </c:numCache>
            </c:numRef>
          </c:cat>
          <c:val>
            <c:numRef>
              <c:f>Sheet1!$J$2:$J$120</c:f>
              <c:numCache>
                <c:formatCode>_(* #,##0_);_(* \(#,##0\);_(* "-"??_);_(@_)</c:formatCode>
                <c:ptCount val="119"/>
                <c:pt idx="0">
                  <c:v>41766</c:v>
                </c:pt>
                <c:pt idx="1">
                  <c:v>41754</c:v>
                </c:pt>
                <c:pt idx="2">
                  <c:v>41809</c:v>
                </c:pt>
                <c:pt idx="3">
                  <c:v>41819</c:v>
                </c:pt>
                <c:pt idx="4">
                  <c:v>41881</c:v>
                </c:pt>
                <c:pt idx="5">
                  <c:v>41912</c:v>
                </c:pt>
                <c:pt idx="6">
                  <c:v>41945</c:v>
                </c:pt>
                <c:pt idx="7">
                  <c:v>41957</c:v>
                </c:pt>
                <c:pt idx="8">
                  <c:v>41985</c:v>
                </c:pt>
                <c:pt idx="9">
                  <c:v>41964</c:v>
                </c:pt>
                <c:pt idx="10">
                  <c:v>41918</c:v>
                </c:pt>
                <c:pt idx="11">
                  <c:v>41911</c:v>
                </c:pt>
                <c:pt idx="12">
                  <c:v>41870</c:v>
                </c:pt>
                <c:pt idx="13">
                  <c:v>41872</c:v>
                </c:pt>
                <c:pt idx="14">
                  <c:v>41915</c:v>
                </c:pt>
                <c:pt idx="15">
                  <c:v>42007</c:v>
                </c:pt>
                <c:pt idx="16">
                  <c:v>42011</c:v>
                </c:pt>
                <c:pt idx="17">
                  <c:v>42076</c:v>
                </c:pt>
                <c:pt idx="18">
                  <c:v>42101</c:v>
                </c:pt>
                <c:pt idx="19">
                  <c:v>42162</c:v>
                </c:pt>
                <c:pt idx="20">
                  <c:v>42185</c:v>
                </c:pt>
                <c:pt idx="21">
                  <c:v>42266</c:v>
                </c:pt>
                <c:pt idx="22">
                  <c:v>42308</c:v>
                </c:pt>
                <c:pt idx="23">
                  <c:v>42359</c:v>
                </c:pt>
                <c:pt idx="24">
                  <c:v>42375</c:v>
                </c:pt>
                <c:pt idx="25">
                  <c:v>42474</c:v>
                </c:pt>
                <c:pt idx="26">
                  <c:v>42554</c:v>
                </c:pt>
                <c:pt idx="27">
                  <c:v>42687</c:v>
                </c:pt>
                <c:pt idx="28">
                  <c:v>42798</c:v>
                </c:pt>
                <c:pt idx="29">
                  <c:v>42899</c:v>
                </c:pt>
                <c:pt idx="30">
                  <c:v>43000</c:v>
                </c:pt>
                <c:pt idx="31">
                  <c:v>43049</c:v>
                </c:pt>
                <c:pt idx="32">
                  <c:v>43099</c:v>
                </c:pt>
                <c:pt idx="33">
                  <c:v>43166</c:v>
                </c:pt>
                <c:pt idx="34">
                  <c:v>43226</c:v>
                </c:pt>
                <c:pt idx="35">
                  <c:v>43246</c:v>
                </c:pt>
                <c:pt idx="36">
                  <c:v>43257</c:v>
                </c:pt>
                <c:pt idx="37">
                  <c:v>43378</c:v>
                </c:pt>
                <c:pt idx="38">
                  <c:v>43476</c:v>
                </c:pt>
                <c:pt idx="39">
                  <c:v>43645</c:v>
                </c:pt>
                <c:pt idx="40">
                  <c:v>43825</c:v>
                </c:pt>
                <c:pt idx="41">
                  <c:v>44021</c:v>
                </c:pt>
                <c:pt idx="42">
                  <c:v>44166</c:v>
                </c:pt>
                <c:pt idx="43">
                  <c:v>44424</c:v>
                </c:pt>
                <c:pt idx="44">
                  <c:v>44570</c:v>
                </c:pt>
                <c:pt idx="45">
                  <c:v>44664</c:v>
                </c:pt>
                <c:pt idx="46">
                  <c:v>44837</c:v>
                </c:pt>
                <c:pt idx="47">
                  <c:v>45004</c:v>
                </c:pt>
                <c:pt idx="48">
                  <c:v>45041</c:v>
                </c:pt>
                <c:pt idx="49">
                  <c:v>45185</c:v>
                </c:pt>
                <c:pt idx="50">
                  <c:v>45294</c:v>
                </c:pt>
                <c:pt idx="51">
                  <c:v>45471</c:v>
                </c:pt>
                <c:pt idx="52">
                  <c:v>45578</c:v>
                </c:pt>
                <c:pt idx="53">
                  <c:v>45705</c:v>
                </c:pt>
                <c:pt idx="54">
                  <c:v>45781</c:v>
                </c:pt>
                <c:pt idx="55">
                  <c:v>45960</c:v>
                </c:pt>
                <c:pt idx="56">
                  <c:v>46062</c:v>
                </c:pt>
                <c:pt idx="57">
                  <c:v>46207</c:v>
                </c:pt>
                <c:pt idx="58">
                  <c:v>46399</c:v>
                </c:pt>
                <c:pt idx="59">
                  <c:v>46461</c:v>
                </c:pt>
                <c:pt idx="60">
                  <c:v>46512</c:v>
                </c:pt>
                <c:pt idx="61">
                  <c:v>46608</c:v>
                </c:pt>
                <c:pt idx="62">
                  <c:v>46740</c:v>
                </c:pt>
                <c:pt idx="63">
                  <c:v>46862</c:v>
                </c:pt>
                <c:pt idx="64">
                  <c:v>54489</c:v>
                </c:pt>
                <c:pt idx="65">
                  <c:v>65207</c:v>
                </c:pt>
                <c:pt idx="66">
                  <c:v>65238</c:v>
                </c:pt>
                <c:pt idx="67">
                  <c:v>65445</c:v>
                </c:pt>
                <c:pt idx="68">
                  <c:v>65895</c:v>
                </c:pt>
                <c:pt idx="69">
                  <c:v>66419</c:v>
                </c:pt>
                <c:pt idx="70">
                  <c:v>66610</c:v>
                </c:pt>
                <c:pt idx="71">
                  <c:v>66805</c:v>
                </c:pt>
                <c:pt idx="72">
                  <c:v>66854</c:v>
                </c:pt>
                <c:pt idx="73">
                  <c:v>66982</c:v>
                </c:pt>
                <c:pt idx="74">
                  <c:v>67119</c:v>
                </c:pt>
                <c:pt idx="75">
                  <c:v>67228</c:v>
                </c:pt>
                <c:pt idx="76">
                  <c:v>67447</c:v>
                </c:pt>
                <c:pt idx="77">
                  <c:v>67607</c:v>
                </c:pt>
                <c:pt idx="78">
                  <c:v>67778</c:v>
                </c:pt>
                <c:pt idx="79">
                  <c:v>67929</c:v>
                </c:pt>
                <c:pt idx="80">
                  <c:v>67945</c:v>
                </c:pt>
                <c:pt idx="81">
                  <c:v>68033</c:v>
                </c:pt>
                <c:pt idx="82">
                  <c:v>68089</c:v>
                </c:pt>
                <c:pt idx="83">
                  <c:v>68163</c:v>
                </c:pt>
                <c:pt idx="84">
                  <c:v>68162</c:v>
                </c:pt>
                <c:pt idx="85">
                  <c:v>68193</c:v>
                </c:pt>
                <c:pt idx="86">
                  <c:v>68245</c:v>
                </c:pt>
                <c:pt idx="87">
                  <c:v>68261</c:v>
                </c:pt>
                <c:pt idx="88">
                  <c:v>68351</c:v>
                </c:pt>
                <c:pt idx="89">
                  <c:v>68375</c:v>
                </c:pt>
                <c:pt idx="90">
                  <c:v>68382</c:v>
                </c:pt>
                <c:pt idx="91">
                  <c:v>68452</c:v>
                </c:pt>
                <c:pt idx="92">
                  <c:v>68534</c:v>
                </c:pt>
                <c:pt idx="93">
                  <c:v>68464</c:v>
                </c:pt>
                <c:pt idx="94">
                  <c:v>68535</c:v>
                </c:pt>
                <c:pt idx="95">
                  <c:v>68601</c:v>
                </c:pt>
                <c:pt idx="96">
                  <c:v>68572</c:v>
                </c:pt>
                <c:pt idx="97">
                  <c:v>68636</c:v>
                </c:pt>
                <c:pt idx="98">
                  <c:v>68686</c:v>
                </c:pt>
                <c:pt idx="99">
                  <c:v>68713</c:v>
                </c:pt>
                <c:pt idx="100">
                  <c:v>68868</c:v>
                </c:pt>
                <c:pt idx="101">
                  <c:v>68971</c:v>
                </c:pt>
                <c:pt idx="102">
                  <c:v>69074</c:v>
                </c:pt>
                <c:pt idx="103">
                  <c:v>69207</c:v>
                </c:pt>
                <c:pt idx="104">
                  <c:v>69275</c:v>
                </c:pt>
                <c:pt idx="105">
                  <c:v>69314</c:v>
                </c:pt>
                <c:pt idx="106">
                  <c:v>69419</c:v>
                </c:pt>
                <c:pt idx="107">
                  <c:v>69550</c:v>
                </c:pt>
                <c:pt idx="108">
                  <c:v>69762</c:v>
                </c:pt>
                <c:pt idx="109">
                  <c:v>69749</c:v>
                </c:pt>
                <c:pt idx="110">
                  <c:v>69895</c:v>
                </c:pt>
                <c:pt idx="111">
                  <c:v>70038</c:v>
                </c:pt>
                <c:pt idx="112">
                  <c:v>70201</c:v>
                </c:pt>
                <c:pt idx="113">
                  <c:v>70403</c:v>
                </c:pt>
                <c:pt idx="114">
                  <c:v>70539</c:v>
                </c:pt>
                <c:pt idx="115">
                  <c:v>70708</c:v>
                </c:pt>
                <c:pt idx="116">
                  <c:v>70891</c:v>
                </c:pt>
                <c:pt idx="117">
                  <c:v>71066</c:v>
                </c:pt>
                <c:pt idx="118">
                  <c:v>71179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6397456"/>
        <c:axId val="376402552"/>
      </c:lineChart>
      <c:dateAx>
        <c:axId val="37639745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6402552"/>
        <c:crosses val="autoZero"/>
        <c:auto val="1"/>
        <c:lblOffset val="100"/>
        <c:baseTimeUnit val="months"/>
      </c:dateAx>
      <c:valAx>
        <c:axId val="376402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Premise Count</a:t>
                </a:r>
              </a:p>
            </c:rich>
          </c:tx>
          <c:layout>
            <c:manualLayout>
              <c:xMode val="edge"/>
              <c:yMode val="edge"/>
              <c:x val="2.0036429872495445E-2"/>
              <c:y val="0.385047495425006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6397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</a:defRPr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46 North'!$B$1</c:f>
              <c:strCache>
                <c:ptCount val="1"/>
                <c:pt idx="0">
                  <c:v>2019 LTLF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spcFirstLastPara="1" vertOverflow="ellipsis" vert="wordArtVert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46 North'!$A$2:$A$11</c:f>
              <c:numCache>
                <c:formatCode>General</c:formatCode>
                <c:ptCount val="10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</c:numCache>
            </c:numRef>
          </c:cat>
          <c:val>
            <c:numRef>
              <c:f>'Slide 46 North'!$B$2:$B$11</c:f>
              <c:numCache>
                <c:formatCode>_(* #,##0_);_(* \(#,##0\);_(* "-"??_);_(@_)</c:formatCode>
                <c:ptCount val="10"/>
                <c:pt idx="0">
                  <c:v>1495.8034841800002</c:v>
                </c:pt>
                <c:pt idx="1">
                  <c:v>1914.7682494200001</c:v>
                </c:pt>
                <c:pt idx="2">
                  <c:v>1922.2791825733332</c:v>
                </c:pt>
                <c:pt idx="3">
                  <c:v>1929.9148317533331</c:v>
                </c:pt>
                <c:pt idx="4">
                  <c:v>1937.3636351666669</c:v>
                </c:pt>
                <c:pt idx="5">
                  <c:v>1944.7128830933332</c:v>
                </c:pt>
                <c:pt idx="6">
                  <c:v>1951.9764782266668</c:v>
                </c:pt>
                <c:pt idx="7">
                  <c:v>1958.9828878999999</c:v>
                </c:pt>
                <c:pt idx="8">
                  <c:v>1965.6888721466669</c:v>
                </c:pt>
                <c:pt idx="9">
                  <c:v>1972.2284125533333</c:v>
                </c:pt>
              </c:numCache>
            </c:numRef>
          </c:val>
        </c:ser>
        <c:ser>
          <c:idx val="1"/>
          <c:order val="1"/>
          <c:tx>
            <c:strRef>
              <c:f>'Slide 46 North'!$C$1</c:f>
              <c:strCache>
                <c:ptCount val="1"/>
                <c:pt idx="0">
                  <c:v>2020 LTLF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spcFirstLastPara="1" vertOverflow="ellipsis" vert="wordArtVert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46 North'!$A$2:$A$11</c:f>
              <c:numCache>
                <c:formatCode>General</c:formatCode>
                <c:ptCount val="10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</c:numCache>
            </c:numRef>
          </c:cat>
          <c:val>
            <c:numRef>
              <c:f>'Slide 46 North'!$C$2:$C$11</c:f>
              <c:numCache>
                <c:formatCode>_(* #,##0_);_(* \(#,##0\);_(* "-"??_);_(@_)</c:formatCode>
                <c:ptCount val="10"/>
                <c:pt idx="0">
                  <c:v>1497.5470308333336</c:v>
                </c:pt>
                <c:pt idx="1">
                  <c:v>1911.8669588399998</c:v>
                </c:pt>
                <c:pt idx="2">
                  <c:v>1915.6207078599998</c:v>
                </c:pt>
                <c:pt idx="3">
                  <c:v>1919.5076805199999</c:v>
                </c:pt>
                <c:pt idx="4">
                  <c:v>1923.5743890666668</c:v>
                </c:pt>
                <c:pt idx="5">
                  <c:v>1927.6018544733331</c:v>
                </c:pt>
                <c:pt idx="6">
                  <c:v>1931.5135169600003</c:v>
                </c:pt>
                <c:pt idx="7">
                  <c:v>1935.5169185999998</c:v>
                </c:pt>
                <c:pt idx="8">
                  <c:v>1939.7093215066668</c:v>
                </c:pt>
                <c:pt idx="9">
                  <c:v>1944.19265752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68521032"/>
        <c:axId val="768548472"/>
      </c:barChart>
      <c:catAx>
        <c:axId val="7685210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8548472"/>
        <c:crosses val="autoZero"/>
        <c:auto val="1"/>
        <c:lblAlgn val="ctr"/>
        <c:lblOffset val="100"/>
        <c:noMultiLvlLbl val="0"/>
      </c:catAx>
      <c:valAx>
        <c:axId val="768548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8521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46 SCENT'!$B$1</c:f>
              <c:strCache>
                <c:ptCount val="1"/>
                <c:pt idx="0">
                  <c:v>2019 LTLF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spcFirstLastPara="1" vertOverflow="ellipsis" vert="wordArtVert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46 SCENT'!$A$2:$A$11</c:f>
              <c:numCache>
                <c:formatCode>General</c:formatCode>
                <c:ptCount val="10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</c:numCache>
            </c:numRef>
          </c:cat>
          <c:val>
            <c:numRef>
              <c:f>'Slide 46 SCENT'!$B$2:$B$11</c:f>
              <c:numCache>
                <c:formatCode>_(* #,##0_);_(* \(#,##0\);_(* "-"??_);_(@_)</c:formatCode>
                <c:ptCount val="10"/>
                <c:pt idx="0">
                  <c:v>12899.512483533334</c:v>
                </c:pt>
                <c:pt idx="1">
                  <c:v>13134.936212666666</c:v>
                </c:pt>
                <c:pt idx="2">
                  <c:v>13384.5572968</c:v>
                </c:pt>
                <c:pt idx="3">
                  <c:v>13636.990601333331</c:v>
                </c:pt>
                <c:pt idx="4">
                  <c:v>13882.845769666666</c:v>
                </c:pt>
                <c:pt idx="5">
                  <c:v>14125.217449733334</c:v>
                </c:pt>
                <c:pt idx="6">
                  <c:v>14366.898943199998</c:v>
                </c:pt>
                <c:pt idx="7">
                  <c:v>14602.277532533331</c:v>
                </c:pt>
                <c:pt idx="8">
                  <c:v>14829.608031733334</c:v>
                </c:pt>
                <c:pt idx="9">
                  <c:v>15053.061010399999</c:v>
                </c:pt>
              </c:numCache>
            </c:numRef>
          </c:val>
        </c:ser>
        <c:ser>
          <c:idx val="1"/>
          <c:order val="1"/>
          <c:tx>
            <c:strRef>
              <c:f>'Slide 46 SCENT'!$C$1</c:f>
              <c:strCache>
                <c:ptCount val="1"/>
                <c:pt idx="0">
                  <c:v>2020 LTLF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spcFirstLastPara="1" vertOverflow="ellipsis" vert="wordArtVert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46 SCENT'!$A$2:$A$11</c:f>
              <c:numCache>
                <c:formatCode>General</c:formatCode>
                <c:ptCount val="10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</c:numCache>
            </c:numRef>
          </c:cat>
          <c:val>
            <c:numRef>
              <c:f>'Slide 46 SCENT'!$C$2:$C$11</c:f>
              <c:numCache>
                <c:formatCode>_(* #,##0_);_(* \(#,##0\);_(* "-"??_);_(@_)</c:formatCode>
                <c:ptCount val="10"/>
                <c:pt idx="0">
                  <c:v>12908.043124733331</c:v>
                </c:pt>
                <c:pt idx="1">
                  <c:v>13049.529632466667</c:v>
                </c:pt>
                <c:pt idx="2">
                  <c:v>13206.421887933331</c:v>
                </c:pt>
                <c:pt idx="3">
                  <c:v>13375.993572333333</c:v>
                </c:pt>
                <c:pt idx="4">
                  <c:v>13544.355937999999</c:v>
                </c:pt>
                <c:pt idx="5">
                  <c:v>13706.947410133334</c:v>
                </c:pt>
                <c:pt idx="6">
                  <c:v>13864.451539533331</c:v>
                </c:pt>
                <c:pt idx="7">
                  <c:v>14016.309865533334</c:v>
                </c:pt>
                <c:pt idx="8">
                  <c:v>14162.241103200002</c:v>
                </c:pt>
                <c:pt idx="9">
                  <c:v>14301.294776333334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68546512"/>
        <c:axId val="768506136"/>
      </c:barChart>
      <c:catAx>
        <c:axId val="7685465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8506136"/>
        <c:crosses val="autoZero"/>
        <c:auto val="1"/>
        <c:lblAlgn val="ctr"/>
        <c:lblOffset val="100"/>
        <c:noMultiLvlLbl val="0"/>
      </c:catAx>
      <c:valAx>
        <c:axId val="76850613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8546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46 South'!$B$1</c:f>
              <c:strCache>
                <c:ptCount val="1"/>
                <c:pt idx="0">
                  <c:v>2019 LTLF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spcFirstLastPara="1" vertOverflow="ellipsis" vert="wordArtVert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46 South'!$A$2:$A$11</c:f>
              <c:numCache>
                <c:formatCode>General</c:formatCode>
                <c:ptCount val="10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</c:numCache>
            </c:numRef>
          </c:cat>
          <c:val>
            <c:numRef>
              <c:f>'Slide 46 South'!$B$2:$B$11</c:f>
              <c:numCache>
                <c:formatCode>_(* #,##0_);_(* \(#,##0\);_(* "-"??_);_(@_)</c:formatCode>
                <c:ptCount val="10"/>
                <c:pt idx="0">
                  <c:v>6260.1375759466691</c:v>
                </c:pt>
                <c:pt idx="1">
                  <c:v>6437.6276005533327</c:v>
                </c:pt>
                <c:pt idx="2">
                  <c:v>6624.6645272599999</c:v>
                </c:pt>
                <c:pt idx="3">
                  <c:v>6820.6348484466671</c:v>
                </c:pt>
                <c:pt idx="4">
                  <c:v>7013.760024653332</c:v>
                </c:pt>
                <c:pt idx="5">
                  <c:v>7207.9880278999999</c:v>
                </c:pt>
                <c:pt idx="6">
                  <c:v>7403.8735575266664</c:v>
                </c:pt>
                <c:pt idx="7">
                  <c:v>7592.8570515799993</c:v>
                </c:pt>
                <c:pt idx="8">
                  <c:v>7773.0995942133322</c:v>
                </c:pt>
                <c:pt idx="9">
                  <c:v>7948.9804205400014</c:v>
                </c:pt>
              </c:numCache>
            </c:numRef>
          </c:val>
        </c:ser>
        <c:ser>
          <c:idx val="1"/>
          <c:order val="1"/>
          <c:tx>
            <c:strRef>
              <c:f>'Slide 46 South'!$C$1</c:f>
              <c:strCache>
                <c:ptCount val="1"/>
                <c:pt idx="0">
                  <c:v>2020 LTLF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spcFirstLastPara="1" vertOverflow="ellipsis" vert="wordArtVert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46 South'!$A$2:$A$11</c:f>
              <c:numCache>
                <c:formatCode>General</c:formatCode>
                <c:ptCount val="10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</c:numCache>
            </c:numRef>
          </c:cat>
          <c:val>
            <c:numRef>
              <c:f>'Slide 46 South'!$C$2:$C$11</c:f>
              <c:numCache>
                <c:formatCode>_(* #,##0_);_(* \(#,##0\);_(* "-"??_);_(@_)</c:formatCode>
                <c:ptCount val="10"/>
                <c:pt idx="0">
                  <c:v>5992.0330765066647</c:v>
                </c:pt>
                <c:pt idx="1">
                  <c:v>6080.2975908733324</c:v>
                </c:pt>
                <c:pt idx="2">
                  <c:v>6734.2223228066659</c:v>
                </c:pt>
                <c:pt idx="3">
                  <c:v>7069.7894536666663</c:v>
                </c:pt>
                <c:pt idx="4">
                  <c:v>7322.2064899266652</c:v>
                </c:pt>
                <c:pt idx="5">
                  <c:v>7424.6283108000007</c:v>
                </c:pt>
                <c:pt idx="6">
                  <c:v>7526.4044489200005</c:v>
                </c:pt>
                <c:pt idx="7">
                  <c:v>7626.8603320466664</c:v>
                </c:pt>
                <c:pt idx="8">
                  <c:v>7723.8234487466661</c:v>
                </c:pt>
                <c:pt idx="9">
                  <c:v>7818.2020881200015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87114256"/>
        <c:axId val="687115432"/>
      </c:barChart>
      <c:catAx>
        <c:axId val="6871142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7115432"/>
        <c:crosses val="autoZero"/>
        <c:auto val="1"/>
        <c:lblAlgn val="ctr"/>
        <c:lblOffset val="100"/>
        <c:noMultiLvlLbl val="0"/>
      </c:catAx>
      <c:valAx>
        <c:axId val="687115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7114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46 West'!$B$1</c:f>
              <c:strCache>
                <c:ptCount val="1"/>
                <c:pt idx="0">
                  <c:v>2019 LTLF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spcFirstLastPara="1" vertOverflow="ellipsis" vert="wordArtVert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46 West'!$A$2:$A$11</c:f>
              <c:numCache>
                <c:formatCode>General</c:formatCode>
                <c:ptCount val="10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</c:numCache>
            </c:numRef>
          </c:cat>
          <c:val>
            <c:numRef>
              <c:f>'Slide 46 West'!$B$2:$B$11</c:f>
              <c:numCache>
                <c:formatCode>_(* #,##0_);_(* \(#,##0\);_(* "-"??_);_(@_)</c:formatCode>
                <c:ptCount val="10"/>
                <c:pt idx="0">
                  <c:v>2121.8146027800003</c:v>
                </c:pt>
                <c:pt idx="1">
                  <c:v>2179.8120343666669</c:v>
                </c:pt>
                <c:pt idx="2">
                  <c:v>2242.1295185733334</c:v>
                </c:pt>
                <c:pt idx="3">
                  <c:v>2306.0727717866671</c:v>
                </c:pt>
                <c:pt idx="4">
                  <c:v>2367.8111050000002</c:v>
                </c:pt>
                <c:pt idx="5">
                  <c:v>2428.8506929399996</c:v>
                </c:pt>
                <c:pt idx="6">
                  <c:v>2488.6509571466663</c:v>
                </c:pt>
                <c:pt idx="7">
                  <c:v>2545.8661756199999</c:v>
                </c:pt>
                <c:pt idx="8">
                  <c:v>2601.1886259666667</c:v>
                </c:pt>
                <c:pt idx="9">
                  <c:v>2655.4729811000002</c:v>
                </c:pt>
              </c:numCache>
            </c:numRef>
          </c:val>
        </c:ser>
        <c:ser>
          <c:idx val="1"/>
          <c:order val="1"/>
          <c:tx>
            <c:strRef>
              <c:f>'Slide 46 West'!$C$1</c:f>
              <c:strCache>
                <c:ptCount val="1"/>
                <c:pt idx="0">
                  <c:v>2020 LTLF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spcFirstLastPara="1" vertOverflow="ellipsis" vert="wordArtVert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46 West'!$A$2:$A$11</c:f>
              <c:numCache>
                <c:formatCode>General</c:formatCode>
                <c:ptCount val="10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</c:numCache>
            </c:numRef>
          </c:cat>
          <c:val>
            <c:numRef>
              <c:f>'Slide 46 West'!$C$2:$C$11</c:f>
              <c:numCache>
                <c:formatCode>_(* #,##0_);_(* \(#,##0\);_(* "-"??_);_(@_)</c:formatCode>
                <c:ptCount val="10"/>
                <c:pt idx="0">
                  <c:v>2106.6569636333334</c:v>
                </c:pt>
                <c:pt idx="1">
                  <c:v>2153.2676827999999</c:v>
                </c:pt>
                <c:pt idx="2">
                  <c:v>2207.6373464200001</c:v>
                </c:pt>
                <c:pt idx="3">
                  <c:v>2262.9267896066667</c:v>
                </c:pt>
                <c:pt idx="4">
                  <c:v>2319.2257979133333</c:v>
                </c:pt>
                <c:pt idx="5">
                  <c:v>2373.0337121866669</c:v>
                </c:pt>
                <c:pt idx="6">
                  <c:v>2424.6495465466664</c:v>
                </c:pt>
                <c:pt idx="7">
                  <c:v>2478.5355121466669</c:v>
                </c:pt>
                <c:pt idx="8">
                  <c:v>2534.1704009800001</c:v>
                </c:pt>
                <c:pt idx="9">
                  <c:v>2591.4848590133329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68521424"/>
        <c:axId val="768516720"/>
      </c:barChart>
      <c:catAx>
        <c:axId val="7685214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8516720"/>
        <c:crosses val="autoZero"/>
        <c:auto val="1"/>
        <c:lblAlgn val="ctr"/>
        <c:lblOffset val="100"/>
        <c:noMultiLvlLbl val="0"/>
      </c:catAx>
      <c:valAx>
        <c:axId val="768516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8521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46 NCENT'!$B$1</c:f>
              <c:strCache>
                <c:ptCount val="1"/>
                <c:pt idx="0">
                  <c:v>2019 LTLF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spcFirstLastPara="1" vertOverflow="ellipsis" vert="wordArtVert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46 NCENT'!$A$2:$A$11</c:f>
              <c:numCache>
                <c:formatCode>General</c:formatCode>
                <c:ptCount val="10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</c:numCache>
            </c:numRef>
          </c:cat>
          <c:val>
            <c:numRef>
              <c:f>'Slide 46 NCENT'!$B$2:$B$11</c:f>
              <c:numCache>
                <c:formatCode>_(* #,##0_);_(* \(#,##0\);_(* "-"??_);_(@_)</c:formatCode>
                <c:ptCount val="10"/>
                <c:pt idx="0">
                  <c:v>26049.989802866668</c:v>
                </c:pt>
                <c:pt idx="1">
                  <c:v>26348.545567133333</c:v>
                </c:pt>
                <c:pt idx="2">
                  <c:v>26661.288870733337</c:v>
                </c:pt>
                <c:pt idx="3">
                  <c:v>26978.992355933337</c:v>
                </c:pt>
                <c:pt idx="4">
                  <c:v>27291.100430533334</c:v>
                </c:pt>
                <c:pt idx="5">
                  <c:v>27603.299682200002</c:v>
                </c:pt>
                <c:pt idx="6">
                  <c:v>27917.160728999999</c:v>
                </c:pt>
                <c:pt idx="7">
                  <c:v>28222.498659800003</c:v>
                </c:pt>
                <c:pt idx="8">
                  <c:v>28516.771481133335</c:v>
                </c:pt>
                <c:pt idx="9">
                  <c:v>28806.199984466664</c:v>
                </c:pt>
              </c:numCache>
            </c:numRef>
          </c:val>
        </c:ser>
        <c:ser>
          <c:idx val="1"/>
          <c:order val="1"/>
          <c:tx>
            <c:strRef>
              <c:f>'Slide 46 NCENT'!$C$1</c:f>
              <c:strCache>
                <c:ptCount val="1"/>
                <c:pt idx="0">
                  <c:v>2020 LTLF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spcFirstLastPara="1" vertOverflow="ellipsis" vert="wordArtVert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46 NCENT'!$A$2:$A$11</c:f>
              <c:numCache>
                <c:formatCode>General</c:formatCode>
                <c:ptCount val="10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</c:numCache>
            </c:numRef>
          </c:cat>
          <c:val>
            <c:numRef>
              <c:f>'Slide 46 NCENT'!$C$2:$C$11</c:f>
              <c:numCache>
                <c:formatCode>_(* #,##0_);_(* \(#,##0\);_(* "-"??_);_(@_)</c:formatCode>
                <c:ptCount val="10"/>
                <c:pt idx="0">
                  <c:v>26012.234992333335</c:v>
                </c:pt>
                <c:pt idx="1">
                  <c:v>26302.78952706667</c:v>
                </c:pt>
                <c:pt idx="2">
                  <c:v>26620.861391733331</c:v>
                </c:pt>
                <c:pt idx="3">
                  <c:v>26965.168265</c:v>
                </c:pt>
                <c:pt idx="4">
                  <c:v>27309.979370800003</c:v>
                </c:pt>
                <c:pt idx="5">
                  <c:v>27647.974747333337</c:v>
                </c:pt>
                <c:pt idx="6">
                  <c:v>27978.172990533338</c:v>
                </c:pt>
                <c:pt idx="7">
                  <c:v>28295.790363800003</c:v>
                </c:pt>
                <c:pt idx="8">
                  <c:v>28599.965003533336</c:v>
                </c:pt>
                <c:pt idx="9">
                  <c:v>28889.829430400005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68554352"/>
        <c:axId val="768548864"/>
      </c:barChart>
      <c:catAx>
        <c:axId val="7685543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8548864"/>
        <c:crosses val="autoZero"/>
        <c:auto val="1"/>
        <c:lblAlgn val="ctr"/>
        <c:lblOffset val="100"/>
        <c:noMultiLvlLbl val="0"/>
      </c:catAx>
      <c:valAx>
        <c:axId val="768548864"/>
        <c:scaling>
          <c:orientation val="minMax"/>
          <c:max val="3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8554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46 FWest'!$B$1</c:f>
              <c:strCache>
                <c:ptCount val="1"/>
                <c:pt idx="0">
                  <c:v>2019 LTLF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spcFirstLastPara="1" vertOverflow="ellipsis" vert="wordArtVert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46 FWest'!$A$2:$A$11</c:f>
              <c:numCache>
                <c:formatCode>General</c:formatCode>
                <c:ptCount val="10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</c:numCache>
            </c:numRef>
          </c:cat>
          <c:val>
            <c:numRef>
              <c:f>'Slide 46 FWest'!$B$2:$B$11</c:f>
              <c:numCache>
                <c:formatCode>_(* #,##0_);_(* \(#,##0\);_(* "-"??_);_(@_)</c:formatCode>
                <c:ptCount val="10"/>
                <c:pt idx="0">
                  <c:v>4441.9583013866668</c:v>
                </c:pt>
                <c:pt idx="1">
                  <c:v>4718.5000204266671</c:v>
                </c:pt>
                <c:pt idx="2">
                  <c:v>4996.9925595066661</c:v>
                </c:pt>
                <c:pt idx="3">
                  <c:v>5275.2055635133329</c:v>
                </c:pt>
                <c:pt idx="4">
                  <c:v>5546.0816545266671</c:v>
                </c:pt>
                <c:pt idx="5">
                  <c:v>5817.7482973866663</c:v>
                </c:pt>
                <c:pt idx="6">
                  <c:v>6093.9697300066655</c:v>
                </c:pt>
                <c:pt idx="7">
                  <c:v>6364.6106853799993</c:v>
                </c:pt>
                <c:pt idx="8">
                  <c:v>6627.7998284933356</c:v>
                </c:pt>
                <c:pt idx="9">
                  <c:v>6888.2429644266658</c:v>
                </c:pt>
              </c:numCache>
            </c:numRef>
          </c:val>
        </c:ser>
        <c:ser>
          <c:idx val="1"/>
          <c:order val="1"/>
          <c:tx>
            <c:strRef>
              <c:f>'Slide 46 FWest'!$C$1</c:f>
              <c:strCache>
                <c:ptCount val="1"/>
                <c:pt idx="0">
                  <c:v>2020 LTLF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spcFirstLastPara="1" vertOverflow="ellipsis" vert="wordArtVert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46 FWest'!$A$2:$A$11</c:f>
              <c:numCache>
                <c:formatCode>General</c:formatCode>
                <c:ptCount val="10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</c:numCache>
            </c:numRef>
          </c:cat>
          <c:val>
            <c:numRef>
              <c:f>'Slide 46 FWest'!$C$2:$C$11</c:f>
              <c:numCache>
                <c:formatCode>_(* #,##0_);_(* \(#,##0\);_(* "-"??_);_(@_)</c:formatCode>
                <c:ptCount val="10"/>
                <c:pt idx="0">
                  <c:v>5022.7281213999995</c:v>
                </c:pt>
                <c:pt idx="1">
                  <c:v>5301.0839453666667</c:v>
                </c:pt>
                <c:pt idx="2">
                  <c:v>5553.507787806665</c:v>
                </c:pt>
                <c:pt idx="3">
                  <c:v>5798.4962104000015</c:v>
                </c:pt>
                <c:pt idx="4">
                  <c:v>6035.8231190533343</c:v>
                </c:pt>
                <c:pt idx="5">
                  <c:v>6265.3509549733326</c:v>
                </c:pt>
                <c:pt idx="6">
                  <c:v>6490.5892532666667</c:v>
                </c:pt>
                <c:pt idx="7">
                  <c:v>6707.2611518200001</c:v>
                </c:pt>
                <c:pt idx="8">
                  <c:v>6915.4144017733342</c:v>
                </c:pt>
                <c:pt idx="9">
                  <c:v>7113.624123026666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68533184"/>
        <c:axId val="768547688"/>
      </c:barChart>
      <c:catAx>
        <c:axId val="7685331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8547688"/>
        <c:crosses val="autoZero"/>
        <c:auto val="1"/>
        <c:lblAlgn val="ctr"/>
        <c:lblOffset val="100"/>
        <c:noMultiLvlLbl val="0"/>
      </c:catAx>
      <c:valAx>
        <c:axId val="768547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8533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 LTLF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spcFirstLastPara="1" vertOverflow="ellipsis" vert="wordArtVert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</c:numCache>
            </c:numRef>
          </c:cat>
          <c:val>
            <c:numRef>
              <c:f>Sheet1!$B$2:$B$11</c:f>
              <c:numCache>
                <c:formatCode>_(* #,##0_);_(* \(#,##0\);_(* "-"??_);_(@_)</c:formatCode>
                <c:ptCount val="10"/>
                <c:pt idx="0">
                  <c:v>76845.465618999995</c:v>
                </c:pt>
                <c:pt idx="1">
                  <c:v>78823.741590999998</c:v>
                </c:pt>
                <c:pt idx="2">
                  <c:v>80454.597861000002</c:v>
                </c:pt>
                <c:pt idx="3">
                  <c:v>82101.371830999997</c:v>
                </c:pt>
                <c:pt idx="4">
                  <c:v>83716.459981000007</c:v>
                </c:pt>
                <c:pt idx="5">
                  <c:v>85327.062755000006</c:v>
                </c:pt>
                <c:pt idx="6">
                  <c:v>86940.308258999998</c:v>
                </c:pt>
                <c:pt idx="7">
                  <c:v>88507.643935999993</c:v>
                </c:pt>
                <c:pt idx="8">
                  <c:v>90020.699406999993</c:v>
                </c:pt>
                <c:pt idx="9">
                  <c:v>91509.178868000003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 LTLF</c:v>
                </c:pt>
              </c:strCache>
            </c:strRef>
          </c:tx>
          <c:spPr>
            <a:solidFill>
              <a:srgbClr val="E46C0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spcFirstLastPara="1" vertOverflow="ellipsis" vert="wordArtVert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</c:numCache>
            </c:numRef>
          </c:cat>
          <c:val>
            <c:numRef>
              <c:f>Sheet1!$C$2:$C$11</c:f>
              <c:numCache>
                <c:formatCode>_(* #,##0_);_(* \(#,##0\);_(* "-"??_);_(@_)</c:formatCode>
                <c:ptCount val="10"/>
                <c:pt idx="0">
                  <c:v>76695.568950024521</c:v>
                </c:pt>
                <c:pt idx="1">
                  <c:v>78298.666606124738</c:v>
                </c:pt>
                <c:pt idx="2">
                  <c:v>80107.59128694862</c:v>
                </c:pt>
                <c:pt idx="3">
                  <c:v>81593.260338030901</c:v>
                </c:pt>
                <c:pt idx="4">
                  <c:v>82982.09874732692</c:v>
                </c:pt>
                <c:pt idx="5">
                  <c:v>84193.341964904903</c:v>
                </c:pt>
                <c:pt idx="6">
                  <c:v>85383.93374860083</c:v>
                </c:pt>
                <c:pt idx="7">
                  <c:v>86546.207608139142</c:v>
                </c:pt>
                <c:pt idx="8">
                  <c:v>87668.373246092116</c:v>
                </c:pt>
                <c:pt idx="9">
                  <c:v>88751.316689310712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19608712"/>
        <c:axId val="719619688"/>
      </c:barChart>
      <c:catAx>
        <c:axId val="7196087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9619688"/>
        <c:crosses val="autoZero"/>
        <c:auto val="1"/>
        <c:lblAlgn val="ctr"/>
        <c:lblOffset val="100"/>
        <c:noMultiLvlLbl val="0"/>
      </c:catAx>
      <c:valAx>
        <c:axId val="719619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9608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55'!$D$2</c:f>
              <c:strCache>
                <c:ptCount val="1"/>
                <c:pt idx="0">
                  <c:v>2019 LTLF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spcFirstLastPara="1" vertOverflow="ellipsis" vert="wordArtVert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55'!$A$3:$A$12</c:f>
              <c:numCache>
                <c:formatCode>General</c:formatCode>
                <c:ptCount val="10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</c:numCache>
            </c:numRef>
          </c:cat>
          <c:val>
            <c:numRef>
              <c:f>'Slide 55'!$D$3:$D$12</c:f>
              <c:numCache>
                <c:formatCode>_(* #,##0_);_(* \(#,##0\);_(* "-"??_);_(@_)</c:formatCode>
                <c:ptCount val="10"/>
                <c:pt idx="0">
                  <c:v>401152.71991917124</c:v>
                </c:pt>
                <c:pt idx="1">
                  <c:v>413106.65199034201</c:v>
                </c:pt>
                <c:pt idx="2">
                  <c:v>425665.16051718593</c:v>
                </c:pt>
                <c:pt idx="3">
                  <c:v>437595.14040186588</c:v>
                </c:pt>
                <c:pt idx="4">
                  <c:v>450426.01371084328</c:v>
                </c:pt>
                <c:pt idx="5">
                  <c:v>461024.61924516404</c:v>
                </c:pt>
                <c:pt idx="6">
                  <c:v>472723.59595976945</c:v>
                </c:pt>
                <c:pt idx="7">
                  <c:v>484130.52153786033</c:v>
                </c:pt>
                <c:pt idx="8">
                  <c:v>496340.51997889631</c:v>
                </c:pt>
                <c:pt idx="9">
                  <c:v>505944.08292320499</c:v>
                </c:pt>
              </c:numCache>
            </c:numRef>
          </c:val>
        </c:ser>
        <c:ser>
          <c:idx val="1"/>
          <c:order val="1"/>
          <c:tx>
            <c:strRef>
              <c:f>'Slide 55'!$E$2</c:f>
              <c:strCache>
                <c:ptCount val="1"/>
                <c:pt idx="0">
                  <c:v>2020 LTLF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spcFirstLastPara="1" vertOverflow="ellipsis" vert="wordArtVert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55'!$A$3:$A$12</c:f>
              <c:numCache>
                <c:formatCode>General</c:formatCode>
                <c:ptCount val="10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</c:numCache>
            </c:numRef>
          </c:cat>
          <c:val>
            <c:numRef>
              <c:f>'Slide 55'!$E$3:$E$12</c:f>
              <c:numCache>
                <c:formatCode>_(* #,##0_);_(* \(#,##0\);_(* "-"??_);_(@_)</c:formatCode>
                <c:ptCount val="10"/>
                <c:pt idx="0">
                  <c:v>401321.41250938253</c:v>
                </c:pt>
                <c:pt idx="1">
                  <c:v>411250.12401336851</c:v>
                </c:pt>
                <c:pt idx="2">
                  <c:v>424830.76073166751</c:v>
                </c:pt>
                <c:pt idx="3">
                  <c:v>437920.94658653054</c:v>
                </c:pt>
                <c:pt idx="4">
                  <c:v>449969.40744443436</c:v>
                </c:pt>
                <c:pt idx="5">
                  <c:v>458262.88690337591</c:v>
                </c:pt>
                <c:pt idx="6">
                  <c:v>467416.14311226347</c:v>
                </c:pt>
                <c:pt idx="7">
                  <c:v>476372.81974388554</c:v>
                </c:pt>
                <c:pt idx="8">
                  <c:v>486219.76094821002</c:v>
                </c:pt>
                <c:pt idx="9">
                  <c:v>493415.23829697387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19523000"/>
        <c:axId val="819553576"/>
      </c:barChart>
      <c:catAx>
        <c:axId val="8195230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9553576"/>
        <c:crosses val="autoZero"/>
        <c:auto val="1"/>
        <c:lblAlgn val="ctr"/>
        <c:lblOffset val="100"/>
        <c:noMultiLvlLbl val="0"/>
      </c:catAx>
      <c:valAx>
        <c:axId val="819553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GWh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9523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Actual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8.3333333333333332E-3"/>
                  <c:y val="7.8703703703703706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17"/>
              <c:layout>
                <c:manualLayout>
                  <c:x val="-4.7023809523809523E-2"/>
                  <c:y val="0.10185190499213044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Sheet1!$A$3:$A$30</c:f>
              <c:numCache>
                <c:formatCode>General</c:formatCode>
                <c:ptCount val="2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  <c:pt idx="21">
                  <c:v>2023</c:v>
                </c:pt>
                <c:pt idx="22">
                  <c:v>2024</c:v>
                </c:pt>
                <c:pt idx="23">
                  <c:v>2025</c:v>
                </c:pt>
                <c:pt idx="24">
                  <c:v>2026</c:v>
                </c:pt>
                <c:pt idx="25">
                  <c:v>2027</c:v>
                </c:pt>
                <c:pt idx="26">
                  <c:v>2028</c:v>
                </c:pt>
                <c:pt idx="27">
                  <c:v>2029</c:v>
                </c:pt>
              </c:numCache>
            </c:numRef>
          </c:cat>
          <c:val>
            <c:numRef>
              <c:f>Sheet1!$C$3:$C$30</c:f>
              <c:numCache>
                <c:formatCode>_(* #,##0_);_(* \(#,##0\);_(* "-"??_);_(@_)</c:formatCode>
                <c:ptCount val="28"/>
                <c:pt idx="0">
                  <c:v>279880.53117000003</c:v>
                </c:pt>
                <c:pt idx="1">
                  <c:v>284375.22143999999</c:v>
                </c:pt>
                <c:pt idx="2">
                  <c:v>288387.39171</c:v>
                </c:pt>
                <c:pt idx="3">
                  <c:v>298454.38094</c:v>
                </c:pt>
                <c:pt idx="4">
                  <c:v>304979.67330000002</c:v>
                </c:pt>
                <c:pt idx="5">
                  <c:v>306592.35918999999</c:v>
                </c:pt>
                <c:pt idx="6">
                  <c:v>310856.85512999998</c:v>
                </c:pt>
                <c:pt idx="7">
                  <c:v>307388.61708999996</c:v>
                </c:pt>
                <c:pt idx="8">
                  <c:v>318292.47219999996</c:v>
                </c:pt>
                <c:pt idx="9">
                  <c:v>333992.25755000004</c:v>
                </c:pt>
                <c:pt idx="10">
                  <c:v>325010.91820999997</c:v>
                </c:pt>
                <c:pt idx="11">
                  <c:v>331740.35913</c:v>
                </c:pt>
                <c:pt idx="12">
                  <c:v>340140.81599000003</c:v>
                </c:pt>
                <c:pt idx="13">
                  <c:v>347496.42932</c:v>
                </c:pt>
                <c:pt idx="14">
                  <c:v>351401.96587000001</c:v>
                </c:pt>
                <c:pt idx="15">
                  <c:v>357260.00821</c:v>
                </c:pt>
                <c:pt idx="16">
                  <c:v>376229.64224999998</c:v>
                </c:pt>
                <c:pt idx="17">
                  <c:v>385271.54860900005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Sheet1!$D$2</c:f>
              <c:strCache>
                <c:ptCount val="1"/>
                <c:pt idx="0">
                  <c:v>Forecast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8"/>
              <c:layout>
                <c:manualLayout>
                  <c:x val="-4.4642857142857255E-2"/>
                  <c:y val="-0.12064089286926434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27"/>
              <c:layout>
                <c:manualLayout>
                  <c:x val="-3.4226190476190584E-2"/>
                  <c:y val="-8.7967317717171936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Sheet1!$A$3:$A$30</c:f>
              <c:numCache>
                <c:formatCode>General</c:formatCode>
                <c:ptCount val="2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  <c:pt idx="21">
                  <c:v>2023</c:v>
                </c:pt>
                <c:pt idx="22">
                  <c:v>2024</c:v>
                </c:pt>
                <c:pt idx="23">
                  <c:v>2025</c:v>
                </c:pt>
                <c:pt idx="24">
                  <c:v>2026</c:v>
                </c:pt>
                <c:pt idx="25">
                  <c:v>2027</c:v>
                </c:pt>
                <c:pt idx="26">
                  <c:v>2028</c:v>
                </c:pt>
                <c:pt idx="27">
                  <c:v>2029</c:v>
                </c:pt>
              </c:numCache>
            </c:numRef>
          </c:cat>
          <c:val>
            <c:numRef>
              <c:f>Sheet1!$D$3:$D$30</c:f>
              <c:numCache>
                <c:formatCode>General</c:formatCode>
                <c:ptCount val="28"/>
                <c:pt idx="18" formatCode="_(* #,##0_);_(* \(#,##0\);_(* &quot;-&quot;??_);_(@_)">
                  <c:v>401321.41250938253</c:v>
                </c:pt>
                <c:pt idx="19" formatCode="_(* #,##0_);_(* \(#,##0\);_(* &quot;-&quot;??_);_(@_)">
                  <c:v>411250.12401336851</c:v>
                </c:pt>
                <c:pt idx="20" formatCode="_(* #,##0_);_(* \(#,##0\);_(* &quot;-&quot;??_);_(@_)">
                  <c:v>424830.76073166751</c:v>
                </c:pt>
                <c:pt idx="21" formatCode="_(* #,##0_);_(* \(#,##0\);_(* &quot;-&quot;??_);_(@_)">
                  <c:v>437920.94658653054</c:v>
                </c:pt>
                <c:pt idx="22" formatCode="_(* #,##0_);_(* \(#,##0\);_(* &quot;-&quot;??_);_(@_)">
                  <c:v>449969.40744443436</c:v>
                </c:pt>
                <c:pt idx="23" formatCode="_(* #,##0_);_(* \(#,##0\);_(* &quot;-&quot;??_);_(@_)">
                  <c:v>458262.88690337591</c:v>
                </c:pt>
                <c:pt idx="24" formatCode="_(* #,##0_);_(* \(#,##0\);_(* &quot;-&quot;??_);_(@_)">
                  <c:v>467416.14311226347</c:v>
                </c:pt>
                <c:pt idx="25" formatCode="_(* #,##0_);_(* \(#,##0\);_(* &quot;-&quot;??_);_(@_)">
                  <c:v>476372.81974388554</c:v>
                </c:pt>
                <c:pt idx="26" formatCode="_(* #,##0_);_(* \(#,##0\);_(* &quot;-&quot;??_);_(@_)">
                  <c:v>486219.76094821002</c:v>
                </c:pt>
                <c:pt idx="27" formatCode="_(* #,##0_);_(* \(#,##0\);_(* &quot;-&quot;??_);_(@_)">
                  <c:v>493415.23829697387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3879912"/>
        <c:axId val="593880304"/>
      </c:lineChart>
      <c:catAx>
        <c:axId val="5938799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3880304"/>
        <c:crosses val="autoZero"/>
        <c:auto val="1"/>
        <c:lblAlgn val="ctr"/>
        <c:lblOffset val="100"/>
        <c:noMultiLvlLbl val="0"/>
      </c:catAx>
      <c:valAx>
        <c:axId val="593880304"/>
        <c:scaling>
          <c:orientation val="minMax"/>
          <c:min val="2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GWh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3879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'Slide 5- Coast'!$B$1</c:f>
              <c:strCache>
                <c:ptCount val="1"/>
                <c:pt idx="0">
                  <c:v>Actual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5773809523809527E-2"/>
                  <c:y val="-3.14356998487833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553571428571428E-2"/>
                  <c:y val="-8.815532435796318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'Slide 5- Coast'!$A$2:$A$29</c:f>
              <c:numCache>
                <c:formatCode>General</c:formatCode>
                <c:ptCount val="1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</c:numCache>
            </c:numRef>
          </c:cat>
          <c:val>
            <c:numRef>
              <c:f>'Slide 5- Coast'!$B$2:$B$29</c:f>
              <c:numCache>
                <c:formatCode>_(* #,##0_);_(* \(#,##0\);_(* "-"??_);_(@_)</c:formatCode>
                <c:ptCount val="16"/>
                <c:pt idx="0">
                  <c:v>18578.072208099271</c:v>
                </c:pt>
                <c:pt idx="1">
                  <c:v>19928.724765915242</c:v>
                </c:pt>
                <c:pt idx="2">
                  <c:v>19826.18161143217</c:v>
                </c:pt>
                <c:pt idx="3">
                  <c:v>20100.758612000001</c:v>
                </c:pt>
                <c:pt idx="4">
                  <c:v>20269.849015</c:v>
                </c:pt>
                <c:pt idx="5">
                  <c:v>21256.11519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'Slide 5- Coast'!$C$1</c:f>
              <c:strCache>
                <c:ptCount val="1"/>
                <c:pt idx="0">
                  <c:v>P50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5- Coast'!$A$2:$A$29</c:f>
              <c:numCache>
                <c:formatCode>General</c:formatCode>
                <c:ptCount val="1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</c:numCache>
            </c:numRef>
          </c:cat>
          <c:val>
            <c:numRef>
              <c:f>'Slide 5- Coast'!$C$2:$C$29</c:f>
              <c:numCache>
                <c:formatCode>General</c:formatCode>
                <c:ptCount val="16"/>
                <c:pt idx="6" formatCode="_(* #,##0_);_(* \(#,##0\);_(* &quot;-&quot;??_);_(@_)">
                  <c:v>21536.421123133332</c:v>
                </c:pt>
                <c:pt idx="7" formatCode="_(* #,##0_);_(* \(#,##0\);_(* &quot;-&quot;??_);_(@_)">
                  <c:v>21862.932707600001</c:v>
                </c:pt>
                <c:pt idx="8" formatCode="_(* #,##0_);_(* \(#,##0\);_(* &quot;-&quot;??_);_(@_)">
                  <c:v>22206.053181133335</c:v>
                </c:pt>
                <c:pt idx="9" formatCode="_(* #,##0_);_(* \(#,##0\);_(* &quot;-&quot;??_);_(@_)">
                  <c:v>22521.258417133336</c:v>
                </c:pt>
                <c:pt idx="10" formatCode="_(* #,##0_);_(* \(#,##0\);_(* &quot;-&quot;??_);_(@_)">
                  <c:v>22829.41030986666</c:v>
                </c:pt>
                <c:pt idx="11" formatCode="_(* #,##0_);_(* \(#,##0\);_(* &quot;-&quot;??_);_(@_)">
                  <c:v>23134.341649133337</c:v>
                </c:pt>
                <c:pt idx="12" formatCode="_(* #,##0_);_(* \(#,##0\);_(* &quot;-&quot;??_);_(@_)">
                  <c:v>23437.983442466662</c:v>
                </c:pt>
                <c:pt idx="13" formatCode="_(* #,##0_);_(* \(#,##0\);_(* &quot;-&quot;??_);_(@_)">
                  <c:v>23738.677953800001</c:v>
                </c:pt>
                <c:pt idx="14" formatCode="_(* #,##0_);_(* \(#,##0\);_(* &quot;-&quot;??_);_(@_)">
                  <c:v>24030.371476066663</c:v>
                </c:pt>
                <c:pt idx="15" formatCode="_(* #,##0_);_(* \(#,##0\);_(* &quot;-&quot;??_);_(@_)">
                  <c:v>24314.416659533334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'Slide 5- Coast'!$D$1</c:f>
              <c:strCache>
                <c:ptCount val="1"/>
                <c:pt idx="0">
                  <c:v>P90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5- Coast'!$A$2:$A$29</c:f>
              <c:numCache>
                <c:formatCode>General</c:formatCode>
                <c:ptCount val="1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</c:numCache>
            </c:numRef>
          </c:cat>
          <c:val>
            <c:numRef>
              <c:f>'Slide 5- Coast'!$D$2:$D$29</c:f>
              <c:numCache>
                <c:formatCode>General</c:formatCode>
                <c:ptCount val="16"/>
                <c:pt idx="6" formatCode="_(* #,##0_);_(* \(#,##0\);_(* &quot;-&quot;??_);_(@_)">
                  <c:v>22394.292411599999</c:v>
                </c:pt>
                <c:pt idx="7" formatCode="_(* #,##0_);_(* \(#,##0\);_(* &quot;-&quot;??_);_(@_)">
                  <c:v>22720.4489636</c:v>
                </c:pt>
                <c:pt idx="8" formatCode="_(* #,##0_);_(* \(#,##0\);_(* &quot;-&quot;??_);_(@_)">
                  <c:v>23063.646837600001</c:v>
                </c:pt>
                <c:pt idx="9" formatCode="_(* #,##0_);_(* \(#,##0\);_(* &quot;-&quot;??_);_(@_)">
                  <c:v>23379.283028599999</c:v>
                </c:pt>
                <c:pt idx="10" formatCode="_(* #,##0_);_(* \(#,##0\);_(* &quot;-&quot;??_);_(@_)">
                  <c:v>23687.465894000001</c:v>
                </c:pt>
                <c:pt idx="11" formatCode="_(* #,##0_);_(* \(#,##0\);_(* &quot;-&quot;??_);_(@_)">
                  <c:v>23992.433805399996</c:v>
                </c:pt>
                <c:pt idx="12" formatCode="_(* #,##0_);_(* \(#,##0\);_(* &quot;-&quot;??_);_(@_)">
                  <c:v>24296.087559800002</c:v>
                </c:pt>
                <c:pt idx="13" formatCode="_(* #,##0_);_(* \(#,##0\);_(* &quot;-&quot;??_);_(@_)">
                  <c:v>24596.890542200003</c:v>
                </c:pt>
                <c:pt idx="14" formatCode="_(* #,##0_);_(* \(#,##0\);_(* &quot;-&quot;??_);_(@_)">
                  <c:v>24888.7440288</c:v>
                </c:pt>
                <c:pt idx="15" formatCode="_(* #,##0_);_(* \(#,##0\);_(* &quot;-&quot;??_);_(@_)">
                  <c:v>25172.883226999998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90658032"/>
        <c:axId val="590658424"/>
      </c:lineChart>
      <c:catAx>
        <c:axId val="5906580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0658424"/>
        <c:crosses val="autoZero"/>
        <c:auto val="1"/>
        <c:lblAlgn val="ctr"/>
        <c:lblOffset val="100"/>
        <c:noMultiLvlLbl val="0"/>
      </c:catAx>
      <c:valAx>
        <c:axId val="590658424"/>
        <c:scaling>
          <c:orientation val="minMax"/>
          <c:min val="18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0658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West Historical Premise</a:t>
            </a:r>
            <a:r>
              <a:rPr lang="en-US" baseline="0"/>
              <a:t> Counts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Sheet1!$I$1</c:f>
              <c:strCache>
                <c:ptCount val="1"/>
                <c:pt idx="0">
                  <c:v>Residential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Sheet1!$H$2:$H$120</c:f>
              <c:numCache>
                <c:formatCode>mmm\-yy</c:formatCode>
                <c:ptCount val="119"/>
                <c:pt idx="0">
                  <c:v>39814</c:v>
                </c:pt>
                <c:pt idx="1">
                  <c:v>39845</c:v>
                </c:pt>
                <c:pt idx="2">
                  <c:v>39873</c:v>
                </c:pt>
                <c:pt idx="3">
                  <c:v>39904</c:v>
                </c:pt>
                <c:pt idx="4">
                  <c:v>39934</c:v>
                </c:pt>
                <c:pt idx="5">
                  <c:v>39965</c:v>
                </c:pt>
                <c:pt idx="6">
                  <c:v>39995</c:v>
                </c:pt>
                <c:pt idx="7">
                  <c:v>40026</c:v>
                </c:pt>
                <c:pt idx="8">
                  <c:v>40057</c:v>
                </c:pt>
                <c:pt idx="9">
                  <c:v>40087</c:v>
                </c:pt>
                <c:pt idx="10">
                  <c:v>40118</c:v>
                </c:pt>
                <c:pt idx="11">
                  <c:v>40148</c:v>
                </c:pt>
                <c:pt idx="12">
                  <c:v>40179</c:v>
                </c:pt>
                <c:pt idx="13">
                  <c:v>40210</c:v>
                </c:pt>
                <c:pt idx="14">
                  <c:v>40238</c:v>
                </c:pt>
                <c:pt idx="15">
                  <c:v>40269</c:v>
                </c:pt>
                <c:pt idx="16">
                  <c:v>40299</c:v>
                </c:pt>
                <c:pt idx="17">
                  <c:v>40330</c:v>
                </c:pt>
                <c:pt idx="18">
                  <c:v>40360</c:v>
                </c:pt>
                <c:pt idx="19">
                  <c:v>40391</c:v>
                </c:pt>
                <c:pt idx="20">
                  <c:v>40422</c:v>
                </c:pt>
                <c:pt idx="21">
                  <c:v>40452</c:v>
                </c:pt>
                <c:pt idx="22">
                  <c:v>40483</c:v>
                </c:pt>
                <c:pt idx="23">
                  <c:v>40513</c:v>
                </c:pt>
                <c:pt idx="24">
                  <c:v>40544</c:v>
                </c:pt>
                <c:pt idx="25">
                  <c:v>40575</c:v>
                </c:pt>
                <c:pt idx="26">
                  <c:v>40603</c:v>
                </c:pt>
                <c:pt idx="27">
                  <c:v>40634</c:v>
                </c:pt>
                <c:pt idx="28">
                  <c:v>40664</c:v>
                </c:pt>
                <c:pt idx="29">
                  <c:v>40695</c:v>
                </c:pt>
                <c:pt idx="30">
                  <c:v>40725</c:v>
                </c:pt>
                <c:pt idx="31">
                  <c:v>40756</c:v>
                </c:pt>
                <c:pt idx="32">
                  <c:v>40787</c:v>
                </c:pt>
                <c:pt idx="33">
                  <c:v>40817</c:v>
                </c:pt>
                <c:pt idx="34">
                  <c:v>40848</c:v>
                </c:pt>
                <c:pt idx="35">
                  <c:v>40878</c:v>
                </c:pt>
                <c:pt idx="36">
                  <c:v>40909</c:v>
                </c:pt>
                <c:pt idx="37">
                  <c:v>40940</c:v>
                </c:pt>
                <c:pt idx="38">
                  <c:v>40969</c:v>
                </c:pt>
                <c:pt idx="39">
                  <c:v>41000</c:v>
                </c:pt>
                <c:pt idx="40">
                  <c:v>41030</c:v>
                </c:pt>
                <c:pt idx="41">
                  <c:v>41061</c:v>
                </c:pt>
                <c:pt idx="42">
                  <c:v>41091</c:v>
                </c:pt>
                <c:pt idx="43">
                  <c:v>41122</c:v>
                </c:pt>
                <c:pt idx="44">
                  <c:v>41153</c:v>
                </c:pt>
                <c:pt idx="45">
                  <c:v>41183</c:v>
                </c:pt>
                <c:pt idx="46">
                  <c:v>41214</c:v>
                </c:pt>
                <c:pt idx="47">
                  <c:v>41244</c:v>
                </c:pt>
                <c:pt idx="48">
                  <c:v>41275</c:v>
                </c:pt>
                <c:pt idx="49">
                  <c:v>41306</c:v>
                </c:pt>
                <c:pt idx="50">
                  <c:v>41334</c:v>
                </c:pt>
                <c:pt idx="51">
                  <c:v>41365</c:v>
                </c:pt>
                <c:pt idx="52">
                  <c:v>41395</c:v>
                </c:pt>
                <c:pt idx="53">
                  <c:v>41426</c:v>
                </c:pt>
                <c:pt idx="54">
                  <c:v>41456</c:v>
                </c:pt>
                <c:pt idx="55">
                  <c:v>41487</c:v>
                </c:pt>
                <c:pt idx="56">
                  <c:v>41518</c:v>
                </c:pt>
                <c:pt idx="57">
                  <c:v>41548</c:v>
                </c:pt>
                <c:pt idx="58">
                  <c:v>41579</c:v>
                </c:pt>
                <c:pt idx="59">
                  <c:v>41609</c:v>
                </c:pt>
                <c:pt idx="60">
                  <c:v>41640</c:v>
                </c:pt>
                <c:pt idx="61">
                  <c:v>41671</c:v>
                </c:pt>
                <c:pt idx="62">
                  <c:v>41699</c:v>
                </c:pt>
                <c:pt idx="63">
                  <c:v>41730</c:v>
                </c:pt>
                <c:pt idx="64">
                  <c:v>41760</c:v>
                </c:pt>
                <c:pt idx="65">
                  <c:v>41791</c:v>
                </c:pt>
                <c:pt idx="66">
                  <c:v>41821</c:v>
                </c:pt>
                <c:pt idx="67">
                  <c:v>41852</c:v>
                </c:pt>
                <c:pt idx="68">
                  <c:v>41883</c:v>
                </c:pt>
                <c:pt idx="69">
                  <c:v>41913</c:v>
                </c:pt>
                <c:pt idx="70">
                  <c:v>41944</c:v>
                </c:pt>
                <c:pt idx="71">
                  <c:v>41974</c:v>
                </c:pt>
                <c:pt idx="72">
                  <c:v>42005</c:v>
                </c:pt>
                <c:pt idx="73">
                  <c:v>42036</c:v>
                </c:pt>
                <c:pt idx="74">
                  <c:v>42064</c:v>
                </c:pt>
                <c:pt idx="75">
                  <c:v>42095</c:v>
                </c:pt>
                <c:pt idx="76">
                  <c:v>42125</c:v>
                </c:pt>
                <c:pt idx="77">
                  <c:v>42156</c:v>
                </c:pt>
                <c:pt idx="78">
                  <c:v>42186</c:v>
                </c:pt>
                <c:pt idx="79">
                  <c:v>42217</c:v>
                </c:pt>
                <c:pt idx="80">
                  <c:v>42248</c:v>
                </c:pt>
                <c:pt idx="81">
                  <c:v>42278</c:v>
                </c:pt>
                <c:pt idx="82">
                  <c:v>42309</c:v>
                </c:pt>
                <c:pt idx="83">
                  <c:v>42339</c:v>
                </c:pt>
                <c:pt idx="84">
                  <c:v>42370</c:v>
                </c:pt>
                <c:pt idx="85">
                  <c:v>42401</c:v>
                </c:pt>
                <c:pt idx="86">
                  <c:v>42430</c:v>
                </c:pt>
                <c:pt idx="87">
                  <c:v>42461</c:v>
                </c:pt>
                <c:pt idx="88">
                  <c:v>42491</c:v>
                </c:pt>
                <c:pt idx="89">
                  <c:v>42522</c:v>
                </c:pt>
                <c:pt idx="90">
                  <c:v>42552</c:v>
                </c:pt>
                <c:pt idx="91">
                  <c:v>42583</c:v>
                </c:pt>
                <c:pt idx="92">
                  <c:v>42614</c:v>
                </c:pt>
                <c:pt idx="93">
                  <c:v>42644</c:v>
                </c:pt>
                <c:pt idx="94">
                  <c:v>42675</c:v>
                </c:pt>
                <c:pt idx="95">
                  <c:v>42705</c:v>
                </c:pt>
                <c:pt idx="96">
                  <c:v>42736</c:v>
                </c:pt>
                <c:pt idx="97">
                  <c:v>42767</c:v>
                </c:pt>
                <c:pt idx="98">
                  <c:v>42795</c:v>
                </c:pt>
                <c:pt idx="99">
                  <c:v>42826</c:v>
                </c:pt>
                <c:pt idx="100">
                  <c:v>42856</c:v>
                </c:pt>
                <c:pt idx="101">
                  <c:v>42887</c:v>
                </c:pt>
                <c:pt idx="102">
                  <c:v>42917</c:v>
                </c:pt>
                <c:pt idx="103">
                  <c:v>42948</c:v>
                </c:pt>
                <c:pt idx="104">
                  <c:v>42979</c:v>
                </c:pt>
                <c:pt idx="105">
                  <c:v>43009</c:v>
                </c:pt>
                <c:pt idx="106">
                  <c:v>43040</c:v>
                </c:pt>
                <c:pt idx="107">
                  <c:v>43070</c:v>
                </c:pt>
                <c:pt idx="108">
                  <c:v>43101</c:v>
                </c:pt>
                <c:pt idx="109">
                  <c:v>43132</c:v>
                </c:pt>
                <c:pt idx="110">
                  <c:v>43160</c:v>
                </c:pt>
                <c:pt idx="111">
                  <c:v>43191</c:v>
                </c:pt>
                <c:pt idx="112">
                  <c:v>43221</c:v>
                </c:pt>
                <c:pt idx="113">
                  <c:v>43252</c:v>
                </c:pt>
                <c:pt idx="114">
                  <c:v>43282</c:v>
                </c:pt>
                <c:pt idx="115">
                  <c:v>43313</c:v>
                </c:pt>
                <c:pt idx="116">
                  <c:v>43344</c:v>
                </c:pt>
                <c:pt idx="117">
                  <c:v>43374</c:v>
                </c:pt>
                <c:pt idx="118">
                  <c:v>43405</c:v>
                </c:pt>
              </c:numCache>
            </c:numRef>
          </c:cat>
          <c:val>
            <c:numRef>
              <c:f>Sheet1!$I$2:$I$120</c:f>
              <c:numCache>
                <c:formatCode>_(* #,##0_);_(* \(#,##0\);_(* "-"??_);_(@_)</c:formatCode>
                <c:ptCount val="119"/>
                <c:pt idx="0">
                  <c:v>157310</c:v>
                </c:pt>
                <c:pt idx="1">
                  <c:v>157416</c:v>
                </c:pt>
                <c:pt idx="2">
                  <c:v>157491</c:v>
                </c:pt>
                <c:pt idx="3">
                  <c:v>157534</c:v>
                </c:pt>
                <c:pt idx="4">
                  <c:v>157737</c:v>
                </c:pt>
                <c:pt idx="5">
                  <c:v>157729</c:v>
                </c:pt>
                <c:pt idx="6">
                  <c:v>157734</c:v>
                </c:pt>
                <c:pt idx="7">
                  <c:v>157746</c:v>
                </c:pt>
                <c:pt idx="8">
                  <c:v>157636</c:v>
                </c:pt>
                <c:pt idx="9">
                  <c:v>157331</c:v>
                </c:pt>
                <c:pt idx="10">
                  <c:v>157284</c:v>
                </c:pt>
                <c:pt idx="11">
                  <c:v>157250</c:v>
                </c:pt>
                <c:pt idx="12">
                  <c:v>157336</c:v>
                </c:pt>
                <c:pt idx="13">
                  <c:v>157550</c:v>
                </c:pt>
                <c:pt idx="14">
                  <c:v>157661</c:v>
                </c:pt>
                <c:pt idx="15">
                  <c:v>157650</c:v>
                </c:pt>
                <c:pt idx="16">
                  <c:v>157701</c:v>
                </c:pt>
                <c:pt idx="17">
                  <c:v>157590</c:v>
                </c:pt>
                <c:pt idx="18">
                  <c:v>157620</c:v>
                </c:pt>
                <c:pt idx="19">
                  <c:v>157712</c:v>
                </c:pt>
                <c:pt idx="20">
                  <c:v>157775</c:v>
                </c:pt>
                <c:pt idx="21">
                  <c:v>157590</c:v>
                </c:pt>
                <c:pt idx="22">
                  <c:v>157661</c:v>
                </c:pt>
                <c:pt idx="23">
                  <c:v>157723</c:v>
                </c:pt>
                <c:pt idx="24">
                  <c:v>157752</c:v>
                </c:pt>
                <c:pt idx="25">
                  <c:v>157816</c:v>
                </c:pt>
                <c:pt idx="26">
                  <c:v>157979</c:v>
                </c:pt>
                <c:pt idx="27">
                  <c:v>158091</c:v>
                </c:pt>
                <c:pt idx="28">
                  <c:v>158126</c:v>
                </c:pt>
                <c:pt idx="29">
                  <c:v>158170</c:v>
                </c:pt>
                <c:pt idx="30">
                  <c:v>158213</c:v>
                </c:pt>
                <c:pt idx="31">
                  <c:v>158726</c:v>
                </c:pt>
                <c:pt idx="32">
                  <c:v>158611</c:v>
                </c:pt>
                <c:pt idx="33">
                  <c:v>158474</c:v>
                </c:pt>
                <c:pt idx="34">
                  <c:v>158402</c:v>
                </c:pt>
                <c:pt idx="35">
                  <c:v>158417</c:v>
                </c:pt>
                <c:pt idx="36">
                  <c:v>158382</c:v>
                </c:pt>
                <c:pt idx="37">
                  <c:v>158535</c:v>
                </c:pt>
                <c:pt idx="38">
                  <c:v>158596</c:v>
                </c:pt>
                <c:pt idx="39">
                  <c:v>158621</c:v>
                </c:pt>
                <c:pt idx="40">
                  <c:v>158634</c:v>
                </c:pt>
                <c:pt idx="41">
                  <c:v>158654</c:v>
                </c:pt>
                <c:pt idx="42">
                  <c:v>158728</c:v>
                </c:pt>
                <c:pt idx="43">
                  <c:v>158688</c:v>
                </c:pt>
                <c:pt idx="44">
                  <c:v>158723</c:v>
                </c:pt>
                <c:pt idx="45">
                  <c:v>158755</c:v>
                </c:pt>
                <c:pt idx="46">
                  <c:v>158898</c:v>
                </c:pt>
                <c:pt idx="47">
                  <c:v>158939</c:v>
                </c:pt>
                <c:pt idx="48">
                  <c:v>158913</c:v>
                </c:pt>
                <c:pt idx="49">
                  <c:v>158984</c:v>
                </c:pt>
                <c:pt idx="50">
                  <c:v>159202</c:v>
                </c:pt>
                <c:pt idx="51">
                  <c:v>159453</c:v>
                </c:pt>
                <c:pt idx="52">
                  <c:v>159466</c:v>
                </c:pt>
                <c:pt idx="53">
                  <c:v>159443</c:v>
                </c:pt>
                <c:pt idx="54">
                  <c:v>159395</c:v>
                </c:pt>
                <c:pt idx="55">
                  <c:v>159514</c:v>
                </c:pt>
                <c:pt idx="56">
                  <c:v>159558</c:v>
                </c:pt>
                <c:pt idx="57">
                  <c:v>159461</c:v>
                </c:pt>
                <c:pt idx="58">
                  <c:v>159628</c:v>
                </c:pt>
                <c:pt idx="59">
                  <c:v>159704</c:v>
                </c:pt>
                <c:pt idx="60">
                  <c:v>159600</c:v>
                </c:pt>
                <c:pt idx="61">
                  <c:v>159725</c:v>
                </c:pt>
                <c:pt idx="62">
                  <c:v>159827</c:v>
                </c:pt>
                <c:pt idx="63">
                  <c:v>159854</c:v>
                </c:pt>
                <c:pt idx="64">
                  <c:v>163433</c:v>
                </c:pt>
                <c:pt idx="65">
                  <c:v>165429</c:v>
                </c:pt>
                <c:pt idx="66">
                  <c:v>165351</c:v>
                </c:pt>
                <c:pt idx="67">
                  <c:v>165443</c:v>
                </c:pt>
                <c:pt idx="68">
                  <c:v>165440</c:v>
                </c:pt>
                <c:pt idx="69">
                  <c:v>165404</c:v>
                </c:pt>
                <c:pt idx="70">
                  <c:v>165512</c:v>
                </c:pt>
                <c:pt idx="71">
                  <c:v>165563</c:v>
                </c:pt>
                <c:pt idx="72">
                  <c:v>165565</c:v>
                </c:pt>
                <c:pt idx="73">
                  <c:v>165475</c:v>
                </c:pt>
                <c:pt idx="74">
                  <c:v>165505</c:v>
                </c:pt>
                <c:pt idx="75">
                  <c:v>165466</c:v>
                </c:pt>
                <c:pt idx="76">
                  <c:v>165483</c:v>
                </c:pt>
                <c:pt idx="77">
                  <c:v>165352</c:v>
                </c:pt>
                <c:pt idx="78">
                  <c:v>165394</c:v>
                </c:pt>
                <c:pt idx="79">
                  <c:v>165516</c:v>
                </c:pt>
                <c:pt idx="80">
                  <c:v>165433</c:v>
                </c:pt>
                <c:pt idx="81">
                  <c:v>165306</c:v>
                </c:pt>
                <c:pt idx="82">
                  <c:v>165300</c:v>
                </c:pt>
                <c:pt idx="83">
                  <c:v>165262</c:v>
                </c:pt>
                <c:pt idx="84">
                  <c:v>165315</c:v>
                </c:pt>
                <c:pt idx="85">
                  <c:v>165296</c:v>
                </c:pt>
                <c:pt idx="86">
                  <c:v>165410</c:v>
                </c:pt>
                <c:pt idx="87">
                  <c:v>165506</c:v>
                </c:pt>
                <c:pt idx="88">
                  <c:v>165518</c:v>
                </c:pt>
                <c:pt idx="89">
                  <c:v>165446</c:v>
                </c:pt>
                <c:pt idx="90">
                  <c:v>165495</c:v>
                </c:pt>
                <c:pt idx="91">
                  <c:v>165319</c:v>
                </c:pt>
                <c:pt idx="92">
                  <c:v>165276</c:v>
                </c:pt>
                <c:pt idx="93">
                  <c:v>165267</c:v>
                </c:pt>
                <c:pt idx="94">
                  <c:v>165239</c:v>
                </c:pt>
                <c:pt idx="95">
                  <c:v>165334</c:v>
                </c:pt>
                <c:pt idx="96">
                  <c:v>165279</c:v>
                </c:pt>
                <c:pt idx="97">
                  <c:v>165185</c:v>
                </c:pt>
                <c:pt idx="98">
                  <c:v>165412</c:v>
                </c:pt>
                <c:pt idx="99">
                  <c:v>165552</c:v>
                </c:pt>
                <c:pt idx="100">
                  <c:v>165547</c:v>
                </c:pt>
                <c:pt idx="101">
                  <c:v>165585</c:v>
                </c:pt>
                <c:pt idx="102">
                  <c:v>165621</c:v>
                </c:pt>
                <c:pt idx="103">
                  <c:v>165566</c:v>
                </c:pt>
                <c:pt idx="104">
                  <c:v>165604</c:v>
                </c:pt>
                <c:pt idx="105">
                  <c:v>165566</c:v>
                </c:pt>
                <c:pt idx="106">
                  <c:v>165649</c:v>
                </c:pt>
                <c:pt idx="107">
                  <c:v>165324</c:v>
                </c:pt>
                <c:pt idx="108">
                  <c:v>164978</c:v>
                </c:pt>
                <c:pt idx="109">
                  <c:v>165695</c:v>
                </c:pt>
                <c:pt idx="110">
                  <c:v>165766</c:v>
                </c:pt>
                <c:pt idx="111">
                  <c:v>165962</c:v>
                </c:pt>
                <c:pt idx="112">
                  <c:v>166068</c:v>
                </c:pt>
                <c:pt idx="113">
                  <c:v>166196</c:v>
                </c:pt>
                <c:pt idx="114">
                  <c:v>166247</c:v>
                </c:pt>
                <c:pt idx="115">
                  <c:v>166294</c:v>
                </c:pt>
                <c:pt idx="116">
                  <c:v>166304</c:v>
                </c:pt>
                <c:pt idx="117">
                  <c:v>166505</c:v>
                </c:pt>
                <c:pt idx="118">
                  <c:v>166542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Sheet1!$J$1</c:f>
              <c:strCache>
                <c:ptCount val="1"/>
                <c:pt idx="0">
                  <c:v>Business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Sheet1!$H$2:$H$120</c:f>
              <c:numCache>
                <c:formatCode>mmm\-yy</c:formatCode>
                <c:ptCount val="119"/>
                <c:pt idx="0">
                  <c:v>39814</c:v>
                </c:pt>
                <c:pt idx="1">
                  <c:v>39845</c:v>
                </c:pt>
                <c:pt idx="2">
                  <c:v>39873</c:v>
                </c:pt>
                <c:pt idx="3">
                  <c:v>39904</c:v>
                </c:pt>
                <c:pt idx="4">
                  <c:v>39934</c:v>
                </c:pt>
                <c:pt idx="5">
                  <c:v>39965</c:v>
                </c:pt>
                <c:pt idx="6">
                  <c:v>39995</c:v>
                </c:pt>
                <c:pt idx="7">
                  <c:v>40026</c:v>
                </c:pt>
                <c:pt idx="8">
                  <c:v>40057</c:v>
                </c:pt>
                <c:pt idx="9">
                  <c:v>40087</c:v>
                </c:pt>
                <c:pt idx="10">
                  <c:v>40118</c:v>
                </c:pt>
                <c:pt idx="11">
                  <c:v>40148</c:v>
                </c:pt>
                <c:pt idx="12">
                  <c:v>40179</c:v>
                </c:pt>
                <c:pt idx="13">
                  <c:v>40210</c:v>
                </c:pt>
                <c:pt idx="14">
                  <c:v>40238</c:v>
                </c:pt>
                <c:pt idx="15">
                  <c:v>40269</c:v>
                </c:pt>
                <c:pt idx="16">
                  <c:v>40299</c:v>
                </c:pt>
                <c:pt idx="17">
                  <c:v>40330</c:v>
                </c:pt>
                <c:pt idx="18">
                  <c:v>40360</c:v>
                </c:pt>
                <c:pt idx="19">
                  <c:v>40391</c:v>
                </c:pt>
                <c:pt idx="20">
                  <c:v>40422</c:v>
                </c:pt>
                <c:pt idx="21">
                  <c:v>40452</c:v>
                </c:pt>
                <c:pt idx="22">
                  <c:v>40483</c:v>
                </c:pt>
                <c:pt idx="23">
                  <c:v>40513</c:v>
                </c:pt>
                <c:pt idx="24">
                  <c:v>40544</c:v>
                </c:pt>
                <c:pt idx="25">
                  <c:v>40575</c:v>
                </c:pt>
                <c:pt idx="26">
                  <c:v>40603</c:v>
                </c:pt>
                <c:pt idx="27">
                  <c:v>40634</c:v>
                </c:pt>
                <c:pt idx="28">
                  <c:v>40664</c:v>
                </c:pt>
                <c:pt idx="29">
                  <c:v>40695</c:v>
                </c:pt>
                <c:pt idx="30">
                  <c:v>40725</c:v>
                </c:pt>
                <c:pt idx="31">
                  <c:v>40756</c:v>
                </c:pt>
                <c:pt idx="32">
                  <c:v>40787</c:v>
                </c:pt>
                <c:pt idx="33">
                  <c:v>40817</c:v>
                </c:pt>
                <c:pt idx="34">
                  <c:v>40848</c:v>
                </c:pt>
                <c:pt idx="35">
                  <c:v>40878</c:v>
                </c:pt>
                <c:pt idx="36">
                  <c:v>40909</c:v>
                </c:pt>
                <c:pt idx="37">
                  <c:v>40940</c:v>
                </c:pt>
                <c:pt idx="38">
                  <c:v>40969</c:v>
                </c:pt>
                <c:pt idx="39">
                  <c:v>41000</c:v>
                </c:pt>
                <c:pt idx="40">
                  <c:v>41030</c:v>
                </c:pt>
                <c:pt idx="41">
                  <c:v>41061</c:v>
                </c:pt>
                <c:pt idx="42">
                  <c:v>41091</c:v>
                </c:pt>
                <c:pt idx="43">
                  <c:v>41122</c:v>
                </c:pt>
                <c:pt idx="44">
                  <c:v>41153</c:v>
                </c:pt>
                <c:pt idx="45">
                  <c:v>41183</c:v>
                </c:pt>
                <c:pt idx="46">
                  <c:v>41214</c:v>
                </c:pt>
                <c:pt idx="47">
                  <c:v>41244</c:v>
                </c:pt>
                <c:pt idx="48">
                  <c:v>41275</c:v>
                </c:pt>
                <c:pt idx="49">
                  <c:v>41306</c:v>
                </c:pt>
                <c:pt idx="50">
                  <c:v>41334</c:v>
                </c:pt>
                <c:pt idx="51">
                  <c:v>41365</c:v>
                </c:pt>
                <c:pt idx="52">
                  <c:v>41395</c:v>
                </c:pt>
                <c:pt idx="53">
                  <c:v>41426</c:v>
                </c:pt>
                <c:pt idx="54">
                  <c:v>41456</c:v>
                </c:pt>
                <c:pt idx="55">
                  <c:v>41487</c:v>
                </c:pt>
                <c:pt idx="56">
                  <c:v>41518</c:v>
                </c:pt>
                <c:pt idx="57">
                  <c:v>41548</c:v>
                </c:pt>
                <c:pt idx="58">
                  <c:v>41579</c:v>
                </c:pt>
                <c:pt idx="59">
                  <c:v>41609</c:v>
                </c:pt>
                <c:pt idx="60">
                  <c:v>41640</c:v>
                </c:pt>
                <c:pt idx="61">
                  <c:v>41671</c:v>
                </c:pt>
                <c:pt idx="62">
                  <c:v>41699</c:v>
                </c:pt>
                <c:pt idx="63">
                  <c:v>41730</c:v>
                </c:pt>
                <c:pt idx="64">
                  <c:v>41760</c:v>
                </c:pt>
                <c:pt idx="65">
                  <c:v>41791</c:v>
                </c:pt>
                <c:pt idx="66">
                  <c:v>41821</c:v>
                </c:pt>
                <c:pt idx="67">
                  <c:v>41852</c:v>
                </c:pt>
                <c:pt idx="68">
                  <c:v>41883</c:v>
                </c:pt>
                <c:pt idx="69">
                  <c:v>41913</c:v>
                </c:pt>
                <c:pt idx="70">
                  <c:v>41944</c:v>
                </c:pt>
                <c:pt idx="71">
                  <c:v>41974</c:v>
                </c:pt>
                <c:pt idx="72">
                  <c:v>42005</c:v>
                </c:pt>
                <c:pt idx="73">
                  <c:v>42036</c:v>
                </c:pt>
                <c:pt idx="74">
                  <c:v>42064</c:v>
                </c:pt>
                <c:pt idx="75">
                  <c:v>42095</c:v>
                </c:pt>
                <c:pt idx="76">
                  <c:v>42125</c:v>
                </c:pt>
                <c:pt idx="77">
                  <c:v>42156</c:v>
                </c:pt>
                <c:pt idx="78">
                  <c:v>42186</c:v>
                </c:pt>
                <c:pt idx="79">
                  <c:v>42217</c:v>
                </c:pt>
                <c:pt idx="80">
                  <c:v>42248</c:v>
                </c:pt>
                <c:pt idx="81">
                  <c:v>42278</c:v>
                </c:pt>
                <c:pt idx="82">
                  <c:v>42309</c:v>
                </c:pt>
                <c:pt idx="83">
                  <c:v>42339</c:v>
                </c:pt>
                <c:pt idx="84">
                  <c:v>42370</c:v>
                </c:pt>
                <c:pt idx="85">
                  <c:v>42401</c:v>
                </c:pt>
                <c:pt idx="86">
                  <c:v>42430</c:v>
                </c:pt>
                <c:pt idx="87">
                  <c:v>42461</c:v>
                </c:pt>
                <c:pt idx="88">
                  <c:v>42491</c:v>
                </c:pt>
                <c:pt idx="89">
                  <c:v>42522</c:v>
                </c:pt>
                <c:pt idx="90">
                  <c:v>42552</c:v>
                </c:pt>
                <c:pt idx="91">
                  <c:v>42583</c:v>
                </c:pt>
                <c:pt idx="92">
                  <c:v>42614</c:v>
                </c:pt>
                <c:pt idx="93">
                  <c:v>42644</c:v>
                </c:pt>
                <c:pt idx="94">
                  <c:v>42675</c:v>
                </c:pt>
                <c:pt idx="95">
                  <c:v>42705</c:v>
                </c:pt>
                <c:pt idx="96">
                  <c:v>42736</c:v>
                </c:pt>
                <c:pt idx="97">
                  <c:v>42767</c:v>
                </c:pt>
                <c:pt idx="98">
                  <c:v>42795</c:v>
                </c:pt>
                <c:pt idx="99">
                  <c:v>42826</c:v>
                </c:pt>
                <c:pt idx="100">
                  <c:v>42856</c:v>
                </c:pt>
                <c:pt idx="101">
                  <c:v>42887</c:v>
                </c:pt>
                <c:pt idx="102">
                  <c:v>42917</c:v>
                </c:pt>
                <c:pt idx="103">
                  <c:v>42948</c:v>
                </c:pt>
                <c:pt idx="104">
                  <c:v>42979</c:v>
                </c:pt>
                <c:pt idx="105">
                  <c:v>43009</c:v>
                </c:pt>
                <c:pt idx="106">
                  <c:v>43040</c:v>
                </c:pt>
                <c:pt idx="107">
                  <c:v>43070</c:v>
                </c:pt>
                <c:pt idx="108">
                  <c:v>43101</c:v>
                </c:pt>
                <c:pt idx="109">
                  <c:v>43132</c:v>
                </c:pt>
                <c:pt idx="110">
                  <c:v>43160</c:v>
                </c:pt>
                <c:pt idx="111">
                  <c:v>43191</c:v>
                </c:pt>
                <c:pt idx="112">
                  <c:v>43221</c:v>
                </c:pt>
                <c:pt idx="113">
                  <c:v>43252</c:v>
                </c:pt>
                <c:pt idx="114">
                  <c:v>43282</c:v>
                </c:pt>
                <c:pt idx="115">
                  <c:v>43313</c:v>
                </c:pt>
                <c:pt idx="116">
                  <c:v>43344</c:v>
                </c:pt>
                <c:pt idx="117">
                  <c:v>43374</c:v>
                </c:pt>
                <c:pt idx="118">
                  <c:v>43405</c:v>
                </c:pt>
              </c:numCache>
            </c:numRef>
          </c:cat>
          <c:val>
            <c:numRef>
              <c:f>Sheet1!$J$2:$J$120</c:f>
              <c:numCache>
                <c:formatCode>_(* #,##0_);_(* \(#,##0\);_(* "-"??_);_(@_)</c:formatCode>
                <c:ptCount val="119"/>
                <c:pt idx="0">
                  <c:v>31168</c:v>
                </c:pt>
                <c:pt idx="1">
                  <c:v>31160</c:v>
                </c:pt>
                <c:pt idx="2">
                  <c:v>31151</c:v>
                </c:pt>
                <c:pt idx="3">
                  <c:v>31172</c:v>
                </c:pt>
                <c:pt idx="4">
                  <c:v>31161</c:v>
                </c:pt>
                <c:pt idx="5">
                  <c:v>31169</c:v>
                </c:pt>
                <c:pt idx="6">
                  <c:v>31208</c:v>
                </c:pt>
                <c:pt idx="7">
                  <c:v>31199</c:v>
                </c:pt>
                <c:pt idx="8">
                  <c:v>31216</c:v>
                </c:pt>
                <c:pt idx="9">
                  <c:v>31166</c:v>
                </c:pt>
                <c:pt idx="10">
                  <c:v>31168</c:v>
                </c:pt>
                <c:pt idx="11">
                  <c:v>31203</c:v>
                </c:pt>
                <c:pt idx="12">
                  <c:v>31178</c:v>
                </c:pt>
                <c:pt idx="13">
                  <c:v>31160</c:v>
                </c:pt>
                <c:pt idx="14">
                  <c:v>31163</c:v>
                </c:pt>
                <c:pt idx="15">
                  <c:v>31120</c:v>
                </c:pt>
                <c:pt idx="16">
                  <c:v>31143</c:v>
                </c:pt>
                <c:pt idx="17">
                  <c:v>31171</c:v>
                </c:pt>
                <c:pt idx="18">
                  <c:v>31195</c:v>
                </c:pt>
                <c:pt idx="19">
                  <c:v>31191</c:v>
                </c:pt>
                <c:pt idx="20">
                  <c:v>31211</c:v>
                </c:pt>
                <c:pt idx="21">
                  <c:v>31173</c:v>
                </c:pt>
                <c:pt idx="22">
                  <c:v>31211</c:v>
                </c:pt>
                <c:pt idx="23">
                  <c:v>31198</c:v>
                </c:pt>
                <c:pt idx="24">
                  <c:v>31157</c:v>
                </c:pt>
                <c:pt idx="25">
                  <c:v>31091</c:v>
                </c:pt>
                <c:pt idx="26">
                  <c:v>31090</c:v>
                </c:pt>
                <c:pt idx="27">
                  <c:v>31151</c:v>
                </c:pt>
                <c:pt idx="28">
                  <c:v>31148</c:v>
                </c:pt>
                <c:pt idx="29">
                  <c:v>31159</c:v>
                </c:pt>
                <c:pt idx="30">
                  <c:v>31165</c:v>
                </c:pt>
                <c:pt idx="31">
                  <c:v>31150</c:v>
                </c:pt>
                <c:pt idx="32">
                  <c:v>31130</c:v>
                </c:pt>
                <c:pt idx="33">
                  <c:v>31090</c:v>
                </c:pt>
                <c:pt idx="34">
                  <c:v>31093</c:v>
                </c:pt>
                <c:pt idx="35">
                  <c:v>31139</c:v>
                </c:pt>
                <c:pt idx="36">
                  <c:v>31119</c:v>
                </c:pt>
                <c:pt idx="37">
                  <c:v>31143</c:v>
                </c:pt>
                <c:pt idx="38">
                  <c:v>31207</c:v>
                </c:pt>
                <c:pt idx="39">
                  <c:v>31275</c:v>
                </c:pt>
                <c:pt idx="40">
                  <c:v>31267</c:v>
                </c:pt>
                <c:pt idx="41">
                  <c:v>31285</c:v>
                </c:pt>
                <c:pt idx="42">
                  <c:v>31300</c:v>
                </c:pt>
                <c:pt idx="43">
                  <c:v>31359</c:v>
                </c:pt>
                <c:pt idx="44">
                  <c:v>31399</c:v>
                </c:pt>
                <c:pt idx="45">
                  <c:v>31362</c:v>
                </c:pt>
                <c:pt idx="46">
                  <c:v>31399</c:v>
                </c:pt>
                <c:pt idx="47">
                  <c:v>31429</c:v>
                </c:pt>
                <c:pt idx="48">
                  <c:v>31431</c:v>
                </c:pt>
                <c:pt idx="49">
                  <c:v>31465</c:v>
                </c:pt>
                <c:pt idx="50">
                  <c:v>31481</c:v>
                </c:pt>
                <c:pt idx="51">
                  <c:v>31522</c:v>
                </c:pt>
                <c:pt idx="52">
                  <c:v>31590</c:v>
                </c:pt>
                <c:pt idx="53">
                  <c:v>31662</c:v>
                </c:pt>
                <c:pt idx="54">
                  <c:v>31670</c:v>
                </c:pt>
                <c:pt idx="55">
                  <c:v>31712</c:v>
                </c:pt>
                <c:pt idx="56">
                  <c:v>31762</c:v>
                </c:pt>
                <c:pt idx="57">
                  <c:v>31765</c:v>
                </c:pt>
                <c:pt idx="58">
                  <c:v>31785</c:v>
                </c:pt>
                <c:pt idx="59">
                  <c:v>31804</c:v>
                </c:pt>
                <c:pt idx="60">
                  <c:v>31788</c:v>
                </c:pt>
                <c:pt idx="61">
                  <c:v>31815</c:v>
                </c:pt>
                <c:pt idx="62">
                  <c:v>31851</c:v>
                </c:pt>
                <c:pt idx="63">
                  <c:v>31888</c:v>
                </c:pt>
                <c:pt idx="64">
                  <c:v>34954</c:v>
                </c:pt>
                <c:pt idx="65">
                  <c:v>36020</c:v>
                </c:pt>
                <c:pt idx="66">
                  <c:v>36028</c:v>
                </c:pt>
                <c:pt idx="67">
                  <c:v>36001</c:v>
                </c:pt>
                <c:pt idx="68">
                  <c:v>36061</c:v>
                </c:pt>
                <c:pt idx="69">
                  <c:v>36042</c:v>
                </c:pt>
                <c:pt idx="70">
                  <c:v>36094</c:v>
                </c:pt>
                <c:pt idx="71">
                  <c:v>36104</c:v>
                </c:pt>
                <c:pt idx="72">
                  <c:v>36063</c:v>
                </c:pt>
                <c:pt idx="73">
                  <c:v>36035</c:v>
                </c:pt>
                <c:pt idx="74">
                  <c:v>36023</c:v>
                </c:pt>
                <c:pt idx="75">
                  <c:v>36108</c:v>
                </c:pt>
                <c:pt idx="76">
                  <c:v>36144</c:v>
                </c:pt>
                <c:pt idx="77">
                  <c:v>36184</c:v>
                </c:pt>
                <c:pt idx="78">
                  <c:v>36213</c:v>
                </c:pt>
                <c:pt idx="79">
                  <c:v>36207</c:v>
                </c:pt>
                <c:pt idx="80">
                  <c:v>36252</c:v>
                </c:pt>
                <c:pt idx="81">
                  <c:v>36229</c:v>
                </c:pt>
                <c:pt idx="82">
                  <c:v>36194</c:v>
                </c:pt>
                <c:pt idx="83">
                  <c:v>36230</c:v>
                </c:pt>
                <c:pt idx="84">
                  <c:v>36118</c:v>
                </c:pt>
                <c:pt idx="85">
                  <c:v>36117</c:v>
                </c:pt>
                <c:pt idx="86">
                  <c:v>36156</c:v>
                </c:pt>
                <c:pt idx="87">
                  <c:v>36190</c:v>
                </c:pt>
                <c:pt idx="88">
                  <c:v>36190</c:v>
                </c:pt>
                <c:pt idx="89">
                  <c:v>36137</c:v>
                </c:pt>
                <c:pt idx="90">
                  <c:v>36172</c:v>
                </c:pt>
                <c:pt idx="91">
                  <c:v>36182</c:v>
                </c:pt>
                <c:pt idx="92">
                  <c:v>36203</c:v>
                </c:pt>
                <c:pt idx="93">
                  <c:v>36191</c:v>
                </c:pt>
                <c:pt idx="94">
                  <c:v>36217</c:v>
                </c:pt>
                <c:pt idx="95">
                  <c:v>36225</c:v>
                </c:pt>
                <c:pt idx="96">
                  <c:v>36160</c:v>
                </c:pt>
                <c:pt idx="97">
                  <c:v>36108</c:v>
                </c:pt>
                <c:pt idx="98">
                  <c:v>36128</c:v>
                </c:pt>
                <c:pt idx="99">
                  <c:v>36134</c:v>
                </c:pt>
                <c:pt idx="100">
                  <c:v>36152</c:v>
                </c:pt>
                <c:pt idx="101">
                  <c:v>36181</c:v>
                </c:pt>
                <c:pt idx="102">
                  <c:v>36195</c:v>
                </c:pt>
                <c:pt idx="103">
                  <c:v>36194</c:v>
                </c:pt>
                <c:pt idx="104">
                  <c:v>36244</c:v>
                </c:pt>
                <c:pt idx="105">
                  <c:v>36187</c:v>
                </c:pt>
                <c:pt idx="106">
                  <c:v>36268</c:v>
                </c:pt>
                <c:pt idx="107">
                  <c:v>36163</c:v>
                </c:pt>
                <c:pt idx="108">
                  <c:v>35855</c:v>
                </c:pt>
                <c:pt idx="109">
                  <c:v>36293</c:v>
                </c:pt>
                <c:pt idx="110">
                  <c:v>36352</c:v>
                </c:pt>
                <c:pt idx="111">
                  <c:v>36428</c:v>
                </c:pt>
                <c:pt idx="112">
                  <c:v>36481</c:v>
                </c:pt>
                <c:pt idx="113">
                  <c:v>36519</c:v>
                </c:pt>
                <c:pt idx="114">
                  <c:v>36538</c:v>
                </c:pt>
                <c:pt idx="115">
                  <c:v>36572</c:v>
                </c:pt>
                <c:pt idx="116">
                  <c:v>36597</c:v>
                </c:pt>
                <c:pt idx="117">
                  <c:v>36615</c:v>
                </c:pt>
                <c:pt idx="118">
                  <c:v>36663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0247264"/>
        <c:axId val="380247656"/>
      </c:lineChart>
      <c:dateAx>
        <c:axId val="3802472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0247656"/>
        <c:crosses val="autoZero"/>
        <c:auto val="1"/>
        <c:lblOffset val="100"/>
        <c:baseTimeUnit val="months"/>
      </c:dateAx>
      <c:valAx>
        <c:axId val="380247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Premise Count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0247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'Slide 5- East'!$B$1</c:f>
              <c:strCache>
                <c:ptCount val="1"/>
                <c:pt idx="0">
                  <c:v>Actual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3.3333333333333062E-3"/>
                  <c:y val="-1.38046349771909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9404761904761906E-2"/>
                  <c:y val="3.39490517835597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'Slide 5- East'!$A$2:$A$29</c:f>
              <c:numCache>
                <c:formatCode>General</c:formatCode>
                <c:ptCount val="1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</c:numCache>
            </c:numRef>
          </c:cat>
          <c:val>
            <c:numRef>
              <c:f>'Slide 5- East'!$B$2:$B$29</c:f>
              <c:numCache>
                <c:formatCode>_(* #,##0_);_(* \(#,##0\);_(* "-"??_);_(@_)</c:formatCode>
                <c:ptCount val="16"/>
                <c:pt idx="0">
                  <c:v>2324.9016427389292</c:v>
                </c:pt>
                <c:pt idx="1">
                  <c:v>2463.9556354713982</c:v>
                </c:pt>
                <c:pt idx="2">
                  <c:v>2493.828673143274</c:v>
                </c:pt>
                <c:pt idx="3">
                  <c:v>2415.8766959999998</c:v>
                </c:pt>
                <c:pt idx="4">
                  <c:v>2565.6630620000001</c:v>
                </c:pt>
                <c:pt idx="5">
                  <c:v>2554.0153789999999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'Slide 5- East'!$C$1</c:f>
              <c:strCache>
                <c:ptCount val="1"/>
                <c:pt idx="0">
                  <c:v>P50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5- East'!$A$2:$A$29</c:f>
              <c:numCache>
                <c:formatCode>General</c:formatCode>
                <c:ptCount val="1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</c:numCache>
            </c:numRef>
          </c:cat>
          <c:val>
            <c:numRef>
              <c:f>'Slide 5- East'!$C$2:$C$29</c:f>
              <c:numCache>
                <c:formatCode>General</c:formatCode>
                <c:ptCount val="16"/>
                <c:pt idx="6" formatCode="_(* #,##0_);_(* \(#,##0\);_(* &quot;-&quot;??_);_(@_)">
                  <c:v>2741.5987632333336</c:v>
                </c:pt>
                <c:pt idx="7" formatCode="_(* #,##0_);_(* \(#,##0\);_(* &quot;-&quot;??_);_(@_)">
                  <c:v>2762.0250566266668</c:v>
                </c:pt>
                <c:pt idx="8" formatCode="_(* #,##0_);_(* \(#,##0\);_(* &quot;-&quot;??_);_(@_)">
                  <c:v>2788.8114275399998</c:v>
                </c:pt>
                <c:pt idx="9" formatCode="_(* #,##0_);_(* \(#,##0\);_(* &quot;-&quot;??_);_(@_)">
                  <c:v>2807.4571683133331</c:v>
                </c:pt>
                <c:pt idx="10" formatCode="_(* #,##0_);_(* \(#,##0\);_(* &quot;-&quot;??_);_(@_)">
                  <c:v>2825.3976336066667</c:v>
                </c:pt>
                <c:pt idx="11" formatCode="_(* #,##0_);_(* \(#,##0\);_(* &quot;-&quot;??_);_(@_)">
                  <c:v>2841.7367167733337</c:v>
                </c:pt>
                <c:pt idx="12" formatCode="_(* #,##0_);_(* \(#,##0\);_(* &quot;-&quot;??_);_(@_)">
                  <c:v>2858.7823425400006</c:v>
                </c:pt>
                <c:pt idx="13" formatCode="_(* #,##0_);_(* \(#,##0\);_(* &quot;-&quot;??_);_(@_)">
                  <c:v>2876.7427356000003</c:v>
                </c:pt>
                <c:pt idx="14" formatCode="_(* #,##0_);_(* \(#,##0\);_(* &quot;-&quot;??_);_(@_)">
                  <c:v>2893.2116977800006</c:v>
                </c:pt>
                <c:pt idx="15" formatCode="_(* #,##0_);_(* \(#,##0\);_(* &quot;-&quot;??_);_(@_)">
                  <c:v>2909.4943183266664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'Slide 5- East'!$D$1</c:f>
              <c:strCache>
                <c:ptCount val="1"/>
                <c:pt idx="0">
                  <c:v>P90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5- East'!$A$2:$A$29</c:f>
              <c:numCache>
                <c:formatCode>General</c:formatCode>
                <c:ptCount val="1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</c:numCache>
            </c:numRef>
          </c:cat>
          <c:val>
            <c:numRef>
              <c:f>'Slide 5- East'!$D$2:$D$29</c:f>
              <c:numCache>
                <c:formatCode>General</c:formatCode>
                <c:ptCount val="16"/>
                <c:pt idx="6" formatCode="_(* #,##0_);_(* \(#,##0\);_(* &quot;-&quot;??_);_(@_)">
                  <c:v>2852.4267505200005</c:v>
                </c:pt>
                <c:pt idx="7" formatCode="_(* #,##0_);_(* \(#,##0\);_(* &quot;-&quot;??_);_(@_)">
                  <c:v>2872.89306566</c:v>
                </c:pt>
                <c:pt idx="8" formatCode="_(* #,##0_);_(* \(#,##0\);_(* &quot;-&quot;??_);_(@_)">
                  <c:v>2899.65286522</c:v>
                </c:pt>
                <c:pt idx="9" formatCode="_(* #,##0_);_(* \(#,##0\);_(* &quot;-&quot;??_);_(@_)">
                  <c:v>2918.2065177200002</c:v>
                </c:pt>
                <c:pt idx="10" formatCode="_(* #,##0_);_(* \(#,##0\);_(* &quot;-&quot;??_);_(@_)">
                  <c:v>2936.1379588199998</c:v>
                </c:pt>
                <c:pt idx="11" formatCode="_(* #,##0_);_(* \(#,##0\);_(* &quot;-&quot;??_);_(@_)">
                  <c:v>2952.4629168199999</c:v>
                </c:pt>
                <c:pt idx="12" formatCode="_(* #,##0_);_(* \(#,##0\);_(* &quot;-&quot;??_);_(@_)">
                  <c:v>2969.5370807200002</c:v>
                </c:pt>
                <c:pt idx="13" formatCode="_(* #,##0_);_(* \(#,##0\);_(* &quot;-&quot;??_);_(@_)">
                  <c:v>2987.4846091199997</c:v>
                </c:pt>
                <c:pt idx="14" formatCode="_(* #,##0_);_(* \(#,##0\);_(* &quot;-&quot;??_);_(@_)">
                  <c:v>3003.9394893200006</c:v>
                </c:pt>
                <c:pt idx="15" formatCode="_(* #,##0_);_(* \(#,##0\);_(* &quot;-&quot;??_);_(@_)">
                  <c:v>3020.2152260600001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91898648"/>
        <c:axId val="593119776"/>
      </c:lineChart>
      <c:catAx>
        <c:axId val="5918986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3119776"/>
        <c:crosses val="autoZero"/>
        <c:auto val="1"/>
        <c:lblAlgn val="ctr"/>
        <c:lblOffset val="100"/>
        <c:noMultiLvlLbl val="0"/>
      </c:catAx>
      <c:valAx>
        <c:axId val="593119776"/>
        <c:scaling>
          <c:orientation val="minMax"/>
          <c:min val="2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1898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'Slide 5- FWest'!$B$1</c:f>
              <c:strCache>
                <c:ptCount val="1"/>
                <c:pt idx="0">
                  <c:v>Actual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5- FWest'!$A$2:$A$29</c:f>
              <c:numCache>
                <c:formatCode>General</c:formatCode>
                <c:ptCount val="1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</c:numCache>
            </c:numRef>
          </c:cat>
          <c:val>
            <c:numRef>
              <c:f>'Slide 5- FWest'!$B$2:$B$29</c:f>
              <c:numCache>
                <c:formatCode>_(* #,##0_);_(* \(#,##0\);_(* "-"??_);_(@_)</c:formatCode>
                <c:ptCount val="16"/>
                <c:pt idx="0">
                  <c:v>2688.003731065086</c:v>
                </c:pt>
                <c:pt idx="1">
                  <c:v>2811.8406802744494</c:v>
                </c:pt>
                <c:pt idx="2">
                  <c:v>2908.9704307301463</c:v>
                </c:pt>
                <c:pt idx="3">
                  <c:v>3164.1864310000001</c:v>
                </c:pt>
                <c:pt idx="4">
                  <c:v>3655.0144700000001</c:v>
                </c:pt>
                <c:pt idx="5">
                  <c:v>4307.552925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'Slide 5- FWest'!$C$1</c:f>
              <c:strCache>
                <c:ptCount val="1"/>
                <c:pt idx="0">
                  <c:v>P50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5- FWest'!$A$2:$A$29</c:f>
              <c:numCache>
                <c:formatCode>General</c:formatCode>
                <c:ptCount val="1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</c:numCache>
            </c:numRef>
          </c:cat>
          <c:val>
            <c:numRef>
              <c:f>'Slide 5- FWest'!$C$2:$C$29</c:f>
              <c:numCache>
                <c:formatCode>General</c:formatCode>
                <c:ptCount val="16"/>
                <c:pt idx="6" formatCode="_(* #,##0_);_(* \(#,##0\);_(* &quot;-&quot;??_);_(@_)">
                  <c:v>5022.7281213999995</c:v>
                </c:pt>
                <c:pt idx="7" formatCode="_(* #,##0_);_(* \(#,##0\);_(* &quot;-&quot;??_);_(@_)">
                  <c:v>5301.0839453666667</c:v>
                </c:pt>
                <c:pt idx="8" formatCode="_(* #,##0_);_(* \(#,##0\);_(* &quot;-&quot;??_);_(@_)">
                  <c:v>5553.507787806665</c:v>
                </c:pt>
                <c:pt idx="9" formatCode="_(* #,##0_);_(* \(#,##0\);_(* &quot;-&quot;??_);_(@_)">
                  <c:v>5798.4962104000015</c:v>
                </c:pt>
                <c:pt idx="10" formatCode="_(* #,##0_);_(* \(#,##0\);_(* &quot;-&quot;??_);_(@_)">
                  <c:v>6035.8231190533343</c:v>
                </c:pt>
                <c:pt idx="11" formatCode="_(* #,##0_);_(* \(#,##0\);_(* &quot;-&quot;??_);_(@_)">
                  <c:v>6265.3509549733326</c:v>
                </c:pt>
                <c:pt idx="12" formatCode="_(* #,##0_);_(* \(#,##0\);_(* &quot;-&quot;??_);_(@_)">
                  <c:v>6490.5892532666667</c:v>
                </c:pt>
                <c:pt idx="13" formatCode="_(* #,##0_);_(* \(#,##0\);_(* &quot;-&quot;??_);_(@_)">
                  <c:v>6707.2611518200001</c:v>
                </c:pt>
                <c:pt idx="14" formatCode="_(* #,##0_);_(* \(#,##0\);_(* &quot;-&quot;??_);_(@_)">
                  <c:v>6915.4144017733342</c:v>
                </c:pt>
                <c:pt idx="15" formatCode="_(* #,##0_);_(* \(#,##0\);_(* &quot;-&quot;??_);_(@_)">
                  <c:v>7113.624123026666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'Slide 5- FWest'!$D$1</c:f>
              <c:strCache>
                <c:ptCount val="1"/>
                <c:pt idx="0">
                  <c:v>P90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5- FWest'!$A$2:$A$29</c:f>
              <c:numCache>
                <c:formatCode>General</c:formatCode>
                <c:ptCount val="1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</c:numCache>
            </c:numRef>
          </c:cat>
          <c:val>
            <c:numRef>
              <c:f>'Slide 5- FWest'!$D$2:$D$29</c:f>
              <c:numCache>
                <c:formatCode>General</c:formatCode>
                <c:ptCount val="16"/>
                <c:pt idx="6" formatCode="#,##0">
                  <c:v>5408.2079647</c:v>
                </c:pt>
                <c:pt idx="7" formatCode="#,##0">
                  <c:v>5947.3341946</c:v>
                </c:pt>
                <c:pt idx="8" formatCode="#,##0">
                  <c:v>6281.9134806000002</c:v>
                </c:pt>
                <c:pt idx="9" formatCode="#,##0">
                  <c:v>6597.8209276999996</c:v>
                </c:pt>
                <c:pt idx="10" formatCode="#,##0">
                  <c:v>6906.8236545</c:v>
                </c:pt>
                <c:pt idx="11" formatCode="#,##0">
                  <c:v>7207.6797735</c:v>
                </c:pt>
                <c:pt idx="12" formatCode="#,##0">
                  <c:v>7507.057742</c:v>
                </c:pt>
                <c:pt idx="13" formatCode="#,##0">
                  <c:v>7790.6358682</c:v>
                </c:pt>
                <c:pt idx="14" formatCode="#,##0">
                  <c:v>8079.9351716000001</c:v>
                </c:pt>
                <c:pt idx="15" formatCode="#,##0">
                  <c:v>8354.6463633999992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93878344"/>
        <c:axId val="593120560"/>
      </c:lineChart>
      <c:catAx>
        <c:axId val="5938783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3120560"/>
        <c:crosses val="autoZero"/>
        <c:auto val="1"/>
        <c:lblAlgn val="ctr"/>
        <c:lblOffset val="100"/>
        <c:noMultiLvlLbl val="0"/>
      </c:catAx>
      <c:valAx>
        <c:axId val="593120560"/>
        <c:scaling>
          <c:orientation val="minMax"/>
          <c:min val="2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3878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'Slide 5- North'!$B$1</c:f>
              <c:strCache>
                <c:ptCount val="1"/>
                <c:pt idx="0">
                  <c:v>Actual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3.0892857142857142E-2"/>
                  <c:y val="2.89223479140068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'Slide 5- North'!$A$2:$A$29</c:f>
              <c:numCache>
                <c:formatCode>General</c:formatCode>
                <c:ptCount val="1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</c:numCache>
            </c:numRef>
          </c:cat>
          <c:val>
            <c:numRef>
              <c:f>'Slide 5- North'!$B$2:$B$29</c:f>
              <c:numCache>
                <c:formatCode>_(* #,##0_);_(* \(#,##0\);_(* "-"??_);_(@_)</c:formatCode>
                <c:ptCount val="16"/>
                <c:pt idx="0">
                  <c:v>1407.7907966468154</c:v>
                </c:pt>
                <c:pt idx="1">
                  <c:v>1451.5363738214501</c:v>
                </c:pt>
                <c:pt idx="2">
                  <c:v>1440.1835102348039</c:v>
                </c:pt>
                <c:pt idx="3">
                  <c:v>1393.5089230000001</c:v>
                </c:pt>
                <c:pt idx="4">
                  <c:v>1521.845309</c:v>
                </c:pt>
                <c:pt idx="5">
                  <c:v>1476.329919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'Slide 5- North'!$C$1</c:f>
              <c:strCache>
                <c:ptCount val="1"/>
                <c:pt idx="0">
                  <c:v>P50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dLbls>
            <c:dLbl>
              <c:idx val="7"/>
              <c:layout>
                <c:manualLayout>
                  <c:x val="-1.3035714285714286E-2"/>
                  <c:y val="3.13980985206252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'Slide 5- North'!$A$2:$A$29</c:f>
              <c:numCache>
                <c:formatCode>General</c:formatCode>
                <c:ptCount val="1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</c:numCache>
            </c:numRef>
          </c:cat>
          <c:val>
            <c:numRef>
              <c:f>'Slide 5- North'!$C$2:$C$29</c:f>
              <c:numCache>
                <c:formatCode>General</c:formatCode>
                <c:ptCount val="16"/>
                <c:pt idx="6" formatCode="_(* #,##0_);_(* \(#,##0\);_(* &quot;-&quot;??_);_(@_)">
                  <c:v>1497.5470308333336</c:v>
                </c:pt>
                <c:pt idx="7" formatCode="_(* #,##0_);_(* \(#,##0\);_(* &quot;-&quot;??_);_(@_)">
                  <c:v>1911.8669588399998</c:v>
                </c:pt>
                <c:pt idx="8" formatCode="_(* #,##0_);_(* \(#,##0\);_(* &quot;-&quot;??_);_(@_)">
                  <c:v>1915.6207078599998</c:v>
                </c:pt>
                <c:pt idx="9" formatCode="_(* #,##0_);_(* \(#,##0\);_(* &quot;-&quot;??_);_(@_)">
                  <c:v>1919.5076805199999</c:v>
                </c:pt>
                <c:pt idx="10" formatCode="_(* #,##0_);_(* \(#,##0\);_(* &quot;-&quot;??_);_(@_)">
                  <c:v>1923.5743890666668</c:v>
                </c:pt>
                <c:pt idx="11" formatCode="_(* #,##0_);_(* \(#,##0\);_(* &quot;-&quot;??_);_(@_)">
                  <c:v>1927.6018544733331</c:v>
                </c:pt>
                <c:pt idx="12" formatCode="_(* #,##0_);_(* \(#,##0\);_(* &quot;-&quot;??_);_(@_)">
                  <c:v>1931.5135169600003</c:v>
                </c:pt>
                <c:pt idx="13" formatCode="_(* #,##0_);_(* \(#,##0\);_(* &quot;-&quot;??_);_(@_)">
                  <c:v>1935.5169185999998</c:v>
                </c:pt>
                <c:pt idx="14" formatCode="_(* #,##0_);_(* \(#,##0\);_(* &quot;-&quot;??_);_(@_)">
                  <c:v>1939.7093215066668</c:v>
                </c:pt>
                <c:pt idx="15" formatCode="_(* #,##0_);_(* \(#,##0\);_(* &quot;-&quot;??_);_(@_)">
                  <c:v>1944.19265752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'Slide 5- North'!$D$1</c:f>
              <c:strCache>
                <c:ptCount val="1"/>
                <c:pt idx="0">
                  <c:v>P90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dLbls>
            <c:dLbl>
              <c:idx val="6"/>
              <c:layout>
                <c:manualLayout>
                  <c:x val="-5.0238095238095241E-2"/>
                  <c:y val="-3.13980985206252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'Slide 5- North'!$A$2:$A$29</c:f>
              <c:numCache>
                <c:formatCode>General</c:formatCode>
                <c:ptCount val="1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</c:numCache>
            </c:numRef>
          </c:cat>
          <c:val>
            <c:numRef>
              <c:f>'Slide 5- North'!$D$2:$D$29</c:f>
              <c:numCache>
                <c:formatCode>General</c:formatCode>
                <c:ptCount val="16"/>
                <c:pt idx="6" formatCode="_(* #,##0_);_(* \(#,##0\);_(* &quot;-&quot;??_);_(@_)">
                  <c:v>1603.8593341800001</c:v>
                </c:pt>
                <c:pt idx="7" formatCode="_(* #,##0_);_(* \(#,##0\);_(* &quot;-&quot;??_);_(@_)">
                  <c:v>2020.0673542799998</c:v>
                </c:pt>
                <c:pt idx="8" formatCode="_(* #,##0_);_(* \(#,##0\);_(* &quot;-&quot;??_);_(@_)">
                  <c:v>2023.8397535399999</c:v>
                </c:pt>
                <c:pt idx="9" formatCode="_(* #,##0_);_(* \(#,##0\);_(* &quot;-&quot;??_);_(@_)">
                  <c:v>2027.73004554</c:v>
                </c:pt>
                <c:pt idx="10" formatCode="_(* #,##0_);_(* \(#,##0\);_(* &quot;-&quot;??_);_(@_)">
                  <c:v>2031.8007084999999</c:v>
                </c:pt>
                <c:pt idx="11" formatCode="_(* #,##0_);_(* \(#,##0\);_(* &quot;-&quot;??_);_(@_)">
                  <c:v>2035.8236336599998</c:v>
                </c:pt>
                <c:pt idx="12" formatCode="_(* #,##0_);_(* \(#,##0\);_(* &quot;-&quot;??_);_(@_)">
                  <c:v>2039.7352900199999</c:v>
                </c:pt>
                <c:pt idx="13" formatCode="_(* #,##0_);_(* \(#,##0\);_(* &quot;-&quot;??_);_(@_)">
                  <c:v>2043.7428949200003</c:v>
                </c:pt>
                <c:pt idx="14" formatCode="_(* #,##0_);_(* \(#,##0\);_(* &quot;-&quot;??_);_(@_)">
                  <c:v>2047.9457758799999</c:v>
                </c:pt>
                <c:pt idx="15" formatCode="_(* #,##0_);_(* \(#,##0\);_(* &quot;-&quot;??_);_(@_)">
                  <c:v>2052.4347243400002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93121344"/>
        <c:axId val="593121736"/>
      </c:lineChart>
      <c:catAx>
        <c:axId val="5931213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3121736"/>
        <c:crosses val="autoZero"/>
        <c:auto val="1"/>
        <c:lblAlgn val="ctr"/>
        <c:lblOffset val="100"/>
        <c:noMultiLvlLbl val="0"/>
      </c:catAx>
      <c:valAx>
        <c:axId val="593121736"/>
        <c:scaling>
          <c:orientation val="minMax"/>
          <c:min val="1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3121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'Slide 5- NCENT'!$B$1</c:f>
              <c:strCache>
                <c:ptCount val="1"/>
                <c:pt idx="0">
                  <c:v>Actual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3214285714285726E-2"/>
                  <c:y val="-3.39114504554015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0238095238095267E-2"/>
                  <c:y val="-3.13980985206252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1309523809523808E-2"/>
                  <c:y val="2.89223479140068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2797619047619048E-2"/>
                  <c:y val="2.89223479140069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'Slide 5- NCENT'!$A$2:$A$29</c:f>
              <c:numCache>
                <c:formatCode>General</c:formatCode>
                <c:ptCount val="1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</c:numCache>
            </c:numRef>
          </c:cat>
          <c:val>
            <c:numRef>
              <c:f>'Slide 5- NCENT'!$B$2:$B$29</c:f>
              <c:numCache>
                <c:formatCode>_(* #,##0_);_(* \(#,##0\);_(* "-"??_);_(@_)</c:formatCode>
                <c:ptCount val="16"/>
                <c:pt idx="0">
                  <c:v>23445.612439874218</c:v>
                </c:pt>
                <c:pt idx="1">
                  <c:v>24580.645865655169</c:v>
                </c:pt>
                <c:pt idx="2">
                  <c:v>25282.316484504168</c:v>
                </c:pt>
                <c:pt idx="3">
                  <c:v>24313.210093000002</c:v>
                </c:pt>
                <c:pt idx="4">
                  <c:v>26499.240955000001</c:v>
                </c:pt>
                <c:pt idx="5">
                  <c:v>25493.791364000001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'Slide 5- NCENT'!$C$1</c:f>
              <c:strCache>
                <c:ptCount val="1"/>
                <c:pt idx="0">
                  <c:v>P50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5- NCENT'!$A$2:$A$29</c:f>
              <c:numCache>
                <c:formatCode>General</c:formatCode>
                <c:ptCount val="1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</c:numCache>
            </c:numRef>
          </c:cat>
          <c:val>
            <c:numRef>
              <c:f>'Slide 5- NCENT'!$C$2:$C$29</c:f>
              <c:numCache>
                <c:formatCode>General</c:formatCode>
                <c:ptCount val="16"/>
                <c:pt idx="6" formatCode="_(* #,##0_);_(* \(#,##0\);_(* &quot;-&quot;??_);_(@_)">
                  <c:v>26012.234992333335</c:v>
                </c:pt>
                <c:pt idx="7" formatCode="_(* #,##0_);_(* \(#,##0\);_(* &quot;-&quot;??_);_(@_)">
                  <c:v>26302.78952706667</c:v>
                </c:pt>
                <c:pt idx="8" formatCode="_(* #,##0_);_(* \(#,##0\);_(* &quot;-&quot;??_);_(@_)">
                  <c:v>26620.861391733331</c:v>
                </c:pt>
                <c:pt idx="9" formatCode="_(* #,##0_);_(* \(#,##0\);_(* &quot;-&quot;??_);_(@_)">
                  <c:v>26965.168265</c:v>
                </c:pt>
                <c:pt idx="10" formatCode="_(* #,##0_);_(* \(#,##0\);_(* &quot;-&quot;??_);_(@_)">
                  <c:v>27309.979370800003</c:v>
                </c:pt>
                <c:pt idx="11" formatCode="_(* #,##0_);_(* \(#,##0\);_(* &quot;-&quot;??_);_(@_)">
                  <c:v>27647.974747333337</c:v>
                </c:pt>
                <c:pt idx="12" formatCode="_(* #,##0_);_(* \(#,##0\);_(* &quot;-&quot;??_);_(@_)">
                  <c:v>27978.172990533338</c:v>
                </c:pt>
                <c:pt idx="13" formatCode="_(* #,##0_);_(* \(#,##0\);_(* &quot;-&quot;??_);_(@_)">
                  <c:v>28295.790363800003</c:v>
                </c:pt>
                <c:pt idx="14" formatCode="_(* #,##0_);_(* \(#,##0\);_(* &quot;-&quot;??_);_(@_)">
                  <c:v>28599.965003533336</c:v>
                </c:pt>
                <c:pt idx="15" formatCode="_(* #,##0_);_(* \(#,##0\);_(* &quot;-&quot;??_);_(@_)">
                  <c:v>28889.829430400005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'Slide 5- NCENT'!$D$1</c:f>
              <c:strCache>
                <c:ptCount val="1"/>
                <c:pt idx="0">
                  <c:v>P90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5- NCENT'!$A$2:$A$29</c:f>
              <c:numCache>
                <c:formatCode>General</c:formatCode>
                <c:ptCount val="1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</c:numCache>
            </c:numRef>
          </c:cat>
          <c:val>
            <c:numRef>
              <c:f>'Slide 5- NCENT'!$D$2:$D$29</c:f>
              <c:numCache>
                <c:formatCode>General</c:formatCode>
                <c:ptCount val="16"/>
                <c:pt idx="6" formatCode="_(* #,##0_);_(* \(#,##0\);_(* &quot;-&quot;??_);_(@_)">
                  <c:v>27251.734939399998</c:v>
                </c:pt>
                <c:pt idx="7" formatCode="_(* #,##0_);_(* \(#,##0\);_(* &quot;-&quot;??_);_(@_)">
                  <c:v>27541.625881</c:v>
                </c:pt>
                <c:pt idx="8" formatCode="_(* #,##0_);_(* \(#,##0\);_(* &quot;-&quot;??_);_(@_)">
                  <c:v>27858.788837</c:v>
                </c:pt>
                <c:pt idx="9" formatCode="_(* #,##0_);_(* \(#,##0\);_(* &quot;-&quot;??_);_(@_)">
                  <c:v>28202.742416200002</c:v>
                </c:pt>
                <c:pt idx="10" formatCode="_(* #,##0_);_(* \(#,##0\);_(* &quot;-&quot;??_);_(@_)">
                  <c:v>28547.7155432</c:v>
                </c:pt>
                <c:pt idx="11" formatCode="_(* #,##0_);_(* \(#,##0\);_(* &quot;-&quot;??_);_(@_)">
                  <c:v>28885.883535199999</c:v>
                </c:pt>
                <c:pt idx="12" formatCode="_(* #,##0_);_(* \(#,##0\);_(* &quot;-&quot;??_);_(@_)">
                  <c:v>29216.375018799998</c:v>
                </c:pt>
                <c:pt idx="13" formatCode="_(* #,##0_);_(* \(#,##0\);_(* &quot;-&quot;??_);_(@_)">
                  <c:v>29534.377954600001</c:v>
                </c:pt>
                <c:pt idx="14" formatCode="_(* #,##0_);_(* \(#,##0\);_(* &quot;-&quot;??_);_(@_)">
                  <c:v>29838.9804626</c:v>
                </c:pt>
                <c:pt idx="15" formatCode="_(* #,##0_);_(* \(#,##0\);_(* &quot;-&quot;??_);_(@_)">
                  <c:v>30129.128439799999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93122520"/>
        <c:axId val="593122912"/>
      </c:lineChart>
      <c:catAx>
        <c:axId val="5931225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3122912"/>
        <c:crosses val="autoZero"/>
        <c:auto val="1"/>
        <c:lblAlgn val="ctr"/>
        <c:lblOffset val="100"/>
        <c:noMultiLvlLbl val="0"/>
      </c:catAx>
      <c:valAx>
        <c:axId val="593122912"/>
        <c:scaling>
          <c:orientation val="minMax"/>
          <c:min val="2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3122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'Slide 5- South'!$B$1</c:f>
              <c:strCache>
                <c:ptCount val="1"/>
                <c:pt idx="0">
                  <c:v>Actual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5357142857142886E-2"/>
                  <c:y val="-3.13980985206252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'Slide 5- South'!$A$2:$A$29</c:f>
              <c:numCache>
                <c:formatCode>General</c:formatCode>
                <c:ptCount val="1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</c:numCache>
            </c:numRef>
          </c:cat>
          <c:val>
            <c:numRef>
              <c:f>'Slide 5- South'!$B$2:$B$29</c:f>
              <c:numCache>
                <c:formatCode>_(* #,##0_);_(* \(#,##0\);_(* "-"??_);_(@_)</c:formatCode>
                <c:ptCount val="16"/>
                <c:pt idx="0">
                  <c:v>5352.2159167515374</c:v>
                </c:pt>
                <c:pt idx="1">
                  <c:v>5455.4527608027129</c:v>
                </c:pt>
                <c:pt idx="2">
                  <c:v>5786.8258632185607</c:v>
                </c:pt>
                <c:pt idx="3">
                  <c:v>5845.2836660000003</c:v>
                </c:pt>
                <c:pt idx="4">
                  <c:v>5791.2530749999996</c:v>
                </c:pt>
                <c:pt idx="5">
                  <c:v>6039.7134589999996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'Slide 5- South'!$C$1</c:f>
              <c:strCache>
                <c:ptCount val="1"/>
                <c:pt idx="0">
                  <c:v>P50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9525">
                <a:noFill/>
              </a:ln>
              <a:effectLst/>
            </c:spPr>
          </c:marker>
          <c:dLbls>
            <c:dLbl>
              <c:idx val="8"/>
              <c:layout>
                <c:manualLayout>
                  <c:x val="-1.0059523809523919E-2"/>
                  <c:y val="3.13980985206252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'Slide 5- South'!$A$2:$A$29</c:f>
              <c:numCache>
                <c:formatCode>General</c:formatCode>
                <c:ptCount val="1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</c:numCache>
            </c:numRef>
          </c:cat>
          <c:val>
            <c:numRef>
              <c:f>'Slide 5- South'!$C$2:$C$29</c:f>
              <c:numCache>
                <c:formatCode>General</c:formatCode>
                <c:ptCount val="16"/>
                <c:pt idx="6" formatCode="_(* #,##0_);_(* \(#,##0\);_(* &quot;-&quot;??_);_(@_)">
                  <c:v>5992.0330765066647</c:v>
                </c:pt>
                <c:pt idx="7" formatCode="_(* #,##0_);_(* \(#,##0\);_(* &quot;-&quot;??_);_(@_)">
                  <c:v>6080.2975908733324</c:v>
                </c:pt>
                <c:pt idx="8" formatCode="_(* #,##0_);_(* \(#,##0\);_(* &quot;-&quot;??_);_(@_)">
                  <c:v>6734.2223228066659</c:v>
                </c:pt>
                <c:pt idx="9" formatCode="_(* #,##0_);_(* \(#,##0\);_(* &quot;-&quot;??_);_(@_)">
                  <c:v>7069.7894536666663</c:v>
                </c:pt>
                <c:pt idx="10" formatCode="_(* #,##0_);_(* \(#,##0\);_(* &quot;-&quot;??_);_(@_)">
                  <c:v>7322.2064899266652</c:v>
                </c:pt>
                <c:pt idx="11" formatCode="_(* #,##0_);_(* \(#,##0\);_(* &quot;-&quot;??_);_(@_)">
                  <c:v>7424.6283108000007</c:v>
                </c:pt>
                <c:pt idx="12" formatCode="_(* #,##0_);_(* \(#,##0\);_(* &quot;-&quot;??_);_(@_)">
                  <c:v>7526.4044489200005</c:v>
                </c:pt>
                <c:pt idx="13" formatCode="_(* #,##0_);_(* \(#,##0\);_(* &quot;-&quot;??_);_(@_)">
                  <c:v>7626.8603320466664</c:v>
                </c:pt>
                <c:pt idx="14" formatCode="_(* #,##0_);_(* \(#,##0\);_(* &quot;-&quot;??_);_(@_)">
                  <c:v>7723.8234487466661</c:v>
                </c:pt>
                <c:pt idx="15" formatCode="_(* #,##0_);_(* \(#,##0\);_(* &quot;-&quot;??_);_(@_)">
                  <c:v>7818.2020881200015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'Slide 5- South'!$D$1</c:f>
              <c:strCache>
                <c:ptCount val="1"/>
                <c:pt idx="0">
                  <c:v>P90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dLbls>
            <c:dLbl>
              <c:idx val="7"/>
              <c:layout>
                <c:manualLayout>
                  <c:x val="-4.279761904761905E-2"/>
                  <c:y val="-3.8938154324954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'Slide 5- South'!$A$2:$A$29</c:f>
              <c:numCache>
                <c:formatCode>General</c:formatCode>
                <c:ptCount val="1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</c:numCache>
            </c:numRef>
          </c:cat>
          <c:val>
            <c:numRef>
              <c:f>'Slide 5- South'!$D$2:$D$29</c:f>
              <c:numCache>
                <c:formatCode>General</c:formatCode>
                <c:ptCount val="16"/>
                <c:pt idx="6" formatCode="_(* #,##0_);_(* \(#,##0\);_(* &quot;-&quot;??_);_(@_)">
                  <c:v>6140.1597043599995</c:v>
                </c:pt>
                <c:pt idx="7" formatCode="_(* #,##0_);_(* \(#,##0\);_(* &quot;-&quot;??_);_(@_)">
                  <c:v>6228.45593156</c:v>
                </c:pt>
                <c:pt idx="8" formatCode="_(* #,##0_);_(* \(#,##0\);_(* &quot;-&quot;??_);_(@_)">
                  <c:v>6882.5221201599998</c:v>
                </c:pt>
                <c:pt idx="9" formatCode="_(* #,##0_);_(* \(#,##0\);_(* &quot;-&quot;??_);_(@_)">
                  <c:v>7218.0465921600007</c:v>
                </c:pt>
                <c:pt idx="10" formatCode="_(* #,##0_);_(* \(#,##0\);_(* &quot;-&quot;??_);_(@_)">
                  <c:v>7470.4683876599993</c:v>
                </c:pt>
                <c:pt idx="11" formatCode="_(* #,##0_);_(* \(#,##0\);_(* &quot;-&quot;??_);_(@_)">
                  <c:v>7572.8700353599997</c:v>
                </c:pt>
                <c:pt idx="12" formatCode="_(* #,##0_);_(* \(#,##0\);_(* &quot;-&quot;??_);_(@_)">
                  <c:v>7674.6432394599997</c:v>
                </c:pt>
                <c:pt idx="13" formatCode="_(* #,##0_);_(* \(#,##0\);_(* &quot;-&quot;??_);_(@_)">
                  <c:v>7775.0697086599994</c:v>
                </c:pt>
                <c:pt idx="14" formatCode="_(* #,##0_);_(* \(#,##0\);_(* &quot;-&quot;??_);_(@_)">
                  <c:v>7871.9923010599996</c:v>
                </c:pt>
                <c:pt idx="15" formatCode="_(* #,##0_);_(* \(#,##0\);_(* &quot;-&quot;??_);_(@_)">
                  <c:v>7966.3512169599999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93697328"/>
        <c:axId val="593697720"/>
      </c:lineChart>
      <c:catAx>
        <c:axId val="5936973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3697720"/>
        <c:crosses val="autoZero"/>
        <c:auto val="1"/>
        <c:lblAlgn val="ctr"/>
        <c:lblOffset val="100"/>
        <c:noMultiLvlLbl val="0"/>
      </c:catAx>
      <c:valAx>
        <c:axId val="593697720"/>
        <c:scaling>
          <c:orientation val="minMax"/>
          <c:min val="4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3697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'Slide 5- SCENT'!$B$1</c:f>
              <c:strCache>
                <c:ptCount val="1"/>
                <c:pt idx="0">
                  <c:v>Actual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4285714285714287E-2"/>
                  <c:y val="2.64089959792305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2797619047619048E-2"/>
                  <c:y val="2.64089959792305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5- SCENT'!$A$2:$A$29</c:f>
              <c:numCache>
                <c:formatCode>General</c:formatCode>
                <c:ptCount val="1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</c:numCache>
            </c:numRef>
          </c:cat>
          <c:val>
            <c:numRef>
              <c:f>'Slide 5- SCENT'!$B$2:$B$29</c:f>
              <c:numCache>
                <c:formatCode>_(* #,##0_);_(* \(#,##0\);_(* "-"??_);_(@_)</c:formatCode>
                <c:ptCount val="16"/>
                <c:pt idx="0">
                  <c:v>11452.22573075396</c:v>
                </c:pt>
                <c:pt idx="1">
                  <c:v>12032.553182490556</c:v>
                </c:pt>
                <c:pt idx="2">
                  <c:v>12344.841642183599</c:v>
                </c:pt>
                <c:pt idx="3">
                  <c:v>11970.204105999999</c:v>
                </c:pt>
                <c:pt idx="4">
                  <c:v>12886.897121</c:v>
                </c:pt>
                <c:pt idx="5">
                  <c:v>12784.857878000001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'Slide 5- SCENT'!$C$1</c:f>
              <c:strCache>
                <c:ptCount val="1"/>
                <c:pt idx="0">
                  <c:v>P50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5- SCENT'!$A$2:$A$29</c:f>
              <c:numCache>
                <c:formatCode>General</c:formatCode>
                <c:ptCount val="1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</c:numCache>
            </c:numRef>
          </c:cat>
          <c:val>
            <c:numRef>
              <c:f>'Slide 5- SCENT'!$C$2:$C$29</c:f>
              <c:numCache>
                <c:formatCode>General</c:formatCode>
                <c:ptCount val="16"/>
                <c:pt idx="6" formatCode="_(* #,##0_);_(* \(#,##0\);_(* &quot;-&quot;??_);_(@_)">
                  <c:v>12908.043124733331</c:v>
                </c:pt>
                <c:pt idx="7" formatCode="_(* #,##0_);_(* \(#,##0\);_(* &quot;-&quot;??_);_(@_)">
                  <c:v>13049.529632466667</c:v>
                </c:pt>
                <c:pt idx="8" formatCode="_(* #,##0_);_(* \(#,##0\);_(* &quot;-&quot;??_);_(@_)">
                  <c:v>13206.421887933331</c:v>
                </c:pt>
                <c:pt idx="9" formatCode="_(* #,##0_);_(* \(#,##0\);_(* &quot;-&quot;??_);_(@_)">
                  <c:v>13375.993572333333</c:v>
                </c:pt>
                <c:pt idx="10" formatCode="_(* #,##0_);_(* \(#,##0\);_(* &quot;-&quot;??_);_(@_)">
                  <c:v>13544.355937999999</c:v>
                </c:pt>
                <c:pt idx="11" formatCode="_(* #,##0_);_(* \(#,##0\);_(* &quot;-&quot;??_);_(@_)">
                  <c:v>13706.947410133334</c:v>
                </c:pt>
                <c:pt idx="12" formatCode="_(* #,##0_);_(* \(#,##0\);_(* &quot;-&quot;??_);_(@_)">
                  <c:v>13864.451539533331</c:v>
                </c:pt>
                <c:pt idx="13" formatCode="_(* #,##0_);_(* \(#,##0\);_(* &quot;-&quot;??_);_(@_)">
                  <c:v>14016.309865533334</c:v>
                </c:pt>
                <c:pt idx="14" formatCode="_(* #,##0_);_(* \(#,##0\);_(* &quot;-&quot;??_);_(@_)">
                  <c:v>14162.241103200002</c:v>
                </c:pt>
                <c:pt idx="15" formatCode="_(* #,##0_);_(* \(#,##0\);_(* &quot;-&quot;??_);_(@_)">
                  <c:v>14301.294776333334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'Slide 5- SCENT'!$D$1</c:f>
              <c:strCache>
                <c:ptCount val="1"/>
                <c:pt idx="0">
                  <c:v>P90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5- SCENT'!$A$2:$A$29</c:f>
              <c:numCache>
                <c:formatCode>General</c:formatCode>
                <c:ptCount val="1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</c:numCache>
            </c:numRef>
          </c:cat>
          <c:val>
            <c:numRef>
              <c:f>'Slide 5- SCENT'!$D$2:$D$29</c:f>
              <c:numCache>
                <c:formatCode>General</c:formatCode>
                <c:ptCount val="16"/>
                <c:pt idx="6" formatCode="_(* #,##0_);_(* \(#,##0\);_(* &quot;-&quot;??_);_(@_)">
                  <c:v>13647.8700446</c:v>
                </c:pt>
                <c:pt idx="7" formatCode="_(* #,##0_);_(* \(#,##0\);_(* &quot;-&quot;??_);_(@_)">
                  <c:v>13789.1030842</c:v>
                </c:pt>
                <c:pt idx="8" formatCode="_(* #,##0_);_(* \(#,##0\);_(* &quot;-&quot;??_);_(@_)">
                  <c:v>13945.4940998</c:v>
                </c:pt>
                <c:pt idx="9" formatCode="_(* #,##0_);_(* \(#,##0\);_(* &quot;-&quot;??_);_(@_)">
                  <c:v>14114.940899599998</c:v>
                </c:pt>
                <c:pt idx="10" formatCode="_(* #,##0_);_(* \(#,##0\);_(* &quot;-&quot;??_);_(@_)">
                  <c:v>14283.445014000001</c:v>
                </c:pt>
                <c:pt idx="11" formatCode="_(* #,##0_);_(* \(#,##0\);_(* &quot;-&quot;??_);_(@_)">
                  <c:v>14446.182525</c:v>
                </c:pt>
                <c:pt idx="12" formatCode="_(* #,##0_);_(* \(#,##0\);_(* &quot;-&quot;??_);_(@_)">
                  <c:v>14603.837474200001</c:v>
                </c:pt>
                <c:pt idx="13" formatCode="_(* #,##0_);_(* \(#,##0\);_(* &quot;-&quot;??_);_(@_)">
                  <c:v>14755.8623314</c:v>
                </c:pt>
                <c:pt idx="14" formatCode="_(* #,##0_);_(* \(#,##0\);_(* &quot;-&quot;??_);_(@_)">
                  <c:v>14901.991156</c:v>
                </c:pt>
                <c:pt idx="15" formatCode="_(* #,##0_);_(* \(#,##0\);_(* &quot;-&quot;??_);_(@_)">
                  <c:v>15041.186605399998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3698504"/>
        <c:axId val="590385200"/>
      </c:lineChart>
      <c:catAx>
        <c:axId val="5936985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0385200"/>
        <c:crosses val="autoZero"/>
        <c:auto val="1"/>
        <c:lblAlgn val="ctr"/>
        <c:lblOffset val="100"/>
        <c:noMultiLvlLbl val="0"/>
      </c:catAx>
      <c:valAx>
        <c:axId val="590385200"/>
        <c:scaling>
          <c:orientation val="minMax"/>
          <c:min val="1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3698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'Slide 5- West'!$B$1</c:f>
              <c:strCache>
                <c:ptCount val="1"/>
                <c:pt idx="0">
                  <c:v>Actual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3.6845238095238098E-2"/>
                  <c:y val="-3.8938154324954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'Slide 5- West'!$A$2:$A$29</c:f>
              <c:numCache>
                <c:formatCode>General</c:formatCode>
                <c:ptCount val="1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</c:numCache>
            </c:numRef>
          </c:cat>
          <c:val>
            <c:numRef>
              <c:f>'Slide 5- West'!$B$2:$B$29</c:f>
              <c:numCache>
                <c:formatCode>_(* #,##0_);_(* \(#,##0\);_(* "-"??_);_(@_)</c:formatCode>
                <c:ptCount val="16"/>
                <c:pt idx="0">
                  <c:v>1852.9275976473862</c:v>
                </c:pt>
                <c:pt idx="1">
                  <c:v>1883.8890167316172</c:v>
                </c:pt>
                <c:pt idx="2">
                  <c:v>1899.0862297704089</c:v>
                </c:pt>
                <c:pt idx="3">
                  <c:v>1901.9405770000001</c:v>
                </c:pt>
                <c:pt idx="4">
                  <c:v>2083.5790969999998</c:v>
                </c:pt>
                <c:pt idx="5">
                  <c:v>2117.3990779999999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'Slide 5- West'!$C$1</c:f>
              <c:strCache>
                <c:ptCount val="1"/>
                <c:pt idx="0">
                  <c:v>P50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5- West'!$A$2:$A$29</c:f>
              <c:numCache>
                <c:formatCode>General</c:formatCode>
                <c:ptCount val="1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</c:numCache>
            </c:numRef>
          </c:cat>
          <c:val>
            <c:numRef>
              <c:f>'Slide 5- West'!$C$2:$C$29</c:f>
              <c:numCache>
                <c:formatCode>General</c:formatCode>
                <c:ptCount val="16"/>
                <c:pt idx="6" formatCode="_(* #,##0_);_(* \(#,##0\);_(* &quot;-&quot;??_);_(@_)">
                  <c:v>2106.6569636333334</c:v>
                </c:pt>
                <c:pt idx="7" formatCode="_(* #,##0_);_(* \(#,##0\);_(* &quot;-&quot;??_);_(@_)">
                  <c:v>2153.2676827999999</c:v>
                </c:pt>
                <c:pt idx="8" formatCode="_(* #,##0_);_(* \(#,##0\);_(* &quot;-&quot;??_);_(@_)">
                  <c:v>2207.6373464200001</c:v>
                </c:pt>
                <c:pt idx="9" formatCode="_(* #,##0_);_(* \(#,##0\);_(* &quot;-&quot;??_);_(@_)">
                  <c:v>2262.9267896066667</c:v>
                </c:pt>
                <c:pt idx="10" formatCode="_(* #,##0_);_(* \(#,##0\);_(* &quot;-&quot;??_);_(@_)">
                  <c:v>2319.2257979133333</c:v>
                </c:pt>
                <c:pt idx="11" formatCode="_(* #,##0_);_(* \(#,##0\);_(* &quot;-&quot;??_);_(@_)">
                  <c:v>2373.0337121866669</c:v>
                </c:pt>
                <c:pt idx="12" formatCode="_(* #,##0_);_(* \(#,##0\);_(* &quot;-&quot;??_);_(@_)">
                  <c:v>2424.6495465466664</c:v>
                </c:pt>
                <c:pt idx="13" formatCode="_(* #,##0_);_(* \(#,##0\);_(* &quot;-&quot;??_);_(@_)">
                  <c:v>2478.5355121466669</c:v>
                </c:pt>
                <c:pt idx="14" formatCode="_(* #,##0_);_(* \(#,##0\);_(* &quot;-&quot;??_);_(@_)">
                  <c:v>2534.1704009800001</c:v>
                </c:pt>
                <c:pt idx="15" formatCode="_(* #,##0_);_(* \(#,##0\);_(* &quot;-&quot;??_);_(@_)">
                  <c:v>2591.4848590133329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'Slide 5- West'!$D$1</c:f>
              <c:strCache>
                <c:ptCount val="1"/>
                <c:pt idx="0">
                  <c:v>P90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5- West'!$A$2:$A$29</c:f>
              <c:numCache>
                <c:formatCode>General</c:formatCode>
                <c:ptCount val="1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</c:numCache>
            </c:numRef>
          </c:cat>
          <c:val>
            <c:numRef>
              <c:f>'Slide 5- West'!$D$2:$D$29</c:f>
              <c:numCache>
                <c:formatCode>General</c:formatCode>
                <c:ptCount val="16"/>
                <c:pt idx="6" formatCode="_(* #,##0_);_(* \(#,##0\);_(* &quot;-&quot;??_);_(@_)">
                  <c:v>2213.4091875399999</c:v>
                </c:pt>
                <c:pt idx="7" formatCode="_(* #,##0_);_(* \(#,##0\);_(* &quot;-&quot;??_);_(@_)">
                  <c:v>2260.1821155400003</c:v>
                </c:pt>
                <c:pt idx="8" formatCode="_(* #,##0_);_(* \(#,##0\);_(* &quot;-&quot;??_);_(@_)">
                  <c:v>2314.7841323399998</c:v>
                </c:pt>
                <c:pt idx="9" formatCode="_(* #,##0_);_(* \(#,##0\);_(* &quot;-&quot;??_);_(@_)">
                  <c:v>2370.09228424</c:v>
                </c:pt>
                <c:pt idx="10" formatCode="_(* #,##0_);_(* \(#,##0\);_(* &quot;-&quot;??_);_(@_)">
                  <c:v>2426.3741690400002</c:v>
                </c:pt>
                <c:pt idx="11" formatCode="_(* #,##0_);_(* \(#,##0\);_(* &quot;-&quot;??_);_(@_)">
                  <c:v>2480.0257033400003</c:v>
                </c:pt>
                <c:pt idx="12" formatCode="_(* #,##0_);_(* \(#,##0\);_(* &quot;-&quot;??_);_(@_)">
                  <c:v>2531.6597949000002</c:v>
                </c:pt>
                <c:pt idx="13" formatCode="_(* #,##0_);_(* \(#,##0\);_(* &quot;-&quot;??_);_(@_)">
                  <c:v>2585.6498948400003</c:v>
                </c:pt>
                <c:pt idx="14" formatCode="_(* #,##0_);_(* \(#,##0\);_(* &quot;-&quot;??_);_(@_)">
                  <c:v>2641.3544550000001</c:v>
                </c:pt>
                <c:pt idx="15" formatCode="_(* #,##0_);_(* \(#,##0\);_(* &quot;-&quot;??_);_(@_)">
                  <c:v>2698.7561378999999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90385984"/>
        <c:axId val="590386376"/>
      </c:lineChart>
      <c:catAx>
        <c:axId val="5903859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0386376"/>
        <c:crosses val="autoZero"/>
        <c:auto val="1"/>
        <c:lblAlgn val="ctr"/>
        <c:lblOffset val="100"/>
        <c:noMultiLvlLbl val="0"/>
      </c:catAx>
      <c:valAx>
        <c:axId val="590386376"/>
        <c:scaling>
          <c:orientation val="minMax"/>
          <c:min val="17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0385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Coast 2020 Summer Peak Forecasts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Coast_summer_peaks!$B$1:$P$1</c:f>
              <c:strCach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strCache>
            </c:strRef>
          </c:cat>
          <c:val>
            <c:numRef>
              <c:f>Coast_summer_peaks!$B$2:$P$2</c:f>
              <c:numCache>
                <c:formatCode>_(* #,##0_);_(* \(#,##0\);_(* "-"??_);_(@_)</c:formatCode>
                <c:ptCount val="15"/>
                <c:pt idx="0">
                  <c:v>21257.387181999999</c:v>
                </c:pt>
                <c:pt idx="1">
                  <c:v>21208.015297999998</c:v>
                </c:pt>
                <c:pt idx="2">
                  <c:v>21080.753771</c:v>
                </c:pt>
                <c:pt idx="3">
                  <c:v>21499.255325999999</c:v>
                </c:pt>
                <c:pt idx="4">
                  <c:v>21098.593797000001</c:v>
                </c:pt>
                <c:pt idx="5">
                  <c:v>21857.611102999999</c:v>
                </c:pt>
                <c:pt idx="6">
                  <c:v>21484.769841000001</c:v>
                </c:pt>
                <c:pt idx="7">
                  <c:v>22219.790408000001</c:v>
                </c:pt>
                <c:pt idx="8">
                  <c:v>22656.045417000001</c:v>
                </c:pt>
                <c:pt idx="9">
                  <c:v>21457.669408999998</c:v>
                </c:pt>
                <c:pt idx="10">
                  <c:v>21171.798644999999</c:v>
                </c:pt>
                <c:pt idx="11">
                  <c:v>22030.594796000001</c:v>
                </c:pt>
                <c:pt idx="12">
                  <c:v>21659.742654999998</c:v>
                </c:pt>
                <c:pt idx="13">
                  <c:v>21074.476274000001</c:v>
                </c:pt>
                <c:pt idx="14">
                  <c:v>21289.812924999998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90387160"/>
        <c:axId val="590387552"/>
      </c:barChart>
      <c:catAx>
        <c:axId val="5903871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0387552"/>
        <c:crosses val="autoZero"/>
        <c:auto val="1"/>
        <c:lblAlgn val="ctr"/>
        <c:lblOffset val="100"/>
        <c:noMultiLvlLbl val="0"/>
      </c:catAx>
      <c:valAx>
        <c:axId val="59038755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0387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Coast 2020 Summer</a:t>
            </a:r>
            <a:r>
              <a:rPr lang="en-US" baseline="0"/>
              <a:t> Peak Forecasts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5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Coast_summer_peaks!$B$1:$S$1</c:f>
              <c:strCach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Highest</c:v>
                </c:pt>
                <c:pt idx="16">
                  <c:v>Lowest</c:v>
                </c:pt>
                <c:pt idx="17">
                  <c:v>P50</c:v>
                </c:pt>
              </c:strCache>
            </c:strRef>
          </c:cat>
          <c:val>
            <c:numRef>
              <c:f>Coast_summer_peaks!$B$2:$S$2</c:f>
              <c:numCache>
                <c:formatCode>_(* #,##0_);_(* \(#,##0\);_(* "-"??_);_(@_)</c:formatCode>
                <c:ptCount val="18"/>
                <c:pt idx="0">
                  <c:v>21257.387181999999</c:v>
                </c:pt>
                <c:pt idx="1">
                  <c:v>21208.015297999998</c:v>
                </c:pt>
                <c:pt idx="2">
                  <c:v>21080.753771</c:v>
                </c:pt>
                <c:pt idx="3">
                  <c:v>21499.255325999999</c:v>
                </c:pt>
                <c:pt idx="4">
                  <c:v>21098.593797000001</c:v>
                </c:pt>
                <c:pt idx="5">
                  <c:v>21857.611102999999</c:v>
                </c:pt>
                <c:pt idx="6">
                  <c:v>21484.769841000001</c:v>
                </c:pt>
                <c:pt idx="7">
                  <c:v>22219.790408000001</c:v>
                </c:pt>
                <c:pt idx="8">
                  <c:v>22656.045417000001</c:v>
                </c:pt>
                <c:pt idx="9">
                  <c:v>21457.669408999998</c:v>
                </c:pt>
                <c:pt idx="10">
                  <c:v>21171.798644999999</c:v>
                </c:pt>
                <c:pt idx="11">
                  <c:v>22030.594796000001</c:v>
                </c:pt>
                <c:pt idx="12">
                  <c:v>21659.742654999998</c:v>
                </c:pt>
                <c:pt idx="13">
                  <c:v>21074.476274000001</c:v>
                </c:pt>
                <c:pt idx="14">
                  <c:v>21289.812924999998</c:v>
                </c:pt>
                <c:pt idx="15">
                  <c:v>22656.045417000001</c:v>
                </c:pt>
                <c:pt idx="16">
                  <c:v>21074.476274000001</c:v>
                </c:pt>
                <c:pt idx="17">
                  <c:v>21536.421123133332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90388336"/>
        <c:axId val="590388728"/>
      </c:barChart>
      <c:catAx>
        <c:axId val="5903883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0388728"/>
        <c:crosses val="autoZero"/>
        <c:auto val="1"/>
        <c:lblAlgn val="ctr"/>
        <c:lblOffset val="100"/>
        <c:noMultiLvlLbl val="0"/>
      </c:catAx>
      <c:valAx>
        <c:axId val="59038872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0388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coincident_peaks!$O$1</c:f>
              <c:strCache>
                <c:ptCount val="1"/>
                <c:pt idx="0">
                  <c:v>2008 Coincident Factors</c:v>
                </c:pt>
              </c:strCache>
            </c:strRef>
          </c:tx>
          <c:spPr>
            <a:solidFill>
              <a:srgbClr val="E46C0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spcFirstLastPara="1" vertOverflow="ellipsis" vert="wordArtVert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coincident_peaks!$A$2:$A$11</c:f>
              <c:numCache>
                <c:formatCode>General</c:formatCode>
                <c:ptCount val="10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</c:numCache>
            </c:numRef>
          </c:cat>
          <c:val>
            <c:numRef>
              <c:f>coincident_peaks!$O$2:$O$11</c:f>
              <c:numCache>
                <c:formatCode>_(* #,##0_);_(* \(#,##0\);_(* "-"??_);_(@_)</c:formatCode>
                <c:ptCount val="10"/>
                <c:pt idx="0">
                  <c:v>76695.568950024521</c:v>
                </c:pt>
                <c:pt idx="1">
                  <c:v>78298.666606124738</c:v>
                </c:pt>
                <c:pt idx="2">
                  <c:v>80107.59128694862</c:v>
                </c:pt>
                <c:pt idx="3">
                  <c:v>81593.260338030901</c:v>
                </c:pt>
                <c:pt idx="4">
                  <c:v>82982.09874732692</c:v>
                </c:pt>
                <c:pt idx="5">
                  <c:v>84193.341964904903</c:v>
                </c:pt>
                <c:pt idx="6">
                  <c:v>85383.93374860083</c:v>
                </c:pt>
                <c:pt idx="7">
                  <c:v>86546.207608139142</c:v>
                </c:pt>
                <c:pt idx="8">
                  <c:v>87668.373246092116</c:v>
                </c:pt>
                <c:pt idx="9">
                  <c:v>88751.316689310712</c:v>
                </c:pt>
              </c:numCache>
            </c:numRef>
          </c:val>
        </c:ser>
        <c:ser>
          <c:idx val="1"/>
          <c:order val="1"/>
          <c:tx>
            <c:strRef>
              <c:f>coincident_peaks!$P$1</c:f>
              <c:strCache>
                <c:ptCount val="1"/>
                <c:pt idx="0">
                  <c:v>Average Coincident Factors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spcFirstLastPara="1" vertOverflow="ellipsis" vert="wordArtVert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coincident_peaks!$A$2:$A$11</c:f>
              <c:numCache>
                <c:formatCode>General</c:formatCode>
                <c:ptCount val="10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</c:numCache>
            </c:numRef>
          </c:cat>
          <c:val>
            <c:numRef>
              <c:f>coincident_peaks!$P$2:$P$11</c:f>
              <c:numCache>
                <c:formatCode>_(* #,##0_);_(* \(#,##0\);_(* "-"??_);_(@_)</c:formatCode>
                <c:ptCount val="10"/>
                <c:pt idx="0">
                  <c:v>75890.510605236559</c:v>
                </c:pt>
                <c:pt idx="1">
                  <c:v>77488.038137076845</c:v>
                </c:pt>
                <c:pt idx="2">
                  <c:v>79297.571177798411</c:v>
                </c:pt>
                <c:pt idx="3">
                  <c:v>80783.504909917276</c:v>
                </c:pt>
                <c:pt idx="4">
                  <c:v>82172.056727748932</c:v>
                </c:pt>
                <c:pt idx="5">
                  <c:v>83382.865925136997</c:v>
                </c:pt>
                <c:pt idx="6">
                  <c:v>84573.098260073835</c:v>
                </c:pt>
                <c:pt idx="7">
                  <c:v>85735.072674027309</c:v>
                </c:pt>
                <c:pt idx="8">
                  <c:v>86856.908803734274</c:v>
                </c:pt>
                <c:pt idx="9">
                  <c:v>87939.581515879472</c:v>
                </c:pt>
              </c:numCache>
            </c:numRef>
          </c:val>
        </c:ser>
        <c:ser>
          <c:idx val="2"/>
          <c:order val="2"/>
          <c:tx>
            <c:strRef>
              <c:f>coincident_peaks!$Q$1</c:f>
              <c:strCache>
                <c:ptCount val="1"/>
                <c:pt idx="0">
                  <c:v>Minimum Coincident Factors</c:v>
                </c:pt>
              </c:strCache>
            </c:strRef>
          </c:tx>
          <c:spPr>
            <a:solidFill>
              <a:srgbClr val="7C7C7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spcFirstLastPara="1" vertOverflow="ellipsis" vert="wordArtVert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coincident_peaks!$A$2:$A$11</c:f>
              <c:numCache>
                <c:formatCode>General</c:formatCode>
                <c:ptCount val="10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</c:numCache>
            </c:numRef>
          </c:cat>
          <c:val>
            <c:numRef>
              <c:f>coincident_peaks!$Q$2:$Q$11</c:f>
              <c:numCache>
                <c:formatCode>_(* #,##0_);_(* \(#,##0\);_(* "-"??_);_(@_)</c:formatCode>
                <c:ptCount val="10"/>
                <c:pt idx="0">
                  <c:v>74660.371423231394</c:v>
                </c:pt>
                <c:pt idx="1">
                  <c:v>76253.334496996089</c:v>
                </c:pt>
                <c:pt idx="2">
                  <c:v>78063.685829862341</c:v>
                </c:pt>
                <c:pt idx="3">
                  <c:v>79550.255381836148</c:v>
                </c:pt>
                <c:pt idx="4">
                  <c:v>80939.254821487571</c:v>
                </c:pt>
                <c:pt idx="5">
                  <c:v>82150.319886722878</c:v>
                </c:pt>
                <c:pt idx="6">
                  <c:v>83340.890222405695</c:v>
                </c:pt>
                <c:pt idx="7">
                  <c:v>84503.282724905032</c:v>
                </c:pt>
                <c:pt idx="8">
                  <c:v>85625.536619780658</c:v>
                </c:pt>
                <c:pt idx="9">
                  <c:v>86708.587565416368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19606752"/>
        <c:axId val="719625176"/>
      </c:barChart>
      <c:catAx>
        <c:axId val="7196067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9625176"/>
        <c:crosses val="autoZero"/>
        <c:auto val="1"/>
        <c:lblAlgn val="ctr"/>
        <c:lblOffset val="100"/>
        <c:noMultiLvlLbl val="0"/>
      </c:catAx>
      <c:valAx>
        <c:axId val="719625176"/>
        <c:scaling>
          <c:orientation val="minMax"/>
          <c:max val="9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9606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Coast 2020 Summer Peak Forecasts</a:t>
            </a:r>
          </a:p>
        </c:rich>
      </c:tx>
      <c:layout>
        <c:manualLayout>
          <c:xMode val="edge"/>
          <c:yMode val="edge"/>
          <c:x val="0.35053571428571428"/>
          <c:y val="5.026703869552681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Coast_summer_peaks!$B$1:$P$1</c:f>
              <c:strCach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strCache>
            </c:strRef>
          </c:cat>
          <c:val>
            <c:numRef>
              <c:f>Coast_summer_peaks!$B$2:$P$2</c:f>
              <c:numCache>
                <c:formatCode>_(* #,##0_);_(* \(#,##0\);_(* "-"??_);_(@_)</c:formatCode>
                <c:ptCount val="15"/>
                <c:pt idx="0">
                  <c:v>21257.387181999999</c:v>
                </c:pt>
                <c:pt idx="1">
                  <c:v>21208.015297999998</c:v>
                </c:pt>
                <c:pt idx="2">
                  <c:v>21080.753771</c:v>
                </c:pt>
                <c:pt idx="3">
                  <c:v>21499.255325999999</c:v>
                </c:pt>
                <c:pt idx="4">
                  <c:v>21098.593797000001</c:v>
                </c:pt>
                <c:pt idx="5">
                  <c:v>21857.611102999999</c:v>
                </c:pt>
                <c:pt idx="6">
                  <c:v>21484.769841000001</c:v>
                </c:pt>
                <c:pt idx="7">
                  <c:v>22219.790408000001</c:v>
                </c:pt>
                <c:pt idx="8">
                  <c:v>22656.045417000001</c:v>
                </c:pt>
                <c:pt idx="9">
                  <c:v>21457.669408999998</c:v>
                </c:pt>
                <c:pt idx="10">
                  <c:v>21171.798644999999</c:v>
                </c:pt>
                <c:pt idx="11">
                  <c:v>22030.594796000001</c:v>
                </c:pt>
                <c:pt idx="12">
                  <c:v>21659.742654999998</c:v>
                </c:pt>
                <c:pt idx="13">
                  <c:v>21074.476274000001</c:v>
                </c:pt>
                <c:pt idx="14">
                  <c:v>21289.812924999998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80307032"/>
        <c:axId val="380305856"/>
      </c:barChart>
      <c:catAx>
        <c:axId val="3803070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0305856"/>
        <c:crosses val="autoZero"/>
        <c:auto val="1"/>
        <c:lblAlgn val="ctr"/>
        <c:lblOffset val="100"/>
        <c:noMultiLvlLbl val="0"/>
      </c:catAx>
      <c:valAx>
        <c:axId val="380305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0307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'Slide 42'!$B$1</c:f>
              <c:strCache>
                <c:ptCount val="1"/>
                <c:pt idx="0">
                  <c:v>Actual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1904761904761918E-2"/>
                  <c:y val="4.0213630956421401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17"/>
              <c:layout>
                <c:manualLayout>
                  <c:x val="-7.8472183164604539E-2"/>
                  <c:y val="8.7962963879174669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'Slide 42'!$A$2:$A$29</c:f>
              <c:numCache>
                <c:formatCode>General</c:formatCode>
                <c:ptCount val="2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  <c:pt idx="21">
                  <c:v>2023</c:v>
                </c:pt>
                <c:pt idx="22">
                  <c:v>2024</c:v>
                </c:pt>
                <c:pt idx="23">
                  <c:v>2025</c:v>
                </c:pt>
                <c:pt idx="24">
                  <c:v>2026</c:v>
                </c:pt>
                <c:pt idx="25">
                  <c:v>2027</c:v>
                </c:pt>
                <c:pt idx="26">
                  <c:v>2028</c:v>
                </c:pt>
                <c:pt idx="27">
                  <c:v>2029</c:v>
                </c:pt>
              </c:numCache>
            </c:numRef>
          </c:cat>
          <c:val>
            <c:numRef>
              <c:f>'Slide 42'!$B$2:$B$29</c:f>
              <c:numCache>
                <c:formatCode>_(* #,##0_);_(* \(#,##0\);_(* "-"??_);_(@_)</c:formatCode>
                <c:ptCount val="28"/>
                <c:pt idx="0">
                  <c:v>56068.016223371676</c:v>
                </c:pt>
                <c:pt idx="1">
                  <c:v>60029.662608745355</c:v>
                </c:pt>
                <c:pt idx="2">
                  <c:v>58483.70064358868</c:v>
                </c:pt>
                <c:pt idx="3">
                  <c:v>60212.679571000073</c:v>
                </c:pt>
                <c:pt idx="4">
                  <c:v>62202.802803154475</c:v>
                </c:pt>
                <c:pt idx="5">
                  <c:v>62114.750757278787</c:v>
                </c:pt>
                <c:pt idx="6">
                  <c:v>62102.963653999992</c:v>
                </c:pt>
                <c:pt idx="7">
                  <c:v>63407.189923000013</c:v>
                </c:pt>
                <c:pt idx="8">
                  <c:v>65713.448460999993</c:v>
                </c:pt>
                <c:pt idx="9">
                  <c:v>68317.669843999975</c:v>
                </c:pt>
                <c:pt idx="10">
                  <c:v>66557.781811999957</c:v>
                </c:pt>
                <c:pt idx="11">
                  <c:v>67252.994892000002</c:v>
                </c:pt>
                <c:pt idx="12">
                  <c:v>66464.064264999994</c:v>
                </c:pt>
                <c:pt idx="13">
                  <c:v>69620.407613938587</c:v>
                </c:pt>
                <c:pt idx="14">
                  <c:v>71092.609220939412</c:v>
                </c:pt>
                <c:pt idx="15">
                  <c:v>69496.239761999997</c:v>
                </c:pt>
                <c:pt idx="16">
                  <c:v>73308.153447000004</c:v>
                </c:pt>
                <c:pt idx="17">
                  <c:v>74665.579486000002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'Slide 42'!$C$1</c:f>
              <c:strCache>
                <c:ptCount val="1"/>
                <c:pt idx="0">
                  <c:v>Forecast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8"/>
              <c:layout>
                <c:manualLayout>
                  <c:x val="-1.0416666666666775E-2"/>
                  <c:y val="3.9550462268749358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27"/>
              <c:layout>
                <c:manualLayout>
                  <c:x val="-1.9345238095238096E-2"/>
                  <c:y val="9.8020725456277269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'Slide 42'!$A$2:$A$29</c:f>
              <c:numCache>
                <c:formatCode>General</c:formatCode>
                <c:ptCount val="2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  <c:pt idx="21">
                  <c:v>2023</c:v>
                </c:pt>
                <c:pt idx="22">
                  <c:v>2024</c:v>
                </c:pt>
                <c:pt idx="23">
                  <c:v>2025</c:v>
                </c:pt>
                <c:pt idx="24">
                  <c:v>2026</c:v>
                </c:pt>
                <c:pt idx="25">
                  <c:v>2027</c:v>
                </c:pt>
                <c:pt idx="26">
                  <c:v>2028</c:v>
                </c:pt>
                <c:pt idx="27">
                  <c:v>2029</c:v>
                </c:pt>
              </c:numCache>
            </c:numRef>
          </c:cat>
          <c:val>
            <c:numRef>
              <c:f>'Slide 42'!$C$2:$C$29</c:f>
              <c:numCache>
                <c:formatCode>General</c:formatCode>
                <c:ptCount val="28"/>
                <c:pt idx="18" formatCode="_(* #,##0_);_(* \(#,##0\);_(* &quot;-&quot;??_);_(@_)">
                  <c:v>76695.568950024521</c:v>
                </c:pt>
                <c:pt idx="19" formatCode="_(* #,##0_);_(* \(#,##0\);_(* &quot;-&quot;??_);_(@_)">
                  <c:v>78298.666606124738</c:v>
                </c:pt>
                <c:pt idx="20" formatCode="_(* #,##0_);_(* \(#,##0\);_(* &quot;-&quot;??_);_(@_)">
                  <c:v>80107.59128694862</c:v>
                </c:pt>
                <c:pt idx="21" formatCode="_(* #,##0_);_(* \(#,##0\);_(* &quot;-&quot;??_);_(@_)">
                  <c:v>81593.260338030901</c:v>
                </c:pt>
                <c:pt idx="22" formatCode="_(* #,##0_);_(* \(#,##0\);_(* &quot;-&quot;??_);_(@_)">
                  <c:v>82982.09874732692</c:v>
                </c:pt>
                <c:pt idx="23" formatCode="_(* #,##0_);_(* \(#,##0\);_(* &quot;-&quot;??_);_(@_)">
                  <c:v>84193.341964904903</c:v>
                </c:pt>
                <c:pt idx="24" formatCode="_(* #,##0_);_(* \(#,##0\);_(* &quot;-&quot;??_);_(@_)">
                  <c:v>85383.93374860083</c:v>
                </c:pt>
                <c:pt idx="25" formatCode="_(* #,##0_);_(* \(#,##0\);_(* &quot;-&quot;??_);_(@_)">
                  <c:v>86546.207608139142</c:v>
                </c:pt>
                <c:pt idx="26" formatCode="_(* #,##0_);_(* \(#,##0\);_(* &quot;-&quot;??_);_(@_)">
                  <c:v>87668.373246092116</c:v>
                </c:pt>
                <c:pt idx="27" formatCode="_(* #,##0_);_(* \(#,##0\);_(* &quot;-&quot;??_);_(@_)">
                  <c:v>88751.316689310712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4676080"/>
        <c:axId val="594676472"/>
      </c:lineChart>
      <c:catAx>
        <c:axId val="5946760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4676472"/>
        <c:crosses val="autoZero"/>
        <c:auto val="1"/>
        <c:lblAlgn val="ctr"/>
        <c:lblOffset val="100"/>
        <c:noMultiLvlLbl val="0"/>
      </c:catAx>
      <c:valAx>
        <c:axId val="594676472"/>
        <c:scaling>
          <c:orientation val="minMax"/>
          <c:max val="9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4676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 LTLF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spcFirstLastPara="1" vertOverflow="ellipsis" vert="wordArtVert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</c:numCache>
            </c:numRef>
          </c:cat>
          <c:val>
            <c:numRef>
              <c:f>Sheet1!$B$2:$B$11</c:f>
              <c:numCache>
                <c:formatCode>_(* #,##0_);_(* \(#,##0\);_(* "-"??_);_(@_)</c:formatCode>
                <c:ptCount val="10"/>
                <c:pt idx="0">
                  <c:v>76845.465618999995</c:v>
                </c:pt>
                <c:pt idx="1">
                  <c:v>78823.741590999998</c:v>
                </c:pt>
                <c:pt idx="2">
                  <c:v>80454.597861000002</c:v>
                </c:pt>
                <c:pt idx="3">
                  <c:v>82101.371830999997</c:v>
                </c:pt>
                <c:pt idx="4">
                  <c:v>83716.459981000007</c:v>
                </c:pt>
                <c:pt idx="5">
                  <c:v>85327.062755000006</c:v>
                </c:pt>
                <c:pt idx="6">
                  <c:v>86940.308258999998</c:v>
                </c:pt>
                <c:pt idx="7">
                  <c:v>88507.643935999993</c:v>
                </c:pt>
                <c:pt idx="8">
                  <c:v>90020.699406999993</c:v>
                </c:pt>
                <c:pt idx="9">
                  <c:v>91509.178868000003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 LTLF</c:v>
                </c:pt>
              </c:strCache>
            </c:strRef>
          </c:tx>
          <c:spPr>
            <a:solidFill>
              <a:srgbClr val="E46C0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spcFirstLastPara="1" vertOverflow="ellipsis" vert="wordArtVert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</c:numCache>
            </c:numRef>
          </c:cat>
          <c:val>
            <c:numRef>
              <c:f>Sheet1!$C$2:$C$11</c:f>
              <c:numCache>
                <c:formatCode>_(* #,##0_);_(* \(#,##0\);_(* "-"??_);_(@_)</c:formatCode>
                <c:ptCount val="10"/>
                <c:pt idx="0">
                  <c:v>76695.568950024521</c:v>
                </c:pt>
                <c:pt idx="1">
                  <c:v>78298.666606124738</c:v>
                </c:pt>
                <c:pt idx="2">
                  <c:v>80107.59128694862</c:v>
                </c:pt>
                <c:pt idx="3">
                  <c:v>81593.260338030901</c:v>
                </c:pt>
                <c:pt idx="4">
                  <c:v>82982.09874732692</c:v>
                </c:pt>
                <c:pt idx="5">
                  <c:v>84193.341964904903</c:v>
                </c:pt>
                <c:pt idx="6">
                  <c:v>85383.93374860083</c:v>
                </c:pt>
                <c:pt idx="7">
                  <c:v>86546.207608139142</c:v>
                </c:pt>
                <c:pt idx="8">
                  <c:v>87668.373246092116</c:v>
                </c:pt>
                <c:pt idx="9">
                  <c:v>88751.316689310712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19524960"/>
        <c:axId val="819579056"/>
      </c:barChart>
      <c:catAx>
        <c:axId val="8195249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9579056"/>
        <c:crosses val="autoZero"/>
        <c:auto val="1"/>
        <c:lblAlgn val="ctr"/>
        <c:lblOffset val="100"/>
        <c:noMultiLvlLbl val="0"/>
      </c:catAx>
      <c:valAx>
        <c:axId val="81957905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9524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Actual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8.3333333333333332E-3"/>
                  <c:y val="7.8703703703703706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17"/>
              <c:layout>
                <c:manualLayout>
                  <c:x val="-0.05"/>
                  <c:y val="0.10185185185185185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Sheet1!$A$3:$A$30</c:f>
              <c:numCache>
                <c:formatCode>General</c:formatCode>
                <c:ptCount val="2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  <c:pt idx="21">
                  <c:v>2023</c:v>
                </c:pt>
                <c:pt idx="22">
                  <c:v>2024</c:v>
                </c:pt>
                <c:pt idx="23">
                  <c:v>2025</c:v>
                </c:pt>
                <c:pt idx="24">
                  <c:v>2026</c:v>
                </c:pt>
                <c:pt idx="25">
                  <c:v>2027</c:v>
                </c:pt>
                <c:pt idx="26">
                  <c:v>2028</c:v>
                </c:pt>
                <c:pt idx="27">
                  <c:v>2029</c:v>
                </c:pt>
              </c:numCache>
            </c:numRef>
          </c:cat>
          <c:val>
            <c:numRef>
              <c:f>Sheet1!$C$3:$C$30</c:f>
              <c:numCache>
                <c:formatCode>_(* #,##0_);_(* \(#,##0\);_(* "-"??_);_(@_)</c:formatCode>
                <c:ptCount val="28"/>
                <c:pt idx="0">
                  <c:v>279880.53117000003</c:v>
                </c:pt>
                <c:pt idx="1">
                  <c:v>284375.22143999999</c:v>
                </c:pt>
                <c:pt idx="2">
                  <c:v>288387.39171</c:v>
                </c:pt>
                <c:pt idx="3">
                  <c:v>298454.38094</c:v>
                </c:pt>
                <c:pt idx="4">
                  <c:v>304979.67330000002</c:v>
                </c:pt>
                <c:pt idx="5">
                  <c:v>306592.35918999999</c:v>
                </c:pt>
                <c:pt idx="6">
                  <c:v>310856.85512999998</c:v>
                </c:pt>
                <c:pt idx="7">
                  <c:v>307388.61708999996</c:v>
                </c:pt>
                <c:pt idx="8">
                  <c:v>318292.47219999996</c:v>
                </c:pt>
                <c:pt idx="9">
                  <c:v>333992.25755000004</c:v>
                </c:pt>
                <c:pt idx="10">
                  <c:v>325010.91820999997</c:v>
                </c:pt>
                <c:pt idx="11">
                  <c:v>331740.35913</c:v>
                </c:pt>
                <c:pt idx="12">
                  <c:v>340140.81599000003</c:v>
                </c:pt>
                <c:pt idx="13">
                  <c:v>347496.42932</c:v>
                </c:pt>
                <c:pt idx="14">
                  <c:v>351401.96587000001</c:v>
                </c:pt>
                <c:pt idx="15">
                  <c:v>357260.00821</c:v>
                </c:pt>
                <c:pt idx="16">
                  <c:v>376229.64224999998</c:v>
                </c:pt>
                <c:pt idx="17">
                  <c:v>385271.54860900005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Sheet1!$D$2</c:f>
              <c:strCache>
                <c:ptCount val="1"/>
                <c:pt idx="0">
                  <c:v>Forecast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8"/>
              <c:layout>
                <c:manualLayout>
                  <c:x val="-2.3809523809523919E-2"/>
                  <c:y val="-9.2994021586724637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27"/>
              <c:layout>
                <c:manualLayout>
                  <c:x val="-3.125E-2"/>
                  <c:y val="-7.5400558043290225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Sheet1!$A$3:$A$30</c:f>
              <c:numCache>
                <c:formatCode>General</c:formatCode>
                <c:ptCount val="2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  <c:pt idx="21">
                  <c:v>2023</c:v>
                </c:pt>
                <c:pt idx="22">
                  <c:v>2024</c:v>
                </c:pt>
                <c:pt idx="23">
                  <c:v>2025</c:v>
                </c:pt>
                <c:pt idx="24">
                  <c:v>2026</c:v>
                </c:pt>
                <c:pt idx="25">
                  <c:v>2027</c:v>
                </c:pt>
                <c:pt idx="26">
                  <c:v>2028</c:v>
                </c:pt>
                <c:pt idx="27">
                  <c:v>2029</c:v>
                </c:pt>
              </c:numCache>
            </c:numRef>
          </c:cat>
          <c:val>
            <c:numRef>
              <c:f>Sheet1!$D$3:$D$30</c:f>
              <c:numCache>
                <c:formatCode>General</c:formatCode>
                <c:ptCount val="28"/>
                <c:pt idx="18" formatCode="_(* #,##0_);_(* \(#,##0\);_(* &quot;-&quot;??_);_(@_)">
                  <c:v>401321.41250938253</c:v>
                </c:pt>
                <c:pt idx="19" formatCode="_(* #,##0_);_(* \(#,##0\);_(* &quot;-&quot;??_);_(@_)">
                  <c:v>411250.12401336851</c:v>
                </c:pt>
                <c:pt idx="20" formatCode="_(* #,##0_);_(* \(#,##0\);_(* &quot;-&quot;??_);_(@_)">
                  <c:v>424830.76073166751</c:v>
                </c:pt>
                <c:pt idx="21" formatCode="_(* #,##0_);_(* \(#,##0\);_(* &quot;-&quot;??_);_(@_)">
                  <c:v>437920.94658653054</c:v>
                </c:pt>
                <c:pt idx="22" formatCode="_(* #,##0_);_(* \(#,##0\);_(* &quot;-&quot;??_);_(@_)">
                  <c:v>449969.40744443436</c:v>
                </c:pt>
                <c:pt idx="23" formatCode="_(* #,##0_);_(* \(#,##0\);_(* &quot;-&quot;??_);_(@_)">
                  <c:v>458262.88690337591</c:v>
                </c:pt>
                <c:pt idx="24" formatCode="_(* #,##0_);_(* \(#,##0\);_(* &quot;-&quot;??_);_(@_)">
                  <c:v>467416.14311226347</c:v>
                </c:pt>
                <c:pt idx="25" formatCode="_(* #,##0_);_(* \(#,##0\);_(* &quot;-&quot;??_);_(@_)">
                  <c:v>476372.81974388554</c:v>
                </c:pt>
                <c:pt idx="26" formatCode="_(* #,##0_);_(* \(#,##0\);_(* &quot;-&quot;??_);_(@_)">
                  <c:v>486219.76094821002</c:v>
                </c:pt>
                <c:pt idx="27" formatCode="_(* #,##0_);_(* \(#,##0\);_(* &quot;-&quot;??_);_(@_)">
                  <c:v>493415.23829697387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4678432"/>
        <c:axId val="594678824"/>
      </c:lineChart>
      <c:catAx>
        <c:axId val="5946784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4678824"/>
        <c:crosses val="autoZero"/>
        <c:auto val="1"/>
        <c:lblAlgn val="ctr"/>
        <c:lblOffset val="100"/>
        <c:noMultiLvlLbl val="0"/>
      </c:catAx>
      <c:valAx>
        <c:axId val="59467882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GWh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4678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'Slide 5- Coast'!$B$1</c:f>
              <c:strCache>
                <c:ptCount val="1"/>
                <c:pt idx="0">
                  <c:v>Actual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5- Coast'!$A$2:$A$29</c:f>
              <c:numCache>
                <c:formatCode>General</c:formatCode>
                <c:ptCount val="1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</c:numCache>
            </c:numRef>
          </c:cat>
          <c:val>
            <c:numRef>
              <c:f>'Slide 5- Coast'!$B$2:$B$29</c:f>
              <c:numCache>
                <c:formatCode>_(* #,##0_);_(* \(#,##0\);_(* "-"??_);_(@_)</c:formatCode>
                <c:ptCount val="16"/>
                <c:pt idx="0">
                  <c:v>18578.072208099271</c:v>
                </c:pt>
                <c:pt idx="1">
                  <c:v>19928.724765915242</c:v>
                </c:pt>
                <c:pt idx="2">
                  <c:v>19826.18161143217</c:v>
                </c:pt>
                <c:pt idx="3">
                  <c:v>20100.758612000001</c:v>
                </c:pt>
                <c:pt idx="4">
                  <c:v>20269.849015</c:v>
                </c:pt>
                <c:pt idx="5">
                  <c:v>21256.11519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'Slide 5- Coast'!$C$1</c:f>
              <c:strCache>
                <c:ptCount val="1"/>
                <c:pt idx="0">
                  <c:v>P50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5- Coast'!$A$2:$A$29</c:f>
              <c:numCache>
                <c:formatCode>General</c:formatCode>
                <c:ptCount val="1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</c:numCache>
            </c:numRef>
          </c:cat>
          <c:val>
            <c:numRef>
              <c:f>'Slide 5- Coast'!$C$2:$C$29</c:f>
              <c:numCache>
                <c:formatCode>General</c:formatCode>
                <c:ptCount val="16"/>
                <c:pt idx="6" formatCode="_(* #,##0_);_(* \(#,##0\);_(* &quot;-&quot;??_);_(@_)">
                  <c:v>21536.421123133332</c:v>
                </c:pt>
                <c:pt idx="7" formatCode="_(* #,##0_);_(* \(#,##0\);_(* &quot;-&quot;??_);_(@_)">
                  <c:v>21862.932707600001</c:v>
                </c:pt>
                <c:pt idx="8" formatCode="_(* #,##0_);_(* \(#,##0\);_(* &quot;-&quot;??_);_(@_)">
                  <c:v>22206.053181133335</c:v>
                </c:pt>
                <c:pt idx="9" formatCode="_(* #,##0_);_(* \(#,##0\);_(* &quot;-&quot;??_);_(@_)">
                  <c:v>22521.258417133336</c:v>
                </c:pt>
                <c:pt idx="10" formatCode="_(* #,##0_);_(* \(#,##0\);_(* &quot;-&quot;??_);_(@_)">
                  <c:v>22829.41030986666</c:v>
                </c:pt>
                <c:pt idx="11" formatCode="_(* #,##0_);_(* \(#,##0\);_(* &quot;-&quot;??_);_(@_)">
                  <c:v>23134.341649133337</c:v>
                </c:pt>
                <c:pt idx="12" formatCode="_(* #,##0_);_(* \(#,##0\);_(* &quot;-&quot;??_);_(@_)">
                  <c:v>23437.983442466662</c:v>
                </c:pt>
                <c:pt idx="13" formatCode="_(* #,##0_);_(* \(#,##0\);_(* &quot;-&quot;??_);_(@_)">
                  <c:v>23738.677953800001</c:v>
                </c:pt>
                <c:pt idx="14" formatCode="_(* #,##0_);_(* \(#,##0\);_(* &quot;-&quot;??_);_(@_)">
                  <c:v>24030.371476066663</c:v>
                </c:pt>
                <c:pt idx="15" formatCode="_(* #,##0_);_(* \(#,##0\);_(* &quot;-&quot;??_);_(@_)">
                  <c:v>24314.416659533334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'Slide 5- Coast'!$D$1</c:f>
              <c:strCache>
                <c:ptCount val="1"/>
                <c:pt idx="0">
                  <c:v>P90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5- Coast'!$A$2:$A$29</c:f>
              <c:numCache>
                <c:formatCode>General</c:formatCode>
                <c:ptCount val="1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</c:numCache>
            </c:numRef>
          </c:cat>
          <c:val>
            <c:numRef>
              <c:f>'Slide 5- Coast'!$D$2:$D$29</c:f>
              <c:numCache>
                <c:formatCode>General</c:formatCode>
                <c:ptCount val="16"/>
                <c:pt idx="6" formatCode="_(* #,##0_);_(* \(#,##0\);_(* &quot;-&quot;??_);_(@_)">
                  <c:v>22394.292411599999</c:v>
                </c:pt>
                <c:pt idx="7" formatCode="_(* #,##0_);_(* \(#,##0\);_(* &quot;-&quot;??_);_(@_)">
                  <c:v>22720.4489636</c:v>
                </c:pt>
                <c:pt idx="8" formatCode="_(* #,##0_);_(* \(#,##0\);_(* &quot;-&quot;??_);_(@_)">
                  <c:v>23063.646837600001</c:v>
                </c:pt>
                <c:pt idx="9" formatCode="_(* #,##0_);_(* \(#,##0\);_(* &quot;-&quot;??_);_(@_)">
                  <c:v>23379.283028599999</c:v>
                </c:pt>
                <c:pt idx="10" formatCode="_(* #,##0_);_(* \(#,##0\);_(* &quot;-&quot;??_);_(@_)">
                  <c:v>23687.465894000001</c:v>
                </c:pt>
                <c:pt idx="11" formatCode="_(* #,##0_);_(* \(#,##0\);_(* &quot;-&quot;??_);_(@_)">
                  <c:v>23992.433805399996</c:v>
                </c:pt>
                <c:pt idx="12" formatCode="_(* #,##0_);_(* \(#,##0\);_(* &quot;-&quot;??_);_(@_)">
                  <c:v>24296.087559800002</c:v>
                </c:pt>
                <c:pt idx="13" formatCode="_(* #,##0_);_(* \(#,##0\);_(* &quot;-&quot;??_);_(@_)">
                  <c:v>24596.890542200003</c:v>
                </c:pt>
                <c:pt idx="14" formatCode="_(* #,##0_);_(* \(#,##0\);_(* &quot;-&quot;??_);_(@_)">
                  <c:v>24888.7440288</c:v>
                </c:pt>
                <c:pt idx="15" formatCode="_(* #,##0_);_(* \(#,##0\);_(* &quot;-&quot;??_);_(@_)">
                  <c:v>25172.883226999998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94679608"/>
        <c:axId val="594680000"/>
      </c:lineChart>
      <c:catAx>
        <c:axId val="5946796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4680000"/>
        <c:crosses val="autoZero"/>
        <c:auto val="1"/>
        <c:lblAlgn val="ctr"/>
        <c:lblOffset val="100"/>
        <c:noMultiLvlLbl val="0"/>
      </c:catAx>
      <c:valAx>
        <c:axId val="59468000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4679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'Slide 5- East'!$B$1</c:f>
              <c:strCache>
                <c:ptCount val="1"/>
                <c:pt idx="0">
                  <c:v>Actual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5- East'!$A$2:$A$29</c:f>
              <c:numCache>
                <c:formatCode>General</c:formatCode>
                <c:ptCount val="1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</c:numCache>
            </c:numRef>
          </c:cat>
          <c:val>
            <c:numRef>
              <c:f>'Slide 5- East'!$B$2:$B$29</c:f>
              <c:numCache>
                <c:formatCode>_(* #,##0_);_(* \(#,##0\);_(* "-"??_);_(@_)</c:formatCode>
                <c:ptCount val="16"/>
                <c:pt idx="0">
                  <c:v>2324.9016427389292</c:v>
                </c:pt>
                <c:pt idx="1">
                  <c:v>2463.9556354713982</c:v>
                </c:pt>
                <c:pt idx="2">
                  <c:v>2493.828673143274</c:v>
                </c:pt>
                <c:pt idx="3">
                  <c:v>2415.8766959999998</c:v>
                </c:pt>
                <c:pt idx="4">
                  <c:v>2565.6630620000001</c:v>
                </c:pt>
                <c:pt idx="5">
                  <c:v>2554.0153789999999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'Slide 5- East'!$C$1</c:f>
              <c:strCache>
                <c:ptCount val="1"/>
                <c:pt idx="0">
                  <c:v>P50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5- East'!$A$2:$A$29</c:f>
              <c:numCache>
                <c:formatCode>General</c:formatCode>
                <c:ptCount val="1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</c:numCache>
            </c:numRef>
          </c:cat>
          <c:val>
            <c:numRef>
              <c:f>'Slide 5- East'!$C$2:$C$29</c:f>
              <c:numCache>
                <c:formatCode>General</c:formatCode>
                <c:ptCount val="16"/>
                <c:pt idx="6" formatCode="_(* #,##0_);_(* \(#,##0\);_(* &quot;-&quot;??_);_(@_)">
                  <c:v>2741.5987632333336</c:v>
                </c:pt>
                <c:pt idx="7" formatCode="_(* #,##0_);_(* \(#,##0\);_(* &quot;-&quot;??_);_(@_)">
                  <c:v>2762.0250566266668</c:v>
                </c:pt>
                <c:pt idx="8" formatCode="_(* #,##0_);_(* \(#,##0\);_(* &quot;-&quot;??_);_(@_)">
                  <c:v>2788.8114275399998</c:v>
                </c:pt>
                <c:pt idx="9" formatCode="_(* #,##0_);_(* \(#,##0\);_(* &quot;-&quot;??_);_(@_)">
                  <c:v>2807.4571683133331</c:v>
                </c:pt>
                <c:pt idx="10" formatCode="_(* #,##0_);_(* \(#,##0\);_(* &quot;-&quot;??_);_(@_)">
                  <c:v>2825.3976336066667</c:v>
                </c:pt>
                <c:pt idx="11" formatCode="_(* #,##0_);_(* \(#,##0\);_(* &quot;-&quot;??_);_(@_)">
                  <c:v>2841.7367167733337</c:v>
                </c:pt>
                <c:pt idx="12" formatCode="_(* #,##0_);_(* \(#,##0\);_(* &quot;-&quot;??_);_(@_)">
                  <c:v>2858.7823425400006</c:v>
                </c:pt>
                <c:pt idx="13" formatCode="_(* #,##0_);_(* \(#,##0\);_(* &quot;-&quot;??_);_(@_)">
                  <c:v>2876.7427356000003</c:v>
                </c:pt>
                <c:pt idx="14" formatCode="_(* #,##0_);_(* \(#,##0\);_(* &quot;-&quot;??_);_(@_)">
                  <c:v>2893.2116977800006</c:v>
                </c:pt>
                <c:pt idx="15" formatCode="_(* #,##0_);_(* \(#,##0\);_(* &quot;-&quot;??_);_(@_)">
                  <c:v>2909.4943183266664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'Slide 5- East'!$D$1</c:f>
              <c:strCache>
                <c:ptCount val="1"/>
                <c:pt idx="0">
                  <c:v>P90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5- East'!$A$2:$A$29</c:f>
              <c:numCache>
                <c:formatCode>General</c:formatCode>
                <c:ptCount val="1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</c:numCache>
            </c:numRef>
          </c:cat>
          <c:val>
            <c:numRef>
              <c:f>'Slide 5- East'!$D$2:$D$29</c:f>
              <c:numCache>
                <c:formatCode>General</c:formatCode>
                <c:ptCount val="16"/>
                <c:pt idx="6" formatCode="_(* #,##0_);_(* \(#,##0\);_(* &quot;-&quot;??_);_(@_)">
                  <c:v>2852.4267505200005</c:v>
                </c:pt>
                <c:pt idx="7" formatCode="_(* #,##0_);_(* \(#,##0\);_(* &quot;-&quot;??_);_(@_)">
                  <c:v>2872.89306566</c:v>
                </c:pt>
                <c:pt idx="8" formatCode="_(* #,##0_);_(* \(#,##0\);_(* &quot;-&quot;??_);_(@_)">
                  <c:v>2899.65286522</c:v>
                </c:pt>
                <c:pt idx="9" formatCode="_(* #,##0_);_(* \(#,##0\);_(* &quot;-&quot;??_);_(@_)">
                  <c:v>2918.2065177200002</c:v>
                </c:pt>
                <c:pt idx="10" formatCode="_(* #,##0_);_(* \(#,##0\);_(* &quot;-&quot;??_);_(@_)">
                  <c:v>2936.1379588199998</c:v>
                </c:pt>
                <c:pt idx="11" formatCode="_(* #,##0_);_(* \(#,##0\);_(* &quot;-&quot;??_);_(@_)">
                  <c:v>2952.4629168199999</c:v>
                </c:pt>
                <c:pt idx="12" formatCode="_(* #,##0_);_(* \(#,##0\);_(* &quot;-&quot;??_);_(@_)">
                  <c:v>2969.5370807200002</c:v>
                </c:pt>
                <c:pt idx="13" formatCode="_(* #,##0_);_(* \(#,##0\);_(* &quot;-&quot;??_);_(@_)">
                  <c:v>2987.4846091199997</c:v>
                </c:pt>
                <c:pt idx="14" formatCode="_(* #,##0_);_(* \(#,##0\);_(* &quot;-&quot;??_);_(@_)">
                  <c:v>3003.9394893200006</c:v>
                </c:pt>
                <c:pt idx="15" formatCode="_(* #,##0_);_(* \(#,##0\);_(* &quot;-&quot;??_);_(@_)">
                  <c:v>3020.2152260600001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94680784"/>
        <c:axId val="596451800"/>
      </c:lineChart>
      <c:catAx>
        <c:axId val="5946807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6451800"/>
        <c:crosses val="autoZero"/>
        <c:auto val="1"/>
        <c:lblAlgn val="ctr"/>
        <c:lblOffset val="100"/>
        <c:noMultiLvlLbl val="0"/>
      </c:catAx>
      <c:valAx>
        <c:axId val="59645180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4680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'Slide 5- FWest'!$B$1</c:f>
              <c:strCache>
                <c:ptCount val="1"/>
                <c:pt idx="0">
                  <c:v>Actual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5- FWest'!$A$2:$A$29</c:f>
              <c:numCache>
                <c:formatCode>General</c:formatCode>
                <c:ptCount val="1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</c:numCache>
            </c:numRef>
          </c:cat>
          <c:val>
            <c:numRef>
              <c:f>'Slide 5- FWest'!$B$2:$B$29</c:f>
              <c:numCache>
                <c:formatCode>_(* #,##0_);_(* \(#,##0\);_(* "-"??_);_(@_)</c:formatCode>
                <c:ptCount val="16"/>
                <c:pt idx="0">
                  <c:v>2688.003731065086</c:v>
                </c:pt>
                <c:pt idx="1">
                  <c:v>2811.8406802744494</c:v>
                </c:pt>
                <c:pt idx="2">
                  <c:v>2908.9704307301463</c:v>
                </c:pt>
                <c:pt idx="3">
                  <c:v>3164.1864310000001</c:v>
                </c:pt>
                <c:pt idx="4">
                  <c:v>3655.0144700000001</c:v>
                </c:pt>
                <c:pt idx="5">
                  <c:v>4307.552925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'Slide 5- FWest'!$C$1</c:f>
              <c:strCache>
                <c:ptCount val="1"/>
                <c:pt idx="0">
                  <c:v>P50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5- FWest'!$A$2:$A$29</c:f>
              <c:numCache>
                <c:formatCode>General</c:formatCode>
                <c:ptCount val="1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</c:numCache>
            </c:numRef>
          </c:cat>
          <c:val>
            <c:numRef>
              <c:f>'Slide 5- FWest'!$C$2:$C$29</c:f>
              <c:numCache>
                <c:formatCode>General</c:formatCode>
                <c:ptCount val="16"/>
                <c:pt idx="6" formatCode="_(* #,##0_);_(* \(#,##0\);_(* &quot;-&quot;??_);_(@_)">
                  <c:v>5022.7281213999995</c:v>
                </c:pt>
                <c:pt idx="7" formatCode="_(* #,##0_);_(* \(#,##0\);_(* &quot;-&quot;??_);_(@_)">
                  <c:v>5301.0839453666667</c:v>
                </c:pt>
                <c:pt idx="8" formatCode="_(* #,##0_);_(* \(#,##0\);_(* &quot;-&quot;??_);_(@_)">
                  <c:v>5553.507787806665</c:v>
                </c:pt>
                <c:pt idx="9" formatCode="_(* #,##0_);_(* \(#,##0\);_(* &quot;-&quot;??_);_(@_)">
                  <c:v>5798.4962104000015</c:v>
                </c:pt>
                <c:pt idx="10" formatCode="_(* #,##0_);_(* \(#,##0\);_(* &quot;-&quot;??_);_(@_)">
                  <c:v>6035.8231190533343</c:v>
                </c:pt>
                <c:pt idx="11" formatCode="_(* #,##0_);_(* \(#,##0\);_(* &quot;-&quot;??_);_(@_)">
                  <c:v>6265.3509549733326</c:v>
                </c:pt>
                <c:pt idx="12" formatCode="_(* #,##0_);_(* \(#,##0\);_(* &quot;-&quot;??_);_(@_)">
                  <c:v>6490.5892532666667</c:v>
                </c:pt>
                <c:pt idx="13" formatCode="_(* #,##0_);_(* \(#,##0\);_(* &quot;-&quot;??_);_(@_)">
                  <c:v>6707.2611518200001</c:v>
                </c:pt>
                <c:pt idx="14" formatCode="_(* #,##0_);_(* \(#,##0\);_(* &quot;-&quot;??_);_(@_)">
                  <c:v>6915.4144017733342</c:v>
                </c:pt>
                <c:pt idx="15" formatCode="_(* #,##0_);_(* \(#,##0\);_(* &quot;-&quot;??_);_(@_)">
                  <c:v>7113.624123026666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'Slide 5- FWest'!$D$1</c:f>
              <c:strCache>
                <c:ptCount val="1"/>
                <c:pt idx="0">
                  <c:v>P90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5- FWest'!$A$2:$A$29</c:f>
              <c:numCache>
                <c:formatCode>General</c:formatCode>
                <c:ptCount val="1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</c:numCache>
            </c:numRef>
          </c:cat>
          <c:val>
            <c:numRef>
              <c:f>'Slide 5- FWest'!$D$2:$D$29</c:f>
              <c:numCache>
                <c:formatCode>General</c:formatCode>
                <c:ptCount val="16"/>
                <c:pt idx="6" formatCode="#,##0">
                  <c:v>5408.2079647</c:v>
                </c:pt>
                <c:pt idx="7" formatCode="#,##0">
                  <c:v>5947.3341946</c:v>
                </c:pt>
                <c:pt idx="8" formatCode="#,##0">
                  <c:v>6281.9134806000002</c:v>
                </c:pt>
                <c:pt idx="9" formatCode="#,##0">
                  <c:v>6597.8209276999996</c:v>
                </c:pt>
                <c:pt idx="10" formatCode="#,##0">
                  <c:v>6906.8236545</c:v>
                </c:pt>
                <c:pt idx="11" formatCode="#,##0">
                  <c:v>7207.6797735</c:v>
                </c:pt>
                <c:pt idx="12" formatCode="#,##0">
                  <c:v>7507.057742</c:v>
                </c:pt>
                <c:pt idx="13" formatCode="#,##0">
                  <c:v>7790.6358682</c:v>
                </c:pt>
                <c:pt idx="14" formatCode="#,##0">
                  <c:v>8079.9351716000001</c:v>
                </c:pt>
                <c:pt idx="15" formatCode="#,##0">
                  <c:v>8354.6463633999992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96452584"/>
        <c:axId val="596452976"/>
      </c:lineChart>
      <c:catAx>
        <c:axId val="5964525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6452976"/>
        <c:crosses val="autoZero"/>
        <c:auto val="1"/>
        <c:lblAlgn val="ctr"/>
        <c:lblOffset val="100"/>
        <c:noMultiLvlLbl val="0"/>
      </c:catAx>
      <c:valAx>
        <c:axId val="596452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6452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'Slide 5- North'!$B$1</c:f>
              <c:strCache>
                <c:ptCount val="1"/>
                <c:pt idx="0">
                  <c:v>Actual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5- North'!$A$2:$A$29</c:f>
              <c:numCache>
                <c:formatCode>General</c:formatCode>
                <c:ptCount val="1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</c:numCache>
            </c:numRef>
          </c:cat>
          <c:val>
            <c:numRef>
              <c:f>'Slide 5- North'!$B$2:$B$29</c:f>
              <c:numCache>
                <c:formatCode>_(* #,##0_);_(* \(#,##0\);_(* "-"??_);_(@_)</c:formatCode>
                <c:ptCount val="16"/>
                <c:pt idx="0">
                  <c:v>1407.7907966468154</c:v>
                </c:pt>
                <c:pt idx="1">
                  <c:v>1451.5363738214501</c:v>
                </c:pt>
                <c:pt idx="2">
                  <c:v>1440.1835102348039</c:v>
                </c:pt>
                <c:pt idx="3">
                  <c:v>1393.5089230000001</c:v>
                </c:pt>
                <c:pt idx="4">
                  <c:v>1521.845309</c:v>
                </c:pt>
                <c:pt idx="5">
                  <c:v>1476.329919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'Slide 5- North'!$C$1</c:f>
              <c:strCache>
                <c:ptCount val="1"/>
                <c:pt idx="0">
                  <c:v>P50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dLbls>
            <c:dLbl>
              <c:idx val="7"/>
              <c:layout>
                <c:manualLayout>
                  <c:x val="-1.3035714285714286E-2"/>
                  <c:y val="3.13980985206252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'Slide 5- North'!$A$2:$A$29</c:f>
              <c:numCache>
                <c:formatCode>General</c:formatCode>
                <c:ptCount val="1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</c:numCache>
            </c:numRef>
          </c:cat>
          <c:val>
            <c:numRef>
              <c:f>'Slide 5- North'!$C$2:$C$29</c:f>
              <c:numCache>
                <c:formatCode>General</c:formatCode>
                <c:ptCount val="16"/>
                <c:pt idx="6" formatCode="_(* #,##0_);_(* \(#,##0\);_(* &quot;-&quot;??_);_(@_)">
                  <c:v>1497.5470308333336</c:v>
                </c:pt>
                <c:pt idx="7" formatCode="_(* #,##0_);_(* \(#,##0\);_(* &quot;-&quot;??_);_(@_)">
                  <c:v>1911.8669588399998</c:v>
                </c:pt>
                <c:pt idx="8" formatCode="_(* #,##0_);_(* \(#,##0\);_(* &quot;-&quot;??_);_(@_)">
                  <c:v>1915.6207078599998</c:v>
                </c:pt>
                <c:pt idx="9" formatCode="_(* #,##0_);_(* \(#,##0\);_(* &quot;-&quot;??_);_(@_)">
                  <c:v>1919.5076805199999</c:v>
                </c:pt>
                <c:pt idx="10" formatCode="_(* #,##0_);_(* \(#,##0\);_(* &quot;-&quot;??_);_(@_)">
                  <c:v>1923.5743890666668</c:v>
                </c:pt>
                <c:pt idx="11" formatCode="_(* #,##0_);_(* \(#,##0\);_(* &quot;-&quot;??_);_(@_)">
                  <c:v>1927.6018544733331</c:v>
                </c:pt>
                <c:pt idx="12" formatCode="_(* #,##0_);_(* \(#,##0\);_(* &quot;-&quot;??_);_(@_)">
                  <c:v>1931.5135169600003</c:v>
                </c:pt>
                <c:pt idx="13" formatCode="_(* #,##0_);_(* \(#,##0\);_(* &quot;-&quot;??_);_(@_)">
                  <c:v>1935.5169185999998</c:v>
                </c:pt>
                <c:pt idx="14" formatCode="_(* #,##0_);_(* \(#,##0\);_(* &quot;-&quot;??_);_(@_)">
                  <c:v>1939.7093215066668</c:v>
                </c:pt>
                <c:pt idx="15" formatCode="_(* #,##0_);_(* \(#,##0\);_(* &quot;-&quot;??_);_(@_)">
                  <c:v>1944.19265752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'Slide 5- North'!$D$1</c:f>
              <c:strCache>
                <c:ptCount val="1"/>
                <c:pt idx="0">
                  <c:v>P90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dLbls>
            <c:dLbl>
              <c:idx val="6"/>
              <c:layout>
                <c:manualLayout>
                  <c:x val="-3.833333333333333E-2"/>
                  <c:y val="-3.39114504554015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'Slide 5- North'!$A$2:$A$29</c:f>
              <c:numCache>
                <c:formatCode>General</c:formatCode>
                <c:ptCount val="1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</c:numCache>
            </c:numRef>
          </c:cat>
          <c:val>
            <c:numRef>
              <c:f>'Slide 5- North'!$D$2:$D$29</c:f>
              <c:numCache>
                <c:formatCode>General</c:formatCode>
                <c:ptCount val="16"/>
                <c:pt idx="6" formatCode="_(* #,##0_);_(* \(#,##0\);_(* &quot;-&quot;??_);_(@_)">
                  <c:v>1603.8593341800001</c:v>
                </c:pt>
                <c:pt idx="7" formatCode="_(* #,##0_);_(* \(#,##0\);_(* &quot;-&quot;??_);_(@_)">
                  <c:v>2020.0673542799998</c:v>
                </c:pt>
                <c:pt idx="8" formatCode="_(* #,##0_);_(* \(#,##0\);_(* &quot;-&quot;??_);_(@_)">
                  <c:v>2023.8397535399999</c:v>
                </c:pt>
                <c:pt idx="9" formatCode="_(* #,##0_);_(* \(#,##0\);_(* &quot;-&quot;??_);_(@_)">
                  <c:v>2027.73004554</c:v>
                </c:pt>
                <c:pt idx="10" formatCode="_(* #,##0_);_(* \(#,##0\);_(* &quot;-&quot;??_);_(@_)">
                  <c:v>2031.8007084999999</c:v>
                </c:pt>
                <c:pt idx="11" formatCode="_(* #,##0_);_(* \(#,##0\);_(* &quot;-&quot;??_);_(@_)">
                  <c:v>2035.8236336599998</c:v>
                </c:pt>
                <c:pt idx="12" formatCode="_(* #,##0_);_(* \(#,##0\);_(* &quot;-&quot;??_);_(@_)">
                  <c:v>2039.7352900199999</c:v>
                </c:pt>
                <c:pt idx="13" formatCode="_(* #,##0_);_(* \(#,##0\);_(* &quot;-&quot;??_);_(@_)">
                  <c:v>2043.7428949200003</c:v>
                </c:pt>
                <c:pt idx="14" formatCode="_(* #,##0_);_(* \(#,##0\);_(* &quot;-&quot;??_);_(@_)">
                  <c:v>2047.9457758799999</c:v>
                </c:pt>
                <c:pt idx="15" formatCode="_(* #,##0_);_(* \(#,##0\);_(* &quot;-&quot;??_);_(@_)">
                  <c:v>2052.4347243400002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96453760"/>
        <c:axId val="596454152"/>
      </c:lineChart>
      <c:catAx>
        <c:axId val="5964537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6454152"/>
        <c:crosses val="autoZero"/>
        <c:auto val="1"/>
        <c:lblAlgn val="ctr"/>
        <c:lblOffset val="100"/>
        <c:noMultiLvlLbl val="0"/>
      </c:catAx>
      <c:valAx>
        <c:axId val="59645415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6453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'Slide 5- NCENT'!$B$1</c:f>
              <c:strCache>
                <c:ptCount val="1"/>
                <c:pt idx="0">
                  <c:v>Actual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5- NCENT'!$A$2:$A$29</c:f>
              <c:numCache>
                <c:formatCode>General</c:formatCode>
                <c:ptCount val="1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</c:numCache>
            </c:numRef>
          </c:cat>
          <c:val>
            <c:numRef>
              <c:f>'Slide 5- NCENT'!$B$2:$B$29</c:f>
              <c:numCache>
                <c:formatCode>_(* #,##0_);_(* \(#,##0\);_(* "-"??_);_(@_)</c:formatCode>
                <c:ptCount val="16"/>
                <c:pt idx="0">
                  <c:v>23445.612439874218</c:v>
                </c:pt>
                <c:pt idx="1">
                  <c:v>24580.645865655169</c:v>
                </c:pt>
                <c:pt idx="2">
                  <c:v>25282.316484504168</c:v>
                </c:pt>
                <c:pt idx="3">
                  <c:v>24313.210093000002</c:v>
                </c:pt>
                <c:pt idx="4">
                  <c:v>26499.240955000001</c:v>
                </c:pt>
                <c:pt idx="5">
                  <c:v>25493.791364000001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'Slide 5- NCENT'!$C$1</c:f>
              <c:strCache>
                <c:ptCount val="1"/>
                <c:pt idx="0">
                  <c:v>P50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5- NCENT'!$A$2:$A$29</c:f>
              <c:numCache>
                <c:formatCode>General</c:formatCode>
                <c:ptCount val="1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</c:numCache>
            </c:numRef>
          </c:cat>
          <c:val>
            <c:numRef>
              <c:f>'Slide 5- NCENT'!$C$2:$C$29</c:f>
              <c:numCache>
                <c:formatCode>General</c:formatCode>
                <c:ptCount val="16"/>
                <c:pt idx="6" formatCode="_(* #,##0_);_(* \(#,##0\);_(* &quot;-&quot;??_);_(@_)">
                  <c:v>26012.234992333335</c:v>
                </c:pt>
                <c:pt idx="7" formatCode="_(* #,##0_);_(* \(#,##0\);_(* &quot;-&quot;??_);_(@_)">
                  <c:v>26302.78952706667</c:v>
                </c:pt>
                <c:pt idx="8" formatCode="_(* #,##0_);_(* \(#,##0\);_(* &quot;-&quot;??_);_(@_)">
                  <c:v>26620.861391733331</c:v>
                </c:pt>
                <c:pt idx="9" formatCode="_(* #,##0_);_(* \(#,##0\);_(* &quot;-&quot;??_);_(@_)">
                  <c:v>26965.168265</c:v>
                </c:pt>
                <c:pt idx="10" formatCode="_(* #,##0_);_(* \(#,##0\);_(* &quot;-&quot;??_);_(@_)">
                  <c:v>27309.979370800003</c:v>
                </c:pt>
                <c:pt idx="11" formatCode="_(* #,##0_);_(* \(#,##0\);_(* &quot;-&quot;??_);_(@_)">
                  <c:v>27647.974747333337</c:v>
                </c:pt>
                <c:pt idx="12" formatCode="_(* #,##0_);_(* \(#,##0\);_(* &quot;-&quot;??_);_(@_)">
                  <c:v>27978.172990533338</c:v>
                </c:pt>
                <c:pt idx="13" formatCode="_(* #,##0_);_(* \(#,##0\);_(* &quot;-&quot;??_);_(@_)">
                  <c:v>28295.790363800003</c:v>
                </c:pt>
                <c:pt idx="14" formatCode="_(* #,##0_);_(* \(#,##0\);_(* &quot;-&quot;??_);_(@_)">
                  <c:v>28599.965003533336</c:v>
                </c:pt>
                <c:pt idx="15" formatCode="_(* #,##0_);_(* \(#,##0\);_(* &quot;-&quot;??_);_(@_)">
                  <c:v>28889.829430400005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'Slide 5- NCENT'!$D$1</c:f>
              <c:strCache>
                <c:ptCount val="1"/>
                <c:pt idx="0">
                  <c:v>P90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5- NCENT'!$A$2:$A$29</c:f>
              <c:numCache>
                <c:formatCode>General</c:formatCode>
                <c:ptCount val="1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</c:numCache>
            </c:numRef>
          </c:cat>
          <c:val>
            <c:numRef>
              <c:f>'Slide 5- NCENT'!$D$2:$D$29</c:f>
              <c:numCache>
                <c:formatCode>General</c:formatCode>
                <c:ptCount val="16"/>
                <c:pt idx="6" formatCode="_(* #,##0_);_(* \(#,##0\);_(* &quot;-&quot;??_);_(@_)">
                  <c:v>27251.734939399998</c:v>
                </c:pt>
                <c:pt idx="7" formatCode="_(* #,##0_);_(* \(#,##0\);_(* &quot;-&quot;??_);_(@_)">
                  <c:v>27541.625881</c:v>
                </c:pt>
                <c:pt idx="8" formatCode="_(* #,##0_);_(* \(#,##0\);_(* &quot;-&quot;??_);_(@_)">
                  <c:v>27858.788837</c:v>
                </c:pt>
                <c:pt idx="9" formatCode="_(* #,##0_);_(* \(#,##0\);_(* &quot;-&quot;??_);_(@_)">
                  <c:v>28202.742416200002</c:v>
                </c:pt>
                <c:pt idx="10" formatCode="_(* #,##0_);_(* \(#,##0\);_(* &quot;-&quot;??_);_(@_)">
                  <c:v>28547.7155432</c:v>
                </c:pt>
                <c:pt idx="11" formatCode="_(* #,##0_);_(* \(#,##0\);_(* &quot;-&quot;??_);_(@_)">
                  <c:v>28885.883535199999</c:v>
                </c:pt>
                <c:pt idx="12" formatCode="_(* #,##0_);_(* \(#,##0\);_(* &quot;-&quot;??_);_(@_)">
                  <c:v>29216.375018799998</c:v>
                </c:pt>
                <c:pt idx="13" formatCode="_(* #,##0_);_(* \(#,##0\);_(* &quot;-&quot;??_);_(@_)">
                  <c:v>29534.377954600001</c:v>
                </c:pt>
                <c:pt idx="14" formatCode="_(* #,##0_);_(* \(#,##0\);_(* &quot;-&quot;??_);_(@_)">
                  <c:v>29838.9804626</c:v>
                </c:pt>
                <c:pt idx="15" formatCode="_(* #,##0_);_(* \(#,##0\);_(* &quot;-&quot;??_);_(@_)">
                  <c:v>30129.128439799999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96454936"/>
        <c:axId val="596455328"/>
      </c:lineChart>
      <c:catAx>
        <c:axId val="5964549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6455328"/>
        <c:crosses val="autoZero"/>
        <c:auto val="1"/>
        <c:lblAlgn val="ctr"/>
        <c:lblOffset val="100"/>
        <c:noMultiLvlLbl val="0"/>
      </c:catAx>
      <c:valAx>
        <c:axId val="59645532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6454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'Slide 5- South'!$B$1</c:f>
              <c:strCache>
                <c:ptCount val="1"/>
                <c:pt idx="0">
                  <c:v>Actual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5- South'!$A$2:$A$29</c:f>
              <c:numCache>
                <c:formatCode>General</c:formatCode>
                <c:ptCount val="1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</c:numCache>
            </c:numRef>
          </c:cat>
          <c:val>
            <c:numRef>
              <c:f>'Slide 5- South'!$B$2:$B$29</c:f>
              <c:numCache>
                <c:formatCode>_(* #,##0_);_(* \(#,##0\);_(* "-"??_);_(@_)</c:formatCode>
                <c:ptCount val="16"/>
                <c:pt idx="0">
                  <c:v>5352.2159167515374</c:v>
                </c:pt>
                <c:pt idx="1">
                  <c:v>5455.4527608027129</c:v>
                </c:pt>
                <c:pt idx="2">
                  <c:v>5786.8258632185607</c:v>
                </c:pt>
                <c:pt idx="3">
                  <c:v>5845.2836660000003</c:v>
                </c:pt>
                <c:pt idx="4">
                  <c:v>5791.2530749999996</c:v>
                </c:pt>
                <c:pt idx="5">
                  <c:v>6039.7134589999996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'Slide 5- South'!$C$1</c:f>
              <c:strCache>
                <c:ptCount val="1"/>
                <c:pt idx="0">
                  <c:v>P50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5- South'!$A$2:$A$29</c:f>
              <c:numCache>
                <c:formatCode>General</c:formatCode>
                <c:ptCount val="1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</c:numCache>
            </c:numRef>
          </c:cat>
          <c:val>
            <c:numRef>
              <c:f>'Slide 5- South'!$C$2:$C$29</c:f>
              <c:numCache>
                <c:formatCode>General</c:formatCode>
                <c:ptCount val="16"/>
                <c:pt idx="6" formatCode="_(* #,##0_);_(* \(#,##0\);_(* &quot;-&quot;??_);_(@_)">
                  <c:v>5992.0330765066647</c:v>
                </c:pt>
                <c:pt idx="7" formatCode="_(* #,##0_);_(* \(#,##0\);_(* &quot;-&quot;??_);_(@_)">
                  <c:v>6080.2975908733324</c:v>
                </c:pt>
                <c:pt idx="8" formatCode="_(* #,##0_);_(* \(#,##0\);_(* &quot;-&quot;??_);_(@_)">
                  <c:v>6734.2223228066659</c:v>
                </c:pt>
                <c:pt idx="9" formatCode="_(* #,##0_);_(* \(#,##0\);_(* &quot;-&quot;??_);_(@_)">
                  <c:v>7069.7894536666663</c:v>
                </c:pt>
                <c:pt idx="10" formatCode="_(* #,##0_);_(* \(#,##0\);_(* &quot;-&quot;??_);_(@_)">
                  <c:v>7322.2064899266652</c:v>
                </c:pt>
                <c:pt idx="11" formatCode="_(* #,##0_);_(* \(#,##0\);_(* &quot;-&quot;??_);_(@_)">
                  <c:v>7424.6283108000007</c:v>
                </c:pt>
                <c:pt idx="12" formatCode="_(* #,##0_);_(* \(#,##0\);_(* &quot;-&quot;??_);_(@_)">
                  <c:v>7526.4044489200005</c:v>
                </c:pt>
                <c:pt idx="13" formatCode="_(* #,##0_);_(* \(#,##0\);_(* &quot;-&quot;??_);_(@_)">
                  <c:v>7626.8603320466664</c:v>
                </c:pt>
                <c:pt idx="14" formatCode="_(* #,##0_);_(* \(#,##0\);_(* &quot;-&quot;??_);_(@_)">
                  <c:v>7723.8234487466661</c:v>
                </c:pt>
                <c:pt idx="15" formatCode="_(* #,##0_);_(* \(#,##0\);_(* &quot;-&quot;??_);_(@_)">
                  <c:v>7818.2020881200015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'Slide 5- South'!$D$1</c:f>
              <c:strCache>
                <c:ptCount val="1"/>
                <c:pt idx="0">
                  <c:v>P90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dLbls>
            <c:dLbl>
              <c:idx val="7"/>
              <c:layout>
                <c:manualLayout>
                  <c:x val="-3.3869047619047563E-2"/>
                  <c:y val="-2.88847465858488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5- South'!$A$2:$A$29</c:f>
              <c:numCache>
                <c:formatCode>General</c:formatCode>
                <c:ptCount val="1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</c:numCache>
            </c:numRef>
          </c:cat>
          <c:val>
            <c:numRef>
              <c:f>'Slide 5- South'!$D$2:$D$29</c:f>
              <c:numCache>
                <c:formatCode>General</c:formatCode>
                <c:ptCount val="16"/>
                <c:pt idx="6" formatCode="_(* #,##0_);_(* \(#,##0\);_(* &quot;-&quot;??_);_(@_)">
                  <c:v>6140.1597043599995</c:v>
                </c:pt>
                <c:pt idx="7" formatCode="_(* #,##0_);_(* \(#,##0\);_(* &quot;-&quot;??_);_(@_)">
                  <c:v>6228.45593156</c:v>
                </c:pt>
                <c:pt idx="8" formatCode="_(* #,##0_);_(* \(#,##0\);_(* &quot;-&quot;??_);_(@_)">
                  <c:v>6882.5221201599998</c:v>
                </c:pt>
                <c:pt idx="9" formatCode="_(* #,##0_);_(* \(#,##0\);_(* &quot;-&quot;??_);_(@_)">
                  <c:v>7218.0465921600007</c:v>
                </c:pt>
                <c:pt idx="10" formatCode="_(* #,##0_);_(* \(#,##0\);_(* &quot;-&quot;??_);_(@_)">
                  <c:v>7470.4683876599993</c:v>
                </c:pt>
                <c:pt idx="11" formatCode="_(* #,##0_);_(* \(#,##0\);_(* &quot;-&quot;??_);_(@_)">
                  <c:v>7572.8700353599997</c:v>
                </c:pt>
                <c:pt idx="12" formatCode="_(* #,##0_);_(* \(#,##0\);_(* &quot;-&quot;??_);_(@_)">
                  <c:v>7674.6432394599997</c:v>
                </c:pt>
                <c:pt idx="13" formatCode="_(* #,##0_);_(* \(#,##0\);_(* &quot;-&quot;??_);_(@_)">
                  <c:v>7775.0697086599994</c:v>
                </c:pt>
                <c:pt idx="14" formatCode="_(* #,##0_);_(* \(#,##0\);_(* &quot;-&quot;??_);_(@_)">
                  <c:v>7871.9923010599996</c:v>
                </c:pt>
                <c:pt idx="15" formatCode="_(* #,##0_);_(* \(#,##0\);_(* &quot;-&quot;??_);_(@_)">
                  <c:v>7966.3512169599999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96456112"/>
        <c:axId val="596456504"/>
      </c:lineChart>
      <c:catAx>
        <c:axId val="5964561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6456504"/>
        <c:crosses val="autoZero"/>
        <c:auto val="1"/>
        <c:lblAlgn val="ctr"/>
        <c:lblOffset val="100"/>
        <c:noMultiLvlLbl val="0"/>
      </c:catAx>
      <c:valAx>
        <c:axId val="59645650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645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'Slide 5- SCENT'!$B$1</c:f>
              <c:strCache>
                <c:ptCount val="1"/>
                <c:pt idx="0">
                  <c:v>Actual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5- SCENT'!$A$2:$A$29</c:f>
              <c:numCache>
                <c:formatCode>General</c:formatCode>
                <c:ptCount val="1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</c:numCache>
            </c:numRef>
          </c:cat>
          <c:val>
            <c:numRef>
              <c:f>'Slide 5- SCENT'!$B$2:$B$29</c:f>
              <c:numCache>
                <c:formatCode>_(* #,##0_);_(* \(#,##0\);_(* "-"??_);_(@_)</c:formatCode>
                <c:ptCount val="16"/>
                <c:pt idx="0">
                  <c:v>11452.22573075396</c:v>
                </c:pt>
                <c:pt idx="1">
                  <c:v>12032.553182490556</c:v>
                </c:pt>
                <c:pt idx="2">
                  <c:v>12344.841642183599</c:v>
                </c:pt>
                <c:pt idx="3">
                  <c:v>11970.204105999999</c:v>
                </c:pt>
                <c:pt idx="4">
                  <c:v>12886.897121</c:v>
                </c:pt>
                <c:pt idx="5">
                  <c:v>12784.857878000001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'Slide 5- SCENT'!$C$1</c:f>
              <c:strCache>
                <c:ptCount val="1"/>
                <c:pt idx="0">
                  <c:v>P50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5- SCENT'!$A$2:$A$29</c:f>
              <c:numCache>
                <c:formatCode>General</c:formatCode>
                <c:ptCount val="1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</c:numCache>
            </c:numRef>
          </c:cat>
          <c:val>
            <c:numRef>
              <c:f>'Slide 5- SCENT'!$C$2:$C$29</c:f>
              <c:numCache>
                <c:formatCode>General</c:formatCode>
                <c:ptCount val="16"/>
                <c:pt idx="6" formatCode="_(* #,##0_);_(* \(#,##0\);_(* &quot;-&quot;??_);_(@_)">
                  <c:v>12908.043124733331</c:v>
                </c:pt>
                <c:pt idx="7" formatCode="_(* #,##0_);_(* \(#,##0\);_(* &quot;-&quot;??_);_(@_)">
                  <c:v>13049.529632466667</c:v>
                </c:pt>
                <c:pt idx="8" formatCode="_(* #,##0_);_(* \(#,##0\);_(* &quot;-&quot;??_);_(@_)">
                  <c:v>13206.421887933331</c:v>
                </c:pt>
                <c:pt idx="9" formatCode="_(* #,##0_);_(* \(#,##0\);_(* &quot;-&quot;??_);_(@_)">
                  <c:v>13375.993572333333</c:v>
                </c:pt>
                <c:pt idx="10" formatCode="_(* #,##0_);_(* \(#,##0\);_(* &quot;-&quot;??_);_(@_)">
                  <c:v>13544.355937999999</c:v>
                </c:pt>
                <c:pt idx="11" formatCode="_(* #,##0_);_(* \(#,##0\);_(* &quot;-&quot;??_);_(@_)">
                  <c:v>13706.947410133334</c:v>
                </c:pt>
                <c:pt idx="12" formatCode="_(* #,##0_);_(* \(#,##0\);_(* &quot;-&quot;??_);_(@_)">
                  <c:v>13864.451539533331</c:v>
                </c:pt>
                <c:pt idx="13" formatCode="_(* #,##0_);_(* \(#,##0\);_(* &quot;-&quot;??_);_(@_)">
                  <c:v>14016.309865533334</c:v>
                </c:pt>
                <c:pt idx="14" formatCode="_(* #,##0_);_(* \(#,##0\);_(* &quot;-&quot;??_);_(@_)">
                  <c:v>14162.241103200002</c:v>
                </c:pt>
                <c:pt idx="15" formatCode="_(* #,##0_);_(* \(#,##0\);_(* &quot;-&quot;??_);_(@_)">
                  <c:v>14301.294776333334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'Slide 5- SCENT'!$D$1</c:f>
              <c:strCache>
                <c:ptCount val="1"/>
                <c:pt idx="0">
                  <c:v>P90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5- SCENT'!$A$2:$A$29</c:f>
              <c:numCache>
                <c:formatCode>General</c:formatCode>
                <c:ptCount val="1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</c:numCache>
            </c:numRef>
          </c:cat>
          <c:val>
            <c:numRef>
              <c:f>'Slide 5- SCENT'!$D$2:$D$29</c:f>
              <c:numCache>
                <c:formatCode>General</c:formatCode>
                <c:ptCount val="16"/>
                <c:pt idx="6" formatCode="_(* #,##0_);_(* \(#,##0\);_(* &quot;-&quot;??_);_(@_)">
                  <c:v>13647.8700446</c:v>
                </c:pt>
                <c:pt idx="7" formatCode="_(* #,##0_);_(* \(#,##0\);_(* &quot;-&quot;??_);_(@_)">
                  <c:v>13789.1030842</c:v>
                </c:pt>
                <c:pt idx="8" formatCode="_(* #,##0_);_(* \(#,##0\);_(* &quot;-&quot;??_);_(@_)">
                  <c:v>13945.4940998</c:v>
                </c:pt>
                <c:pt idx="9" formatCode="_(* #,##0_);_(* \(#,##0\);_(* &quot;-&quot;??_);_(@_)">
                  <c:v>14114.940899599998</c:v>
                </c:pt>
                <c:pt idx="10" formatCode="_(* #,##0_);_(* \(#,##0\);_(* &quot;-&quot;??_);_(@_)">
                  <c:v>14283.445014000001</c:v>
                </c:pt>
                <c:pt idx="11" formatCode="_(* #,##0_);_(* \(#,##0\);_(* &quot;-&quot;??_);_(@_)">
                  <c:v>14446.182525</c:v>
                </c:pt>
                <c:pt idx="12" formatCode="_(* #,##0_);_(* \(#,##0\);_(* &quot;-&quot;??_);_(@_)">
                  <c:v>14603.837474200001</c:v>
                </c:pt>
                <c:pt idx="13" formatCode="_(* #,##0_);_(* \(#,##0\);_(* &quot;-&quot;??_);_(@_)">
                  <c:v>14755.8623314</c:v>
                </c:pt>
                <c:pt idx="14" formatCode="_(* #,##0_);_(* \(#,##0\);_(* &quot;-&quot;??_);_(@_)">
                  <c:v>14901.991156</c:v>
                </c:pt>
                <c:pt idx="15" formatCode="_(* #,##0_);_(* \(#,##0\);_(* &quot;-&quot;??_);_(@_)">
                  <c:v>15041.186605399998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94673728"/>
        <c:axId val="594673336"/>
      </c:lineChart>
      <c:catAx>
        <c:axId val="5946737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4673336"/>
        <c:crosses val="autoZero"/>
        <c:auto val="1"/>
        <c:lblAlgn val="ctr"/>
        <c:lblOffset val="100"/>
        <c:noMultiLvlLbl val="0"/>
      </c:catAx>
      <c:valAx>
        <c:axId val="59467333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4673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Coast 2020 Summer</a:t>
            </a:r>
            <a:r>
              <a:rPr lang="en-US" baseline="0"/>
              <a:t> Peak Forecasts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5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Coast_summer_peaks!$B$1:$S$1</c:f>
              <c:strCach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Highest</c:v>
                </c:pt>
                <c:pt idx="16">
                  <c:v>Lowest</c:v>
                </c:pt>
                <c:pt idx="17">
                  <c:v>P50</c:v>
                </c:pt>
              </c:strCache>
            </c:strRef>
          </c:cat>
          <c:val>
            <c:numRef>
              <c:f>Coast_summer_peaks!$B$2:$S$2</c:f>
              <c:numCache>
                <c:formatCode>_(* #,##0_);_(* \(#,##0\);_(* "-"??_);_(@_)</c:formatCode>
                <c:ptCount val="18"/>
                <c:pt idx="0">
                  <c:v>21257.387181999999</c:v>
                </c:pt>
                <c:pt idx="1">
                  <c:v>21208.015297999998</c:v>
                </c:pt>
                <c:pt idx="2">
                  <c:v>21080.753771</c:v>
                </c:pt>
                <c:pt idx="3">
                  <c:v>21499.255325999999</c:v>
                </c:pt>
                <c:pt idx="4">
                  <c:v>21098.593797000001</c:v>
                </c:pt>
                <c:pt idx="5">
                  <c:v>21857.611102999999</c:v>
                </c:pt>
                <c:pt idx="6">
                  <c:v>21484.769841000001</c:v>
                </c:pt>
                <c:pt idx="7">
                  <c:v>22219.790408000001</c:v>
                </c:pt>
                <c:pt idx="8">
                  <c:v>22656.045417000001</c:v>
                </c:pt>
                <c:pt idx="9">
                  <c:v>21457.669408999998</c:v>
                </c:pt>
                <c:pt idx="10">
                  <c:v>21171.798644999999</c:v>
                </c:pt>
                <c:pt idx="11">
                  <c:v>22030.594796000001</c:v>
                </c:pt>
                <c:pt idx="12">
                  <c:v>21659.742654999998</c:v>
                </c:pt>
                <c:pt idx="13">
                  <c:v>21074.476274000001</c:v>
                </c:pt>
                <c:pt idx="14">
                  <c:v>21289.812924999998</c:v>
                </c:pt>
                <c:pt idx="15">
                  <c:v>22656.045417000001</c:v>
                </c:pt>
                <c:pt idx="16">
                  <c:v>21074.476274000001</c:v>
                </c:pt>
                <c:pt idx="17">
                  <c:v>21536.421123133332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88676816"/>
        <c:axId val="588677208"/>
      </c:barChart>
      <c:catAx>
        <c:axId val="5886768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8677208"/>
        <c:crosses val="autoZero"/>
        <c:auto val="1"/>
        <c:lblAlgn val="ctr"/>
        <c:lblOffset val="100"/>
        <c:noMultiLvlLbl val="0"/>
      </c:catAx>
      <c:valAx>
        <c:axId val="588677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8676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'Slide 5- West'!$B$1</c:f>
              <c:strCache>
                <c:ptCount val="1"/>
                <c:pt idx="0">
                  <c:v>Actual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5- West'!$A$2:$A$29</c:f>
              <c:numCache>
                <c:formatCode>General</c:formatCode>
                <c:ptCount val="1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</c:numCache>
            </c:numRef>
          </c:cat>
          <c:val>
            <c:numRef>
              <c:f>'Slide 5- West'!$B$2:$B$29</c:f>
              <c:numCache>
                <c:formatCode>_(* #,##0_);_(* \(#,##0\);_(* "-"??_);_(@_)</c:formatCode>
                <c:ptCount val="16"/>
                <c:pt idx="0">
                  <c:v>1852.9275976473862</c:v>
                </c:pt>
                <c:pt idx="1">
                  <c:v>1883.8890167316172</c:v>
                </c:pt>
                <c:pt idx="2">
                  <c:v>1899.0862297704089</c:v>
                </c:pt>
                <c:pt idx="3">
                  <c:v>1901.9405770000001</c:v>
                </c:pt>
                <c:pt idx="4">
                  <c:v>2083.5790969999998</c:v>
                </c:pt>
                <c:pt idx="5">
                  <c:v>2117.3990779999999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'Slide 5- West'!$C$1</c:f>
              <c:strCache>
                <c:ptCount val="1"/>
                <c:pt idx="0">
                  <c:v>P50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5- West'!$A$2:$A$29</c:f>
              <c:numCache>
                <c:formatCode>General</c:formatCode>
                <c:ptCount val="1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</c:numCache>
            </c:numRef>
          </c:cat>
          <c:val>
            <c:numRef>
              <c:f>'Slide 5- West'!$C$2:$C$29</c:f>
              <c:numCache>
                <c:formatCode>General</c:formatCode>
                <c:ptCount val="16"/>
                <c:pt idx="6" formatCode="_(* #,##0_);_(* \(#,##0\);_(* &quot;-&quot;??_);_(@_)">
                  <c:v>2106.6569636333334</c:v>
                </c:pt>
                <c:pt idx="7" formatCode="_(* #,##0_);_(* \(#,##0\);_(* &quot;-&quot;??_);_(@_)">
                  <c:v>2153.2676827999999</c:v>
                </c:pt>
                <c:pt idx="8" formatCode="_(* #,##0_);_(* \(#,##0\);_(* &quot;-&quot;??_);_(@_)">
                  <c:v>2207.6373464200001</c:v>
                </c:pt>
                <c:pt idx="9" formatCode="_(* #,##0_);_(* \(#,##0\);_(* &quot;-&quot;??_);_(@_)">
                  <c:v>2262.9267896066667</c:v>
                </c:pt>
                <c:pt idx="10" formatCode="_(* #,##0_);_(* \(#,##0\);_(* &quot;-&quot;??_);_(@_)">
                  <c:v>2319.2257979133333</c:v>
                </c:pt>
                <c:pt idx="11" formatCode="_(* #,##0_);_(* \(#,##0\);_(* &quot;-&quot;??_);_(@_)">
                  <c:v>2373.0337121866669</c:v>
                </c:pt>
                <c:pt idx="12" formatCode="_(* #,##0_);_(* \(#,##0\);_(* &quot;-&quot;??_);_(@_)">
                  <c:v>2424.6495465466664</c:v>
                </c:pt>
                <c:pt idx="13" formatCode="_(* #,##0_);_(* \(#,##0\);_(* &quot;-&quot;??_);_(@_)">
                  <c:v>2478.5355121466669</c:v>
                </c:pt>
                <c:pt idx="14" formatCode="_(* #,##0_);_(* \(#,##0\);_(* &quot;-&quot;??_);_(@_)">
                  <c:v>2534.1704009800001</c:v>
                </c:pt>
                <c:pt idx="15" formatCode="_(* #,##0_);_(* \(#,##0\);_(* &quot;-&quot;??_);_(@_)">
                  <c:v>2591.4848590133329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'Slide 5- West'!$D$1</c:f>
              <c:strCache>
                <c:ptCount val="1"/>
                <c:pt idx="0">
                  <c:v>P90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5- West'!$A$2:$A$29</c:f>
              <c:numCache>
                <c:formatCode>General</c:formatCode>
                <c:ptCount val="1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</c:numCache>
            </c:numRef>
          </c:cat>
          <c:val>
            <c:numRef>
              <c:f>'Slide 5- West'!$D$2:$D$29</c:f>
              <c:numCache>
                <c:formatCode>General</c:formatCode>
                <c:ptCount val="16"/>
                <c:pt idx="6" formatCode="_(* #,##0_);_(* \(#,##0\);_(* &quot;-&quot;??_);_(@_)">
                  <c:v>2213.4091875399999</c:v>
                </c:pt>
                <c:pt idx="7" formatCode="_(* #,##0_);_(* \(#,##0\);_(* &quot;-&quot;??_);_(@_)">
                  <c:v>2260.1821155400003</c:v>
                </c:pt>
                <c:pt idx="8" formatCode="_(* #,##0_);_(* \(#,##0\);_(* &quot;-&quot;??_);_(@_)">
                  <c:v>2314.7841323399998</c:v>
                </c:pt>
                <c:pt idx="9" formatCode="_(* #,##0_);_(* \(#,##0\);_(* &quot;-&quot;??_);_(@_)">
                  <c:v>2370.09228424</c:v>
                </c:pt>
                <c:pt idx="10" formatCode="_(* #,##0_);_(* \(#,##0\);_(* &quot;-&quot;??_);_(@_)">
                  <c:v>2426.3741690400002</c:v>
                </c:pt>
                <c:pt idx="11" formatCode="_(* #,##0_);_(* \(#,##0\);_(* &quot;-&quot;??_);_(@_)">
                  <c:v>2480.0257033400003</c:v>
                </c:pt>
                <c:pt idx="12" formatCode="_(* #,##0_);_(* \(#,##0\);_(* &quot;-&quot;??_);_(@_)">
                  <c:v>2531.6597949000002</c:v>
                </c:pt>
                <c:pt idx="13" formatCode="_(* #,##0_);_(* \(#,##0\);_(* &quot;-&quot;??_);_(@_)">
                  <c:v>2585.6498948400003</c:v>
                </c:pt>
                <c:pt idx="14" formatCode="_(* #,##0_);_(* \(#,##0\);_(* &quot;-&quot;??_);_(@_)">
                  <c:v>2641.3544550000001</c:v>
                </c:pt>
                <c:pt idx="15" formatCode="_(* #,##0_);_(* \(#,##0\);_(* &quot;-&quot;??_);_(@_)">
                  <c:v>2698.7561378999999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96458856"/>
        <c:axId val="596459248"/>
      </c:lineChart>
      <c:catAx>
        <c:axId val="5964588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6459248"/>
        <c:crosses val="autoZero"/>
        <c:auto val="1"/>
        <c:lblAlgn val="ctr"/>
        <c:lblOffset val="100"/>
        <c:noMultiLvlLbl val="0"/>
      </c:catAx>
      <c:valAx>
        <c:axId val="59645924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6458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coincident_peaks!$O$1</c:f>
              <c:strCache>
                <c:ptCount val="1"/>
                <c:pt idx="0">
                  <c:v>2008 Coincident Factors</c:v>
                </c:pt>
              </c:strCache>
            </c:strRef>
          </c:tx>
          <c:spPr>
            <a:solidFill>
              <a:srgbClr val="E46C0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spcFirstLastPara="1" vertOverflow="ellipsis" vert="wordArtVert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coincident_peaks!$A$2:$A$11</c:f>
              <c:numCache>
                <c:formatCode>General</c:formatCode>
                <c:ptCount val="10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</c:numCache>
            </c:numRef>
          </c:cat>
          <c:val>
            <c:numRef>
              <c:f>coincident_peaks!$O$2:$O$11</c:f>
              <c:numCache>
                <c:formatCode>_(* #,##0_);_(* \(#,##0\);_(* "-"??_);_(@_)</c:formatCode>
                <c:ptCount val="10"/>
                <c:pt idx="0">
                  <c:v>76695.568950024521</c:v>
                </c:pt>
                <c:pt idx="1">
                  <c:v>78298.666606124738</c:v>
                </c:pt>
                <c:pt idx="2">
                  <c:v>80107.59128694862</c:v>
                </c:pt>
                <c:pt idx="3">
                  <c:v>81593.260338030901</c:v>
                </c:pt>
                <c:pt idx="4">
                  <c:v>82982.09874732692</c:v>
                </c:pt>
                <c:pt idx="5">
                  <c:v>84193.341964904903</c:v>
                </c:pt>
                <c:pt idx="6">
                  <c:v>85383.93374860083</c:v>
                </c:pt>
                <c:pt idx="7">
                  <c:v>86546.207608139142</c:v>
                </c:pt>
                <c:pt idx="8">
                  <c:v>87668.373246092116</c:v>
                </c:pt>
                <c:pt idx="9">
                  <c:v>88751.316689310712</c:v>
                </c:pt>
              </c:numCache>
            </c:numRef>
          </c:val>
        </c:ser>
        <c:ser>
          <c:idx val="1"/>
          <c:order val="1"/>
          <c:tx>
            <c:strRef>
              <c:f>coincident_peaks!$P$1</c:f>
              <c:strCache>
                <c:ptCount val="1"/>
                <c:pt idx="0">
                  <c:v>Average Coincident Factors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spcFirstLastPara="1" vertOverflow="ellipsis" vert="wordArtVert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coincident_peaks!$A$2:$A$11</c:f>
              <c:numCache>
                <c:formatCode>General</c:formatCode>
                <c:ptCount val="10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</c:numCache>
            </c:numRef>
          </c:cat>
          <c:val>
            <c:numRef>
              <c:f>coincident_peaks!$P$2:$P$11</c:f>
              <c:numCache>
                <c:formatCode>_(* #,##0_);_(* \(#,##0\);_(* "-"??_);_(@_)</c:formatCode>
                <c:ptCount val="10"/>
                <c:pt idx="0">
                  <c:v>75890.510605236559</c:v>
                </c:pt>
                <c:pt idx="1">
                  <c:v>77488.038137076845</c:v>
                </c:pt>
                <c:pt idx="2">
                  <c:v>79297.571177798411</c:v>
                </c:pt>
                <c:pt idx="3">
                  <c:v>80783.504909917276</c:v>
                </c:pt>
                <c:pt idx="4">
                  <c:v>82172.056727748932</c:v>
                </c:pt>
                <c:pt idx="5">
                  <c:v>83382.865925136997</c:v>
                </c:pt>
                <c:pt idx="6">
                  <c:v>84573.098260073835</c:v>
                </c:pt>
                <c:pt idx="7">
                  <c:v>85735.072674027309</c:v>
                </c:pt>
                <c:pt idx="8">
                  <c:v>86856.908803734274</c:v>
                </c:pt>
                <c:pt idx="9">
                  <c:v>87939.581515879472</c:v>
                </c:pt>
              </c:numCache>
            </c:numRef>
          </c:val>
        </c:ser>
        <c:ser>
          <c:idx val="2"/>
          <c:order val="2"/>
          <c:tx>
            <c:strRef>
              <c:f>coincident_peaks!$Q$1</c:f>
              <c:strCache>
                <c:ptCount val="1"/>
                <c:pt idx="0">
                  <c:v>Minimum Coincident Factors</c:v>
                </c:pt>
              </c:strCache>
            </c:strRef>
          </c:tx>
          <c:spPr>
            <a:solidFill>
              <a:srgbClr val="7C7C7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spcFirstLastPara="1" vertOverflow="ellipsis" vert="wordArtVert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coincident_peaks!$A$2:$A$11</c:f>
              <c:numCache>
                <c:formatCode>General</c:formatCode>
                <c:ptCount val="10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</c:numCache>
            </c:numRef>
          </c:cat>
          <c:val>
            <c:numRef>
              <c:f>coincident_peaks!$Q$2:$Q$11</c:f>
              <c:numCache>
                <c:formatCode>_(* #,##0_);_(* \(#,##0\);_(* "-"??_);_(@_)</c:formatCode>
                <c:ptCount val="10"/>
                <c:pt idx="0">
                  <c:v>74660.371423231394</c:v>
                </c:pt>
                <c:pt idx="1">
                  <c:v>76253.334496996089</c:v>
                </c:pt>
                <c:pt idx="2">
                  <c:v>78063.685829862341</c:v>
                </c:pt>
                <c:pt idx="3">
                  <c:v>79550.255381836148</c:v>
                </c:pt>
                <c:pt idx="4">
                  <c:v>80939.254821487571</c:v>
                </c:pt>
                <c:pt idx="5">
                  <c:v>82150.319886722878</c:v>
                </c:pt>
                <c:pt idx="6">
                  <c:v>83340.890222405695</c:v>
                </c:pt>
                <c:pt idx="7">
                  <c:v>84503.282724905032</c:v>
                </c:pt>
                <c:pt idx="8">
                  <c:v>85625.536619780658</c:v>
                </c:pt>
                <c:pt idx="9">
                  <c:v>86708.587565416368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19650264"/>
        <c:axId val="719633408"/>
      </c:barChart>
      <c:catAx>
        <c:axId val="7196502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9633408"/>
        <c:crosses val="autoZero"/>
        <c:auto val="1"/>
        <c:lblAlgn val="ctr"/>
        <c:lblOffset val="100"/>
        <c:noMultiLvlLbl val="0"/>
      </c:catAx>
      <c:valAx>
        <c:axId val="719633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9650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'Slide 42'!$B$1</c:f>
              <c:strCache>
                <c:ptCount val="1"/>
                <c:pt idx="0">
                  <c:v>Actual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2321428571428572E-2"/>
                  <c:y val="7.0373854173737524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17"/>
              <c:layout>
                <c:manualLayout>
                  <c:x val="-5.7638849831271204E-2"/>
                  <c:y val="0.11058313129216173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'Slide 42'!$A$2:$A$29</c:f>
              <c:numCache>
                <c:formatCode>General</c:formatCode>
                <c:ptCount val="2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  <c:pt idx="21">
                  <c:v>2023</c:v>
                </c:pt>
                <c:pt idx="22">
                  <c:v>2024</c:v>
                </c:pt>
                <c:pt idx="23">
                  <c:v>2025</c:v>
                </c:pt>
                <c:pt idx="24">
                  <c:v>2026</c:v>
                </c:pt>
                <c:pt idx="25">
                  <c:v>2027</c:v>
                </c:pt>
                <c:pt idx="26">
                  <c:v>2028</c:v>
                </c:pt>
                <c:pt idx="27">
                  <c:v>2029</c:v>
                </c:pt>
              </c:numCache>
            </c:numRef>
          </c:cat>
          <c:val>
            <c:numRef>
              <c:f>'Slide 42'!$B$2:$B$29</c:f>
              <c:numCache>
                <c:formatCode>_(* #,##0_);_(* \(#,##0\);_(* "-"??_);_(@_)</c:formatCode>
                <c:ptCount val="28"/>
                <c:pt idx="0">
                  <c:v>56068.016223371676</c:v>
                </c:pt>
                <c:pt idx="1">
                  <c:v>60029.662608745355</c:v>
                </c:pt>
                <c:pt idx="2">
                  <c:v>58483.70064358868</c:v>
                </c:pt>
                <c:pt idx="3">
                  <c:v>60212.679571000073</c:v>
                </c:pt>
                <c:pt idx="4">
                  <c:v>62202.802803154475</c:v>
                </c:pt>
                <c:pt idx="5">
                  <c:v>62114.750757278787</c:v>
                </c:pt>
                <c:pt idx="6">
                  <c:v>62102.963653999992</c:v>
                </c:pt>
                <c:pt idx="7">
                  <c:v>63407.189923000013</c:v>
                </c:pt>
                <c:pt idx="8">
                  <c:v>65713.448460999993</c:v>
                </c:pt>
                <c:pt idx="9">
                  <c:v>68317.669843999975</c:v>
                </c:pt>
                <c:pt idx="10">
                  <c:v>66557.781811999957</c:v>
                </c:pt>
                <c:pt idx="11">
                  <c:v>67252.994892000002</c:v>
                </c:pt>
                <c:pt idx="12">
                  <c:v>66464.064264999994</c:v>
                </c:pt>
                <c:pt idx="13">
                  <c:v>69620.407613938587</c:v>
                </c:pt>
                <c:pt idx="14">
                  <c:v>71092.609220939412</c:v>
                </c:pt>
                <c:pt idx="15">
                  <c:v>69496.239761999997</c:v>
                </c:pt>
                <c:pt idx="16">
                  <c:v>73308.153447000004</c:v>
                </c:pt>
                <c:pt idx="17">
                  <c:v>74665.579486000002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'Slide 42'!$C$1</c:f>
              <c:strCache>
                <c:ptCount val="1"/>
                <c:pt idx="0">
                  <c:v>Forecast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8"/>
              <c:layout>
                <c:manualLayout>
                  <c:x val="-5.8035714285714392E-2"/>
                  <c:y val="-9.3657190274396729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27"/>
              <c:layout>
                <c:manualLayout>
                  <c:x val="-1.7857142857142856E-2"/>
                  <c:y val="0.12064089286926431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'Slide 42'!$A$2:$A$29</c:f>
              <c:numCache>
                <c:formatCode>General</c:formatCode>
                <c:ptCount val="2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  <c:pt idx="21">
                  <c:v>2023</c:v>
                </c:pt>
                <c:pt idx="22">
                  <c:v>2024</c:v>
                </c:pt>
                <c:pt idx="23">
                  <c:v>2025</c:v>
                </c:pt>
                <c:pt idx="24">
                  <c:v>2026</c:v>
                </c:pt>
                <c:pt idx="25">
                  <c:v>2027</c:v>
                </c:pt>
                <c:pt idx="26">
                  <c:v>2028</c:v>
                </c:pt>
                <c:pt idx="27">
                  <c:v>2029</c:v>
                </c:pt>
              </c:numCache>
            </c:numRef>
          </c:cat>
          <c:val>
            <c:numRef>
              <c:f>'Slide 42'!$C$2:$C$29</c:f>
              <c:numCache>
                <c:formatCode>General</c:formatCode>
                <c:ptCount val="28"/>
                <c:pt idx="18" formatCode="_(* #,##0_);_(* \(#,##0\);_(* &quot;-&quot;??_);_(@_)">
                  <c:v>76695.568950024521</c:v>
                </c:pt>
                <c:pt idx="19" formatCode="_(* #,##0_);_(* \(#,##0\);_(* &quot;-&quot;??_);_(@_)">
                  <c:v>78298.666606124738</c:v>
                </c:pt>
                <c:pt idx="20" formatCode="_(* #,##0_);_(* \(#,##0\);_(* &quot;-&quot;??_);_(@_)">
                  <c:v>80107.59128694862</c:v>
                </c:pt>
                <c:pt idx="21" formatCode="_(* #,##0_);_(* \(#,##0\);_(* &quot;-&quot;??_);_(@_)">
                  <c:v>81593.260338030901</c:v>
                </c:pt>
                <c:pt idx="22" formatCode="_(* #,##0_);_(* \(#,##0\);_(* &quot;-&quot;??_);_(@_)">
                  <c:v>82982.09874732692</c:v>
                </c:pt>
                <c:pt idx="23" formatCode="_(* #,##0_);_(* \(#,##0\);_(* &quot;-&quot;??_);_(@_)">
                  <c:v>84193.341964904903</c:v>
                </c:pt>
                <c:pt idx="24" formatCode="_(* #,##0_);_(* \(#,##0\);_(* &quot;-&quot;??_);_(@_)">
                  <c:v>85383.93374860083</c:v>
                </c:pt>
                <c:pt idx="25" formatCode="_(* #,##0_);_(* \(#,##0\);_(* &quot;-&quot;??_);_(@_)">
                  <c:v>86546.207608139142</c:v>
                </c:pt>
                <c:pt idx="26" formatCode="_(* #,##0_);_(* \(#,##0\);_(* &quot;-&quot;??_);_(@_)">
                  <c:v>87668.373246092116</c:v>
                </c:pt>
                <c:pt idx="27" formatCode="_(* #,##0_);_(* \(#,##0\);_(* &quot;-&quot;??_);_(@_)">
                  <c:v>88751.316689310712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0104808"/>
        <c:axId val="590105200"/>
      </c:lineChart>
      <c:catAx>
        <c:axId val="590104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0105200"/>
        <c:crosses val="autoZero"/>
        <c:auto val="1"/>
        <c:lblAlgn val="ctr"/>
        <c:lblOffset val="100"/>
        <c:noMultiLvlLbl val="0"/>
      </c:catAx>
      <c:valAx>
        <c:axId val="590105200"/>
        <c:scaling>
          <c:orientation val="minMax"/>
          <c:max val="90000"/>
          <c:min val="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0104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 LTLF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spcFirstLastPara="1" vertOverflow="ellipsis" vert="wordArtVert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</c:numCache>
            </c:numRef>
          </c:cat>
          <c:val>
            <c:numRef>
              <c:f>Sheet1!$B$2:$B$11</c:f>
              <c:numCache>
                <c:formatCode>_(* #,##0_);_(* \(#,##0\);_(* "-"??_);_(@_)</c:formatCode>
                <c:ptCount val="10"/>
                <c:pt idx="0">
                  <c:v>76845.465618999995</c:v>
                </c:pt>
                <c:pt idx="1">
                  <c:v>78823.741590999998</c:v>
                </c:pt>
                <c:pt idx="2">
                  <c:v>80454.597861000002</c:v>
                </c:pt>
                <c:pt idx="3">
                  <c:v>82101.371830999997</c:v>
                </c:pt>
                <c:pt idx="4">
                  <c:v>83716.459981000007</c:v>
                </c:pt>
                <c:pt idx="5">
                  <c:v>85327.062755000006</c:v>
                </c:pt>
                <c:pt idx="6">
                  <c:v>86940.308258999998</c:v>
                </c:pt>
                <c:pt idx="7">
                  <c:v>88507.643935999993</c:v>
                </c:pt>
                <c:pt idx="8">
                  <c:v>90020.699406999993</c:v>
                </c:pt>
                <c:pt idx="9">
                  <c:v>91509.178868000003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 LTLF</c:v>
                </c:pt>
              </c:strCache>
            </c:strRef>
          </c:tx>
          <c:spPr>
            <a:solidFill>
              <a:srgbClr val="E46C0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spcFirstLastPara="1" vertOverflow="ellipsis" vert="wordArtVert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</c:numCache>
            </c:numRef>
          </c:cat>
          <c:val>
            <c:numRef>
              <c:f>Sheet1!$C$2:$C$11</c:f>
              <c:numCache>
                <c:formatCode>_(* #,##0_);_(* \(#,##0\);_(* "-"??_);_(@_)</c:formatCode>
                <c:ptCount val="10"/>
                <c:pt idx="0">
                  <c:v>76695.568950024521</c:v>
                </c:pt>
                <c:pt idx="1">
                  <c:v>78298.666606124738</c:v>
                </c:pt>
                <c:pt idx="2">
                  <c:v>80107.59128694862</c:v>
                </c:pt>
                <c:pt idx="3">
                  <c:v>81593.260338030901</c:v>
                </c:pt>
                <c:pt idx="4">
                  <c:v>82982.09874732692</c:v>
                </c:pt>
                <c:pt idx="5">
                  <c:v>84193.341964904903</c:v>
                </c:pt>
                <c:pt idx="6">
                  <c:v>85383.93374860083</c:v>
                </c:pt>
                <c:pt idx="7">
                  <c:v>86546.207608139142</c:v>
                </c:pt>
                <c:pt idx="8">
                  <c:v>87668.373246092116</c:v>
                </c:pt>
                <c:pt idx="9">
                  <c:v>88751.316689310712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48878160"/>
        <c:axId val="648869928"/>
      </c:barChart>
      <c:catAx>
        <c:axId val="6488781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8869928"/>
        <c:crosses val="autoZero"/>
        <c:auto val="1"/>
        <c:lblAlgn val="ctr"/>
        <c:lblOffset val="100"/>
        <c:noMultiLvlLbl val="0"/>
      </c:catAx>
      <c:valAx>
        <c:axId val="648869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8878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46 Coast'!$B$1</c:f>
              <c:strCache>
                <c:ptCount val="1"/>
                <c:pt idx="0">
                  <c:v>2019 LTLF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spcFirstLastPara="1" vertOverflow="ellipsis" vert="wordArtVert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46 Coast'!$A$2:$A$11</c:f>
              <c:numCache>
                <c:formatCode>General</c:formatCode>
                <c:ptCount val="10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</c:numCache>
            </c:numRef>
          </c:cat>
          <c:val>
            <c:numRef>
              <c:f>'Slide 46 Coast'!$B$2:$B$11</c:f>
              <c:numCache>
                <c:formatCode>_(* #,##0_);_(* \(#,##0\);_(* "-"??_);_(@_)</c:formatCode>
                <c:ptCount val="10"/>
                <c:pt idx="0">
                  <c:v>22084.995272466669</c:v>
                </c:pt>
                <c:pt idx="1">
                  <c:v>22584.872222599999</c:v>
                </c:pt>
                <c:pt idx="2">
                  <c:v>23089.222210866672</c:v>
                </c:pt>
                <c:pt idx="3">
                  <c:v>23597.189842666667</c:v>
                </c:pt>
                <c:pt idx="4">
                  <c:v>24098.610742733334</c:v>
                </c:pt>
                <c:pt idx="5">
                  <c:v>24597.576933133336</c:v>
                </c:pt>
                <c:pt idx="6">
                  <c:v>25094.731872999997</c:v>
                </c:pt>
                <c:pt idx="7">
                  <c:v>25576.835784666666</c:v>
                </c:pt>
                <c:pt idx="8">
                  <c:v>26041.883053000001</c:v>
                </c:pt>
                <c:pt idx="9">
                  <c:v>26497.356101666668</c:v>
                </c:pt>
              </c:numCache>
            </c:numRef>
          </c:val>
        </c:ser>
        <c:ser>
          <c:idx val="1"/>
          <c:order val="1"/>
          <c:tx>
            <c:strRef>
              <c:f>'Slide 46 Coast'!$C$1</c:f>
              <c:strCache>
                <c:ptCount val="1"/>
                <c:pt idx="0">
                  <c:v>2020 LTLF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spcFirstLastPara="1" vertOverflow="ellipsis" vert="wordArtVert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46 Coast'!$A$2:$A$11</c:f>
              <c:numCache>
                <c:formatCode>General</c:formatCode>
                <c:ptCount val="10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</c:numCache>
            </c:numRef>
          </c:cat>
          <c:val>
            <c:numRef>
              <c:f>'Slide 46 Coast'!$C$2:$C$11</c:f>
              <c:numCache>
                <c:formatCode>_(* #,##0_);_(* \(#,##0\);_(* "-"??_);_(@_)</c:formatCode>
                <c:ptCount val="10"/>
                <c:pt idx="0">
                  <c:v>21536.421123133332</c:v>
                </c:pt>
                <c:pt idx="1">
                  <c:v>21862.932707600001</c:v>
                </c:pt>
                <c:pt idx="2">
                  <c:v>22206.053181133335</c:v>
                </c:pt>
                <c:pt idx="3">
                  <c:v>22521.258417133336</c:v>
                </c:pt>
                <c:pt idx="4">
                  <c:v>22829.41030986666</c:v>
                </c:pt>
                <c:pt idx="5">
                  <c:v>23134.341649133337</c:v>
                </c:pt>
                <c:pt idx="6">
                  <c:v>23437.983442466662</c:v>
                </c:pt>
                <c:pt idx="7">
                  <c:v>23738.677953800001</c:v>
                </c:pt>
                <c:pt idx="8">
                  <c:v>24030.371476066663</c:v>
                </c:pt>
                <c:pt idx="9">
                  <c:v>24314.416659533334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26682152"/>
        <c:axId val="726682544"/>
      </c:barChart>
      <c:catAx>
        <c:axId val="7266821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6682544"/>
        <c:crosses val="autoZero"/>
        <c:auto val="1"/>
        <c:lblAlgn val="ctr"/>
        <c:lblOffset val="100"/>
        <c:noMultiLvlLbl val="0"/>
      </c:catAx>
      <c:valAx>
        <c:axId val="726682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6682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46 East'!$B$1</c:f>
              <c:strCache>
                <c:ptCount val="1"/>
                <c:pt idx="0">
                  <c:v>2019 LTLF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spcFirstLastPara="1" vertOverflow="ellipsis" vert="wordArtVert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46 East'!$A$2:$A$11</c:f>
              <c:numCache>
                <c:formatCode>General</c:formatCode>
                <c:ptCount val="10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</c:numCache>
            </c:numRef>
          </c:cat>
          <c:val>
            <c:numRef>
              <c:f>'Slide 46 East'!$B$2:$B$11</c:f>
              <c:numCache>
                <c:formatCode>_(* #,##0_);_(* \(#,##0\);_(* "-"??_);_(@_)</c:formatCode>
                <c:ptCount val="10"/>
                <c:pt idx="0">
                  <c:v>2605.4906343799998</c:v>
                </c:pt>
                <c:pt idx="1">
                  <c:v>2627.2995623666666</c:v>
                </c:pt>
                <c:pt idx="2">
                  <c:v>2656.7706161666661</c:v>
                </c:pt>
                <c:pt idx="3">
                  <c:v>2681.4288769266659</c:v>
                </c:pt>
                <c:pt idx="4">
                  <c:v>2705.9981916066672</c:v>
                </c:pt>
                <c:pt idx="5">
                  <c:v>2729.3484614666668</c:v>
                </c:pt>
                <c:pt idx="6">
                  <c:v>2751.9179215933327</c:v>
                </c:pt>
                <c:pt idx="7">
                  <c:v>2774.4112674999997</c:v>
                </c:pt>
                <c:pt idx="8">
                  <c:v>2797.0593714066663</c:v>
                </c:pt>
                <c:pt idx="9">
                  <c:v>2820.7323851933329</c:v>
                </c:pt>
              </c:numCache>
            </c:numRef>
          </c:val>
        </c:ser>
        <c:ser>
          <c:idx val="1"/>
          <c:order val="1"/>
          <c:tx>
            <c:strRef>
              <c:f>'Slide 46 East'!$C$1</c:f>
              <c:strCache>
                <c:ptCount val="1"/>
                <c:pt idx="0">
                  <c:v>2020 LTLF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spcFirstLastPara="1" vertOverflow="ellipsis" vert="wordArtVert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46 East'!$A$2:$A$11</c:f>
              <c:numCache>
                <c:formatCode>General</c:formatCode>
                <c:ptCount val="10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</c:numCache>
            </c:numRef>
          </c:cat>
          <c:val>
            <c:numRef>
              <c:f>'Slide 46 East'!$C$2:$C$11</c:f>
              <c:numCache>
                <c:formatCode>_(* #,##0_);_(* \(#,##0\);_(* "-"??_);_(@_)</c:formatCode>
                <c:ptCount val="10"/>
                <c:pt idx="0">
                  <c:v>2741.5987632333336</c:v>
                </c:pt>
                <c:pt idx="1">
                  <c:v>2762.0250566266668</c:v>
                </c:pt>
                <c:pt idx="2">
                  <c:v>2788.8114275399998</c:v>
                </c:pt>
                <c:pt idx="3">
                  <c:v>2807.4571683133331</c:v>
                </c:pt>
                <c:pt idx="4">
                  <c:v>2825.3976336066667</c:v>
                </c:pt>
                <c:pt idx="5">
                  <c:v>2841.7367167733337</c:v>
                </c:pt>
                <c:pt idx="6">
                  <c:v>2858.7823425400006</c:v>
                </c:pt>
                <c:pt idx="7">
                  <c:v>2876.7427356000003</c:v>
                </c:pt>
                <c:pt idx="8">
                  <c:v>2893.2116977800006</c:v>
                </c:pt>
                <c:pt idx="9">
                  <c:v>2909.4943183266664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48884824"/>
        <c:axId val="687113080"/>
      </c:barChart>
      <c:catAx>
        <c:axId val="6488848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7113080"/>
        <c:crosses val="autoZero"/>
        <c:auto val="1"/>
        <c:lblAlgn val="ctr"/>
        <c:lblOffset val="100"/>
        <c:noMultiLvlLbl val="0"/>
      </c:catAx>
      <c:valAx>
        <c:axId val="687113080"/>
        <c:scaling>
          <c:orientation val="minMax"/>
          <c:max val="3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8884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7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9032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44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42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606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10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307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123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6463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918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28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73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7648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370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615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717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8402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597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528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659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69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5609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60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6570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059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434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156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890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585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910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500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6066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75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14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2742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3652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8346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1310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5349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91811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4185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3401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37511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3685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32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5097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>
                <a:solidFill>
                  <a:prstClr val="black"/>
                </a:solidFill>
              </a:rPr>
              <a:pPr/>
              <a:t>81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38583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08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82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01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882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744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068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37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785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5102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946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022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965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010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428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401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297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324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160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108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167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039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553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50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12/9/2019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253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07" r:id="rId1"/>
    <p:sldLayoutId id="2147493508" r:id="rId2"/>
    <p:sldLayoutId id="2147493509" r:id="rId3"/>
    <p:sldLayoutId id="2147493510" r:id="rId4"/>
    <p:sldLayoutId id="2147493511" r:id="rId5"/>
    <p:sldLayoutId id="2147493512" r:id="rId6"/>
    <p:sldLayoutId id="2147493513" r:id="rId7"/>
    <p:sldLayoutId id="2147493514" r:id="rId8"/>
    <p:sldLayoutId id="2147493515" r:id="rId9"/>
    <p:sldLayoutId id="2147493516" r:id="rId10"/>
    <p:sldLayoutId id="214749351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94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2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000" b="1" dirty="0" smtClean="0">
                <a:solidFill>
                  <a:srgbClr val="5B6770"/>
                </a:solidFill>
              </a:rPr>
              <a:t>PUBLIC</a:t>
            </a:r>
            <a:endParaRPr lang="en-US" sz="1000" b="1" dirty="0">
              <a:solidFill>
                <a:srgbClr val="5B6770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643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23" r:id="rId1"/>
    <p:sldLayoutId id="2147493524" r:id="rId2"/>
    <p:sldLayoutId id="2147493525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000" b="1" dirty="0" smtClean="0">
                <a:solidFill>
                  <a:srgbClr val="5B6770"/>
                </a:solidFill>
              </a:rPr>
              <a:t>PUBLIC</a:t>
            </a:r>
            <a:endParaRPr lang="en-US" sz="1000" b="1" dirty="0">
              <a:solidFill>
                <a:srgbClr val="5B6770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503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27" r:id="rId1"/>
    <p:sldLayoutId id="2147493528" r:id="rId2"/>
    <p:sldLayoutId id="2147493529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1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1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1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1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1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1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1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1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77146" y="1854844"/>
            <a:ext cx="5166854" cy="33547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en-US" sz="2400" b="1" kern="0" dirty="0" smtClean="0">
                <a:solidFill>
                  <a:prstClr val="black"/>
                </a:solidFill>
              </a:rPr>
              <a:t>2020 Long-Term Load Forecast</a:t>
            </a:r>
            <a:endParaRPr lang="en-US" sz="2400" b="1" kern="0" dirty="0">
              <a:solidFill>
                <a:prstClr val="black"/>
              </a:solidFill>
            </a:endParaRPr>
          </a:p>
          <a:p>
            <a:pPr>
              <a:defRPr/>
            </a:pPr>
            <a:endParaRPr lang="en-US" b="1" kern="0" dirty="0">
              <a:solidFill>
                <a:prstClr val="black"/>
              </a:solidFill>
            </a:endParaRPr>
          </a:p>
          <a:p>
            <a:pPr>
              <a:defRPr/>
            </a:pPr>
            <a:endParaRPr lang="en-US" b="1" kern="0" dirty="0">
              <a:solidFill>
                <a:prstClr val="black"/>
              </a:solidFill>
            </a:endParaRPr>
          </a:p>
          <a:p>
            <a:pPr>
              <a:defRPr/>
            </a:pPr>
            <a:endParaRPr lang="en-US" b="1" kern="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2000" i="1" kern="0" dirty="0" smtClean="0">
                <a:solidFill>
                  <a:prstClr val="black"/>
                </a:solidFill>
              </a:rPr>
              <a:t>Sarah Parody</a:t>
            </a:r>
          </a:p>
          <a:p>
            <a:pPr>
              <a:defRPr/>
            </a:pPr>
            <a:r>
              <a:rPr lang="en-US" sz="2000" kern="0" dirty="0" smtClean="0">
                <a:solidFill>
                  <a:prstClr val="black"/>
                </a:solidFill>
              </a:rPr>
              <a:t>Load </a:t>
            </a:r>
            <a:r>
              <a:rPr lang="en-US" sz="2000" kern="0" dirty="0">
                <a:solidFill>
                  <a:prstClr val="black"/>
                </a:solidFill>
              </a:rPr>
              <a:t>Forecasting &amp; Analysis</a:t>
            </a:r>
          </a:p>
          <a:p>
            <a:pPr>
              <a:defRPr/>
            </a:pPr>
            <a:endParaRPr lang="en-US" kern="0" dirty="0" smtClean="0">
              <a:solidFill>
                <a:prstClr val="black"/>
              </a:solidFill>
            </a:endParaRPr>
          </a:p>
          <a:p>
            <a:pPr>
              <a:defRPr/>
            </a:pPr>
            <a:endParaRPr lang="en-US" kern="0" dirty="0" smtClean="0">
              <a:solidFill>
                <a:prstClr val="black"/>
              </a:solidFill>
            </a:endParaRPr>
          </a:p>
          <a:p>
            <a:pPr>
              <a:defRPr/>
            </a:pPr>
            <a:endParaRPr lang="en-US" kern="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2000" kern="0" dirty="0" smtClean="0">
                <a:solidFill>
                  <a:prstClr val="black"/>
                </a:solidFill>
              </a:rPr>
              <a:t>SAWG</a:t>
            </a:r>
            <a:endParaRPr lang="en-US" sz="2000" kern="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2000" kern="0" dirty="0" smtClean="0">
                <a:solidFill>
                  <a:prstClr val="black"/>
                </a:solidFill>
              </a:rPr>
              <a:t>December 13, 2019</a:t>
            </a:r>
            <a:endParaRPr lang="en-US" sz="20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64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Months vs. Temperature Groups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00" y="983156"/>
            <a:ext cx="3795062" cy="47815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2086532" y="3374489"/>
            <a:ext cx="505966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MW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81800" y="5764703"/>
            <a:ext cx="379506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</a:t>
            </a:r>
            <a:r>
              <a:rPr lang="en-US" sz="1200" dirty="0" smtClean="0"/>
              <a:t>emperature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1732973" y="982037"/>
            <a:ext cx="1492716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South March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1800" y="705038"/>
            <a:ext cx="3916406" cy="296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dirty="0"/>
          </a:p>
        </p:txBody>
      </p:sp>
      <p:pic>
        <p:nvPicPr>
          <p:cNvPr id="10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154" y="989808"/>
            <a:ext cx="3769046" cy="47748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70154" y="5764702"/>
            <a:ext cx="376904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</a:t>
            </a:r>
            <a:r>
              <a:rPr lang="en-US" sz="1200" dirty="0" smtClean="0"/>
              <a:t>emperature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2401263" y="3373929"/>
            <a:ext cx="506078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MW</a:t>
            </a:r>
            <a:endParaRPr lang="en-US" sz="1200" dirty="0"/>
          </a:p>
        </p:txBody>
      </p:sp>
      <p:sp>
        <p:nvSpPr>
          <p:cNvPr id="13" name="Rectangle 12"/>
          <p:cNvSpPr/>
          <p:nvPr/>
        </p:nvSpPr>
        <p:spPr>
          <a:xfrm>
            <a:off x="6482933" y="982036"/>
            <a:ext cx="1210589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South Hot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070269" y="714663"/>
            <a:ext cx="3916406" cy="296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5070154" y="846570"/>
            <a:ext cx="200799" cy="296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2429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Input Data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tabLst>
                <a:tab pos="5888038" algn="dec"/>
              </a:tabLst>
            </a:pPr>
            <a:r>
              <a:rPr lang="en-US" sz="2000" dirty="0"/>
              <a:t>Hourly Models</a:t>
            </a:r>
          </a:p>
          <a:p>
            <a:pPr>
              <a:lnSpc>
                <a:spcPct val="200000"/>
              </a:lnSpc>
              <a:tabLst>
                <a:tab pos="5888038" algn="dec"/>
              </a:tabLst>
            </a:pPr>
            <a:r>
              <a:rPr lang="en-US" sz="2000" dirty="0" smtClean="0"/>
              <a:t>From January 2014 through August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2019 </a:t>
            </a:r>
          </a:p>
          <a:p>
            <a:pPr lvl="1">
              <a:lnSpc>
                <a:spcPct val="200000"/>
              </a:lnSpc>
              <a:tabLst>
                <a:tab pos="5888038" algn="dec"/>
              </a:tabLst>
            </a:pPr>
            <a:r>
              <a:rPr lang="en-US" sz="2000" dirty="0" smtClean="0"/>
              <a:t>Recent </a:t>
            </a:r>
            <a:r>
              <a:rPr lang="en-US" sz="2000" dirty="0"/>
              <a:t>Snapshot </a:t>
            </a:r>
          </a:p>
          <a:p>
            <a:pPr lvl="2">
              <a:lnSpc>
                <a:spcPct val="200000"/>
              </a:lnSpc>
              <a:buFont typeface="Wingdings" panose="05000000000000000000" pitchFamily="2" charset="2"/>
              <a:buChar char="§"/>
              <a:tabLst>
                <a:tab pos="5888038" algn="dec"/>
              </a:tabLst>
            </a:pPr>
            <a:r>
              <a:rPr lang="en-US" sz="2000" dirty="0"/>
              <a:t>Appliance Stock</a:t>
            </a:r>
          </a:p>
          <a:p>
            <a:pPr lvl="2">
              <a:lnSpc>
                <a:spcPct val="200000"/>
              </a:lnSpc>
              <a:buFont typeface="Wingdings" panose="05000000000000000000" pitchFamily="2" charset="2"/>
              <a:buChar char="§"/>
              <a:tabLst>
                <a:tab pos="5888038" algn="dec"/>
              </a:tabLst>
            </a:pPr>
            <a:r>
              <a:rPr lang="en-US" sz="2000" dirty="0"/>
              <a:t>Energy Efficiency </a:t>
            </a:r>
          </a:p>
          <a:p>
            <a:pPr lvl="2">
              <a:lnSpc>
                <a:spcPct val="200000"/>
              </a:lnSpc>
              <a:buFont typeface="Wingdings" panose="05000000000000000000" pitchFamily="2" charset="2"/>
              <a:buChar char="§"/>
              <a:tabLst>
                <a:tab pos="5888038" algn="dec"/>
              </a:tabLst>
            </a:pPr>
            <a:r>
              <a:rPr lang="en-US" sz="2000" dirty="0"/>
              <a:t>Demand Response </a:t>
            </a:r>
          </a:p>
          <a:p>
            <a:pPr lvl="2">
              <a:lnSpc>
                <a:spcPct val="200000"/>
              </a:lnSpc>
              <a:buFont typeface="Wingdings" panose="05000000000000000000" pitchFamily="2" charset="2"/>
              <a:buChar char="§"/>
              <a:tabLst>
                <a:tab pos="5888038" algn="dec"/>
              </a:tabLst>
            </a:pPr>
            <a:r>
              <a:rPr lang="en-US" sz="2000" dirty="0"/>
              <a:t>Price Responsive Load</a:t>
            </a:r>
          </a:p>
          <a:p>
            <a:pPr>
              <a:lnSpc>
                <a:spcPct val="200000"/>
              </a:lnSpc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61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Input Data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sz="2000" dirty="0" smtClean="0"/>
              <a:t>Weather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Calendar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Actual Load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48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Input Data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sz="2000" dirty="0" smtClean="0"/>
              <a:t>Weather</a:t>
            </a:r>
            <a:endParaRPr lang="en-US" sz="2000" dirty="0"/>
          </a:p>
          <a:p>
            <a:pPr lvl="1">
              <a:lnSpc>
                <a:spcPct val="200000"/>
              </a:lnSpc>
              <a:tabLst>
                <a:tab pos="1430338" algn="l"/>
                <a:tab pos="5888038" algn="dec"/>
              </a:tabLst>
            </a:pPr>
            <a:r>
              <a:rPr lang="en-US" sz="2000" dirty="0" smtClean="0"/>
              <a:t>Temperature, Temperature Squared, and Temperature Cubed</a:t>
            </a:r>
            <a:endParaRPr lang="en-US" sz="2000" dirty="0"/>
          </a:p>
          <a:p>
            <a:pPr lvl="1">
              <a:lnSpc>
                <a:spcPct val="200000"/>
              </a:lnSpc>
              <a:tabLst>
                <a:tab pos="1430338" algn="l"/>
                <a:tab pos="5888038" algn="dec"/>
              </a:tabLst>
            </a:pPr>
            <a:r>
              <a:rPr lang="en-US" sz="2000" dirty="0"/>
              <a:t>Cooling Degree </a:t>
            </a:r>
            <a:r>
              <a:rPr lang="en-US" sz="2000" dirty="0" smtClean="0"/>
              <a:t>Days and Heating </a:t>
            </a:r>
            <a:r>
              <a:rPr lang="en-US" sz="2000" dirty="0"/>
              <a:t>Degree </a:t>
            </a:r>
            <a:r>
              <a:rPr lang="en-US" sz="2000" dirty="0" smtClean="0"/>
              <a:t>Days</a:t>
            </a:r>
            <a:endParaRPr lang="en-US" sz="2000" dirty="0"/>
          </a:p>
          <a:p>
            <a:pPr lvl="1">
              <a:lnSpc>
                <a:spcPct val="200000"/>
              </a:lnSpc>
              <a:tabLst>
                <a:tab pos="1430338" algn="l"/>
                <a:tab pos="5888038" algn="dec"/>
              </a:tabLst>
            </a:pPr>
            <a:r>
              <a:rPr lang="en-US" sz="2000" dirty="0"/>
              <a:t>Cloud Cover</a:t>
            </a:r>
          </a:p>
          <a:p>
            <a:pPr lvl="1">
              <a:lnSpc>
                <a:spcPct val="200000"/>
              </a:lnSpc>
              <a:tabLst>
                <a:tab pos="1430338" algn="l"/>
                <a:tab pos="5888038" algn="dec"/>
              </a:tabLst>
            </a:pPr>
            <a:r>
              <a:rPr lang="en-US" sz="2000" dirty="0"/>
              <a:t>Wind Speed</a:t>
            </a:r>
          </a:p>
          <a:p>
            <a:pPr lvl="1">
              <a:lnSpc>
                <a:spcPct val="200000"/>
              </a:lnSpc>
              <a:tabLst>
                <a:tab pos="1430338" algn="l"/>
                <a:tab pos="5888038" algn="dec"/>
              </a:tabLst>
            </a:pPr>
            <a:r>
              <a:rPr lang="en-US" sz="2000" dirty="0"/>
              <a:t>Dew Point</a:t>
            </a:r>
          </a:p>
          <a:p>
            <a:pPr>
              <a:tabLst>
                <a:tab pos="1430338" algn="l"/>
                <a:tab pos="5888038" algn="dec"/>
              </a:tabLst>
            </a:pPr>
            <a:endParaRPr lang="en-US" sz="2000" b="1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>
              <a:tabLst>
                <a:tab pos="5888038" algn="dec"/>
              </a:tabLst>
            </a:pP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52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Input Data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sz="2000" dirty="0" smtClean="0"/>
              <a:t>Calendar </a:t>
            </a:r>
            <a:endParaRPr lang="en-US" sz="2000" b="1" dirty="0"/>
          </a:p>
          <a:p>
            <a:pPr lvl="1">
              <a:lnSpc>
                <a:spcPct val="200000"/>
              </a:lnSpc>
              <a:tabLst>
                <a:tab pos="1430338" algn="l"/>
                <a:tab pos="5888038" algn="dec"/>
              </a:tabLst>
            </a:pPr>
            <a:r>
              <a:rPr lang="en-US" sz="2000" dirty="0"/>
              <a:t>Month</a:t>
            </a:r>
          </a:p>
          <a:p>
            <a:pPr lvl="1">
              <a:lnSpc>
                <a:spcPct val="200000"/>
              </a:lnSpc>
              <a:tabLst>
                <a:tab pos="1430338" algn="l"/>
                <a:tab pos="5888038" algn="dec"/>
              </a:tabLst>
            </a:pPr>
            <a:r>
              <a:rPr lang="en-US" sz="2000" dirty="0"/>
              <a:t>Day of the Week </a:t>
            </a:r>
          </a:p>
          <a:p>
            <a:pPr lvl="1">
              <a:lnSpc>
                <a:spcPct val="200000"/>
              </a:lnSpc>
              <a:tabLst>
                <a:tab pos="1430338" algn="l"/>
                <a:tab pos="5888038" algn="dec"/>
              </a:tabLst>
            </a:pPr>
            <a:r>
              <a:rPr lang="en-US" sz="2000" dirty="0"/>
              <a:t>Holidays</a:t>
            </a:r>
          </a:p>
          <a:p>
            <a:pPr lvl="1">
              <a:lnSpc>
                <a:spcPct val="200000"/>
              </a:lnSpc>
              <a:tabLst>
                <a:tab pos="1430338" algn="l"/>
                <a:tab pos="5888038" algn="dec"/>
              </a:tabLst>
            </a:pPr>
            <a:r>
              <a:rPr lang="en-US" sz="2000" dirty="0" smtClean="0"/>
              <a:t>Hour</a:t>
            </a:r>
            <a:endParaRPr lang="en-US" sz="2000" dirty="0"/>
          </a:p>
          <a:p>
            <a:pPr lvl="1">
              <a:lnSpc>
                <a:spcPct val="200000"/>
              </a:lnSpc>
              <a:tabLst>
                <a:tab pos="1430338" algn="l"/>
                <a:tab pos="5888038" algn="dec"/>
              </a:tabLst>
            </a:pPr>
            <a:r>
              <a:rPr lang="en-US" sz="2000" dirty="0"/>
              <a:t>Interact Hour with Day of the Week</a:t>
            </a:r>
          </a:p>
          <a:p>
            <a:endParaRPr lang="en-US" sz="2000" dirty="0"/>
          </a:p>
          <a:p>
            <a:pPr>
              <a:tabLst>
                <a:tab pos="1430338" algn="l"/>
                <a:tab pos="5888038" algn="dec"/>
              </a:tabLst>
            </a:pPr>
            <a:endParaRPr lang="en-US" sz="2000" b="1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>
              <a:tabLst>
                <a:tab pos="5888038" algn="dec"/>
              </a:tabLst>
            </a:pP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44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Input Data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tabLst>
                <a:tab pos="1430338" algn="l"/>
                <a:tab pos="5888038" algn="dec"/>
              </a:tabLst>
            </a:pPr>
            <a:r>
              <a:rPr lang="en-US" sz="2000" dirty="0"/>
              <a:t>Variable </a:t>
            </a:r>
            <a:r>
              <a:rPr lang="en-US" sz="2000" dirty="0" smtClean="0"/>
              <a:t>Interactions</a:t>
            </a:r>
            <a:endParaRPr lang="en-US" sz="2000" dirty="0"/>
          </a:p>
          <a:p>
            <a:pPr lvl="1">
              <a:lnSpc>
                <a:spcPct val="200000"/>
              </a:lnSpc>
              <a:tabLst>
                <a:tab pos="1430338" algn="l"/>
                <a:tab pos="5888038" algn="dec"/>
              </a:tabLst>
            </a:pPr>
            <a:r>
              <a:rPr lang="en-US" sz="2000" dirty="0"/>
              <a:t>Interact a </a:t>
            </a:r>
            <a:r>
              <a:rPr lang="en-US" sz="2000" dirty="0" smtClean="0"/>
              <a:t>Weather Variable </a:t>
            </a:r>
            <a:r>
              <a:rPr lang="en-US" sz="2000" dirty="0"/>
              <a:t>with a </a:t>
            </a:r>
            <a:r>
              <a:rPr lang="en-US" sz="2000" dirty="0" smtClean="0"/>
              <a:t>Calendar </a:t>
            </a:r>
            <a:r>
              <a:rPr lang="en-US" sz="2000" dirty="0"/>
              <a:t>V</a:t>
            </a:r>
            <a:r>
              <a:rPr lang="en-US" sz="2000" dirty="0" smtClean="0"/>
              <a:t>ariable</a:t>
            </a:r>
            <a:endParaRPr lang="en-US" sz="2000" dirty="0"/>
          </a:p>
          <a:p>
            <a:pPr lvl="2">
              <a:lnSpc>
                <a:spcPct val="200000"/>
              </a:lnSpc>
              <a:buFont typeface="Wingdings" panose="05000000000000000000" pitchFamily="2" charset="2"/>
              <a:buChar char="§"/>
              <a:tabLst>
                <a:tab pos="1430338" algn="l"/>
                <a:tab pos="5888038" algn="dec"/>
              </a:tabLst>
            </a:pPr>
            <a:r>
              <a:rPr lang="en-US" sz="2000" dirty="0"/>
              <a:t>Temperature with Hour</a:t>
            </a:r>
          </a:p>
          <a:p>
            <a:pPr lvl="2">
              <a:lnSpc>
                <a:spcPct val="200000"/>
              </a:lnSpc>
              <a:buFont typeface="Wingdings" panose="05000000000000000000" pitchFamily="2" charset="2"/>
              <a:buChar char="§"/>
              <a:tabLst>
                <a:tab pos="1430338" algn="l"/>
                <a:tab pos="5888038" algn="dec"/>
              </a:tabLst>
            </a:pPr>
            <a:r>
              <a:rPr lang="en-US" sz="2000" dirty="0"/>
              <a:t>Dew Point with </a:t>
            </a:r>
            <a:r>
              <a:rPr lang="en-US" sz="2000" dirty="0" smtClean="0"/>
              <a:t>Hour</a:t>
            </a:r>
            <a:endParaRPr lang="en-US" sz="2000" dirty="0"/>
          </a:p>
          <a:p>
            <a:pPr lvl="1">
              <a:lnSpc>
                <a:spcPct val="200000"/>
              </a:lnSpc>
              <a:tabLst>
                <a:tab pos="1430338" algn="l"/>
                <a:tab pos="5888038" algn="dec"/>
              </a:tabLst>
            </a:pPr>
            <a:r>
              <a:rPr lang="en-US" sz="2000" dirty="0"/>
              <a:t>Interact multiple </a:t>
            </a:r>
            <a:r>
              <a:rPr lang="en-US" sz="2000" dirty="0" smtClean="0"/>
              <a:t>Weather Variables </a:t>
            </a:r>
            <a:r>
              <a:rPr lang="en-US" sz="2000" dirty="0"/>
              <a:t>with a </a:t>
            </a:r>
            <a:r>
              <a:rPr lang="en-US" sz="2000" dirty="0" smtClean="0"/>
              <a:t>Calendar Variable</a:t>
            </a:r>
            <a:endParaRPr lang="en-US" sz="2000" dirty="0"/>
          </a:p>
          <a:p>
            <a:pPr lvl="2">
              <a:lnSpc>
                <a:spcPct val="200000"/>
              </a:lnSpc>
              <a:buFont typeface="Wingdings" panose="05000000000000000000" pitchFamily="2" charset="2"/>
              <a:buChar char="§"/>
              <a:tabLst>
                <a:tab pos="1430338" algn="l"/>
                <a:tab pos="5888038" algn="dec"/>
              </a:tabLst>
            </a:pPr>
            <a:r>
              <a:rPr lang="en-US" sz="2000" dirty="0"/>
              <a:t>Temperature with Dew Point and Hour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34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19816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 Driver</a:t>
            </a:r>
          </a:p>
        </p:txBody>
      </p:sp>
    </p:spTree>
    <p:extLst>
      <p:ext uri="{BB962C8B-B14F-4D97-AF65-F5344CB8AC3E}">
        <p14:creationId xmlns:p14="http://schemas.microsoft.com/office/powerpoint/2010/main" val="414367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Premise Forecast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tabLst>
                <a:tab pos="5888038" algn="dec"/>
              </a:tabLst>
            </a:pPr>
            <a:r>
              <a:rPr lang="en-US" sz="2000" dirty="0">
                <a:solidFill>
                  <a:prstClr val="black"/>
                </a:solidFill>
              </a:rPr>
              <a:t>Unique Model for </a:t>
            </a:r>
          </a:p>
          <a:p>
            <a:pPr lvl="1">
              <a:lnSpc>
                <a:spcPct val="200000"/>
              </a:lnSpc>
              <a:tabLst>
                <a:tab pos="5888038" algn="dec"/>
              </a:tabLst>
            </a:pPr>
            <a:r>
              <a:rPr lang="en-US" sz="2000" dirty="0">
                <a:solidFill>
                  <a:prstClr val="black"/>
                </a:solidFill>
              </a:rPr>
              <a:t>Each Weather Zone</a:t>
            </a:r>
          </a:p>
          <a:p>
            <a:pPr lvl="2">
              <a:lnSpc>
                <a:spcPct val="200000"/>
              </a:lnSpc>
              <a:buFont typeface="Wingdings" panose="05000000000000000000" pitchFamily="2" charset="2"/>
              <a:buChar char="§"/>
              <a:tabLst>
                <a:tab pos="5888038" algn="dec"/>
              </a:tabLst>
            </a:pPr>
            <a:r>
              <a:rPr lang="en-US" sz="2000" dirty="0">
                <a:solidFill>
                  <a:prstClr val="black"/>
                </a:solidFill>
              </a:rPr>
              <a:t>Each Premise Class</a:t>
            </a:r>
          </a:p>
          <a:p>
            <a:pPr marL="1885950" lvl="3" indent="-514350">
              <a:lnSpc>
                <a:spcPct val="200000"/>
              </a:lnSpc>
              <a:buFont typeface="+mj-lt"/>
              <a:buAutoNum type="romanLcPeriod"/>
              <a:tabLst>
                <a:tab pos="5888038" algn="dec"/>
              </a:tabLst>
            </a:pPr>
            <a:r>
              <a:rPr lang="en-US" dirty="0">
                <a:solidFill>
                  <a:prstClr val="black"/>
                </a:solidFill>
              </a:rPr>
              <a:t>Residential</a:t>
            </a:r>
          </a:p>
          <a:p>
            <a:pPr marL="1885950" lvl="3" indent="-514350">
              <a:lnSpc>
                <a:spcPct val="200000"/>
              </a:lnSpc>
              <a:buFont typeface="+mj-lt"/>
              <a:buAutoNum type="romanLcPeriod"/>
              <a:tabLst>
                <a:tab pos="5888038" algn="dec"/>
              </a:tabLst>
            </a:pPr>
            <a:r>
              <a:rPr lang="en-US" dirty="0">
                <a:solidFill>
                  <a:prstClr val="black"/>
                </a:solidFill>
              </a:rPr>
              <a:t>Commercial</a:t>
            </a:r>
          </a:p>
          <a:p>
            <a:pPr marL="1885950" lvl="3" indent="-514350">
              <a:lnSpc>
                <a:spcPct val="200000"/>
              </a:lnSpc>
              <a:buFont typeface="+mj-lt"/>
              <a:buAutoNum type="romanLcPeriod"/>
              <a:tabLst>
                <a:tab pos="5888038" algn="dec"/>
              </a:tabLst>
            </a:pPr>
            <a:r>
              <a:rPr lang="en-US" dirty="0">
                <a:solidFill>
                  <a:prstClr val="black"/>
                </a:solidFill>
              </a:rPr>
              <a:t>Industrial </a:t>
            </a:r>
          </a:p>
          <a:p>
            <a:pPr>
              <a:lnSpc>
                <a:spcPct val="200000"/>
              </a:lnSpc>
              <a:tabLst>
                <a:tab pos="5888038" algn="dec"/>
              </a:tabLst>
            </a:pPr>
            <a:r>
              <a:rPr lang="en-US" sz="2000" dirty="0"/>
              <a:t>Monthly Models</a:t>
            </a:r>
          </a:p>
          <a:p>
            <a:pPr>
              <a:lnSpc>
                <a:spcPct val="200000"/>
              </a:lnSpc>
              <a:tabLst>
                <a:tab pos="5888038" algn="dec"/>
              </a:tabLst>
            </a:pPr>
            <a:endParaRPr lang="en-US" sz="2000" dirty="0">
              <a:solidFill>
                <a:prstClr val="black"/>
              </a:solidFill>
            </a:endParaRPr>
          </a:p>
          <a:p>
            <a:pPr lvl="1">
              <a:lnSpc>
                <a:spcPct val="200000"/>
              </a:lnSpc>
              <a:tabLst>
                <a:tab pos="5888038" algn="dec"/>
              </a:tabLst>
            </a:pPr>
            <a:endParaRPr lang="en-US" sz="2000" dirty="0"/>
          </a:p>
          <a:p>
            <a:pPr lvl="1">
              <a:lnSpc>
                <a:spcPct val="200000"/>
              </a:lnSpc>
              <a:tabLst>
                <a:tab pos="5888038" algn="dec"/>
              </a:tabLst>
            </a:pPr>
            <a:endParaRPr lang="en-US" sz="2000" dirty="0"/>
          </a:p>
          <a:p>
            <a:pPr>
              <a:lnSpc>
                <a:spcPct val="200000"/>
              </a:lnSpc>
              <a:tabLst>
                <a:tab pos="5888038" algn="dec"/>
              </a:tabLst>
            </a:pPr>
            <a:endParaRPr lang="en-US" sz="2000" dirty="0"/>
          </a:p>
          <a:p>
            <a:pPr>
              <a:lnSpc>
                <a:spcPct val="200000"/>
              </a:lnSpc>
              <a:tabLst>
                <a:tab pos="1430338" algn="l"/>
                <a:tab pos="5888038" algn="dec"/>
              </a:tabLst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96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Input Data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tabLst>
                <a:tab pos="5888038" algn="dec"/>
              </a:tabLst>
            </a:pPr>
            <a:r>
              <a:rPr lang="en-US" sz="2000" dirty="0"/>
              <a:t>From January </a:t>
            </a:r>
            <a:r>
              <a:rPr lang="en-US" sz="2000" dirty="0" smtClean="0"/>
              <a:t>2014 </a:t>
            </a:r>
            <a:r>
              <a:rPr lang="en-US" sz="2000" dirty="0"/>
              <a:t>through August </a:t>
            </a:r>
            <a:r>
              <a:rPr lang="en-US" sz="2000" dirty="0" smtClean="0"/>
              <a:t>2019</a:t>
            </a:r>
            <a:endParaRPr lang="en-US" sz="2000" dirty="0"/>
          </a:p>
          <a:p>
            <a:pPr>
              <a:lnSpc>
                <a:spcPct val="200000"/>
              </a:lnSpc>
              <a:tabLst>
                <a:tab pos="5888038" algn="dec"/>
              </a:tabLst>
            </a:pPr>
            <a:r>
              <a:rPr lang="en-US" sz="2000" dirty="0"/>
              <a:t>Economic Measures </a:t>
            </a:r>
            <a:endParaRPr lang="en-US" sz="2000" dirty="0" smtClean="0"/>
          </a:p>
          <a:p>
            <a:pPr lvl="1">
              <a:lnSpc>
                <a:spcPct val="200000"/>
              </a:lnSpc>
              <a:tabLst>
                <a:tab pos="5888038" algn="dec"/>
              </a:tabLst>
            </a:pPr>
            <a:r>
              <a:rPr lang="en-US" sz="2000" dirty="0" smtClean="0"/>
              <a:t>Population</a:t>
            </a:r>
            <a:endParaRPr lang="en-US" sz="2000" dirty="0"/>
          </a:p>
          <a:p>
            <a:pPr lvl="1">
              <a:lnSpc>
                <a:spcPct val="200000"/>
              </a:lnSpc>
              <a:tabLst>
                <a:tab pos="5888038" algn="dec"/>
              </a:tabLst>
            </a:pPr>
            <a:r>
              <a:rPr lang="en-US" sz="2000" dirty="0"/>
              <a:t>Non-Farm Employment</a:t>
            </a:r>
          </a:p>
          <a:p>
            <a:pPr lvl="1">
              <a:lnSpc>
                <a:spcPct val="200000"/>
              </a:lnSpc>
              <a:tabLst>
                <a:tab pos="5888038" algn="dec"/>
              </a:tabLst>
            </a:pPr>
            <a:r>
              <a:rPr lang="en-US" sz="2000" dirty="0"/>
              <a:t>Housing Stock</a:t>
            </a:r>
          </a:p>
          <a:p>
            <a:pPr lvl="1">
              <a:lnSpc>
                <a:spcPct val="200000"/>
              </a:lnSpc>
              <a:tabLst>
                <a:tab pos="5888038" algn="dec"/>
              </a:tabLst>
            </a:pPr>
            <a:r>
              <a:rPr lang="en-US" sz="2000" dirty="0"/>
              <a:t>Error Correction Term</a:t>
            </a:r>
            <a:endParaRPr lang="en-US" sz="2000" dirty="0">
              <a:solidFill>
                <a:prstClr val="black"/>
              </a:solidFill>
            </a:endParaRPr>
          </a:p>
          <a:p>
            <a:pPr>
              <a:lnSpc>
                <a:spcPct val="200000"/>
              </a:lnSpc>
            </a:pPr>
            <a:endParaRPr lang="en-US" sz="2000" dirty="0"/>
          </a:p>
          <a:p>
            <a:pPr>
              <a:lnSpc>
                <a:spcPct val="200000"/>
              </a:lnSpc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07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Challenges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8864249"/>
              </p:ext>
            </p:extLst>
          </p:nvPr>
        </p:nvGraphicFramePr>
        <p:xfrm>
          <a:off x="304800" y="990600"/>
          <a:ext cx="69723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48500" y="2701102"/>
            <a:ext cx="1790700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/>
              <a:t>Premise Counts increased significantly via opt-in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4486275" y="2543175"/>
            <a:ext cx="2790826" cy="9735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486275" y="3516710"/>
            <a:ext cx="2790825" cy="6457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5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Agenda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tabLst>
                <a:tab pos="5888038" algn="dec"/>
              </a:tabLst>
            </a:pPr>
            <a:r>
              <a:rPr lang="en-US" sz="2000" dirty="0" smtClean="0"/>
              <a:t>Load Forecasting Framework</a:t>
            </a:r>
          </a:p>
          <a:p>
            <a:pPr>
              <a:lnSpc>
                <a:spcPct val="200000"/>
              </a:lnSpc>
              <a:tabLst>
                <a:tab pos="5888038" algn="dec"/>
              </a:tabLst>
            </a:pPr>
            <a:r>
              <a:rPr lang="en-US" sz="2000" dirty="0" smtClean="0"/>
              <a:t>Growth Driver</a:t>
            </a:r>
            <a:endParaRPr lang="en-US" sz="2000" dirty="0"/>
          </a:p>
          <a:p>
            <a:pPr>
              <a:lnSpc>
                <a:spcPct val="200000"/>
              </a:lnSpc>
              <a:tabLst>
                <a:tab pos="5888038" algn="dec"/>
              </a:tabLst>
            </a:pPr>
            <a:r>
              <a:rPr lang="en-US" sz="2000" dirty="0" smtClean="0"/>
              <a:t>Normal </a:t>
            </a:r>
            <a:r>
              <a:rPr lang="en-US" sz="2000" dirty="0"/>
              <a:t>Weather </a:t>
            </a:r>
            <a:r>
              <a:rPr lang="en-US" sz="2000" dirty="0" smtClean="0"/>
              <a:t>(P50) Forecast</a:t>
            </a:r>
            <a:endParaRPr lang="en-US" sz="2000" dirty="0"/>
          </a:p>
          <a:p>
            <a:pPr>
              <a:lnSpc>
                <a:spcPct val="200000"/>
              </a:lnSpc>
              <a:tabLst>
                <a:tab pos="5888038" algn="dec"/>
              </a:tabLst>
            </a:pPr>
            <a:r>
              <a:rPr lang="en-US" sz="2000" dirty="0" smtClean="0"/>
              <a:t>ERCOT P50 Forecast</a:t>
            </a:r>
            <a:endParaRPr lang="en-US" sz="2000" dirty="0"/>
          </a:p>
          <a:p>
            <a:pPr>
              <a:lnSpc>
                <a:spcPct val="200000"/>
              </a:lnSpc>
              <a:tabLst>
                <a:tab pos="5888038" algn="dec"/>
              </a:tabLst>
            </a:pPr>
            <a:endParaRPr lang="en-US" sz="2000" b="1" dirty="0"/>
          </a:p>
          <a:p>
            <a:pPr>
              <a:lnSpc>
                <a:spcPct val="200000"/>
              </a:lnSpc>
              <a:tabLst>
                <a:tab pos="5888038" algn="dec"/>
              </a:tabLst>
            </a:pPr>
            <a:endParaRPr lang="en-US" sz="2000" b="1" dirty="0"/>
          </a:p>
          <a:p>
            <a:pPr>
              <a:lnSpc>
                <a:spcPct val="200000"/>
              </a:lnSpc>
              <a:tabLst>
                <a:tab pos="5888038" algn="dec"/>
              </a:tabLst>
            </a:pPr>
            <a:endParaRPr lang="en-US" sz="2000" b="1" dirty="0"/>
          </a:p>
          <a:p>
            <a:pPr>
              <a:lnSpc>
                <a:spcPct val="200000"/>
              </a:lnSpc>
              <a:tabLst>
                <a:tab pos="5888038" algn="dec"/>
              </a:tabLst>
            </a:pP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41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Challenges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5889247"/>
              </p:ext>
            </p:extLst>
          </p:nvPr>
        </p:nvGraphicFramePr>
        <p:xfrm>
          <a:off x="304800" y="988219"/>
          <a:ext cx="6972300" cy="5055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48500" y="2701102"/>
            <a:ext cx="1790700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/>
              <a:t>Premise Counts increased significantly via opt-in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486275" y="1828800"/>
            <a:ext cx="2790826" cy="16879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486275" y="3516710"/>
            <a:ext cx="2790826" cy="8933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59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Growth Driver for Far West and West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tabLst>
                <a:tab pos="5888038" algn="dec"/>
              </a:tabLst>
            </a:pPr>
            <a:r>
              <a:rPr lang="en-US" sz="2000" dirty="0" smtClean="0"/>
              <a:t>Economic </a:t>
            </a:r>
            <a:r>
              <a:rPr lang="en-US" sz="2000" dirty="0"/>
              <a:t>Measures from </a:t>
            </a:r>
            <a:r>
              <a:rPr lang="en-US" sz="2000" dirty="0" smtClean="0"/>
              <a:t>Moody’s Base Scenario</a:t>
            </a:r>
          </a:p>
          <a:p>
            <a:pPr lvl="1">
              <a:lnSpc>
                <a:spcPct val="200000"/>
              </a:lnSpc>
              <a:tabLst>
                <a:tab pos="5888038" algn="dec"/>
              </a:tabLst>
            </a:pPr>
            <a:r>
              <a:rPr lang="en-US" sz="2000" dirty="0"/>
              <a:t>Population</a:t>
            </a:r>
          </a:p>
          <a:p>
            <a:pPr lvl="1">
              <a:lnSpc>
                <a:spcPct val="200000"/>
              </a:lnSpc>
              <a:tabLst>
                <a:tab pos="5888038" algn="dec"/>
              </a:tabLst>
            </a:pPr>
            <a:r>
              <a:rPr lang="en-US" sz="2000" dirty="0"/>
              <a:t>Non-Farm Employment</a:t>
            </a:r>
          </a:p>
          <a:p>
            <a:pPr lvl="1">
              <a:lnSpc>
                <a:spcPct val="200000"/>
              </a:lnSpc>
              <a:tabLst>
                <a:tab pos="5888038" algn="dec"/>
              </a:tabLst>
            </a:pPr>
            <a:r>
              <a:rPr lang="en-US" sz="2000" dirty="0"/>
              <a:t>Housing Stock</a:t>
            </a:r>
          </a:p>
          <a:p>
            <a:pPr>
              <a:lnSpc>
                <a:spcPct val="200000"/>
              </a:lnSpc>
              <a:tabLst>
                <a:tab pos="5888038" algn="dec"/>
              </a:tabLst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1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19816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 Weather (P50) Forecast</a:t>
            </a:r>
          </a:p>
        </p:txBody>
      </p:sp>
    </p:spTree>
    <p:extLst>
      <p:ext uri="{BB962C8B-B14F-4D97-AF65-F5344CB8AC3E}">
        <p14:creationId xmlns:p14="http://schemas.microsoft.com/office/powerpoint/2010/main" val="71838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Normal Weather (P50) Forecast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990600"/>
            <a:ext cx="853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Coast </a:t>
            </a:r>
            <a:r>
              <a:rPr lang="en-US" sz="2000" dirty="0" smtClean="0"/>
              <a:t>2020 </a:t>
            </a:r>
            <a:r>
              <a:rPr lang="en-US" sz="2000" dirty="0"/>
              <a:t>Summer Forecasts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25399"/>
              </p:ext>
            </p:extLst>
          </p:nvPr>
        </p:nvGraphicFramePr>
        <p:xfrm>
          <a:off x="2781300" y="1619310"/>
          <a:ext cx="3657600" cy="171171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744808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Month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Day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Hour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Forecast based on 2004’s Weather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338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21,257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338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21,166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338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21,083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338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20,996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338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20,834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000774"/>
              </p:ext>
            </p:extLst>
          </p:nvPr>
        </p:nvGraphicFramePr>
        <p:xfrm>
          <a:off x="304800" y="4237730"/>
          <a:ext cx="8562986" cy="181057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30602"/>
              </a:tblGrid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P50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</a:tr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21,257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20,994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20,757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20,752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21,015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20,748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21,295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21,047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21,857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21,799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21,132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20,842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21,582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21,349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20,738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21,144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</a:tr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21,211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20,840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20,099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20,542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20,981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20,368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21,162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20,950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21,830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20,979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20,839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21,558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21,064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20,689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20,935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</a:tr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21,191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20,763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20,095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20,422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20,769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20,330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20,938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20,851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21,631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20,904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20,746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21,353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20,998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20,542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20,831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</a:tr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21,059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20,740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20,088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20,294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20,726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20,305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20,934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20,814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21,617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20,825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20,718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21,249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20,977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20,470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20,783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</a:tr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20,446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19,976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20,221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20,708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20,144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20,844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20,797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21,568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20,804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20,897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20,677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21,211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20,968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20,462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20,710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5878" y="3984859"/>
            <a:ext cx="8874493" cy="2213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8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Normal Weather (P50) Forecast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990600"/>
            <a:ext cx="853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Coast </a:t>
            </a:r>
            <a:r>
              <a:rPr lang="en-US" sz="2000" dirty="0" smtClean="0"/>
              <a:t>2020 </a:t>
            </a:r>
            <a:r>
              <a:rPr lang="en-US" sz="2000" dirty="0"/>
              <a:t>Summer Forecasts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25399"/>
              </p:ext>
            </p:extLst>
          </p:nvPr>
        </p:nvGraphicFramePr>
        <p:xfrm>
          <a:off x="2781300" y="1619310"/>
          <a:ext cx="3657600" cy="171171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744808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Month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Day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Hour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Forecast based on 2004’s Weather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338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21,257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338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21,166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338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21,083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338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20,996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338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20,834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000774"/>
              </p:ext>
            </p:extLst>
          </p:nvPr>
        </p:nvGraphicFramePr>
        <p:xfrm>
          <a:off x="304800" y="4237730"/>
          <a:ext cx="8562986" cy="181057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30602"/>
              </a:tblGrid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P50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</a:tr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21,257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20,994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20,757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20,752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21,015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20,748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21,295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21,047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21,857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21,799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21,132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20,842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21,582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21,349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20,738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21,144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</a:tr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21,211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20,840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20,099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20,542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20,981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20,368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21,162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20,950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21,830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20,979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20,839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21,558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21,064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20,689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20,935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</a:tr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21,191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20,763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20,095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20,422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20,769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20,330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20,938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20,851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21,631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20,904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20,746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21,353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20,998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20,542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20,831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</a:tr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21,059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20,740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20,088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20,294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20,726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20,305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20,934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20,814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21,617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20,825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20,718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21,249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20,977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20,470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20,783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</a:tr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20,446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19,976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20,221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20,708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20,144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20,844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20,797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21,568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20,804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20,897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20,677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21,211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20,968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20,462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20,710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5878" y="3984859"/>
            <a:ext cx="8874493" cy="2213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6591311" y="2405329"/>
            <a:ext cx="247650" cy="86038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8961" y="2460277"/>
            <a:ext cx="2028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Sort from high to low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2414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Normal Weather (P50) Forecast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990600"/>
            <a:ext cx="853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Coast </a:t>
            </a:r>
            <a:r>
              <a:rPr lang="en-US" sz="2000" dirty="0" smtClean="0"/>
              <a:t>2020 </a:t>
            </a:r>
            <a:r>
              <a:rPr lang="en-US" sz="2000" dirty="0"/>
              <a:t>Summer Forecasts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25399"/>
              </p:ext>
            </p:extLst>
          </p:nvPr>
        </p:nvGraphicFramePr>
        <p:xfrm>
          <a:off x="2781300" y="1619310"/>
          <a:ext cx="3657600" cy="171171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744808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Month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Day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Hour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Forecast based on 2004’s Weather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338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21,257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338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21,166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338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21,083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338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20,996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338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20,834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000774"/>
              </p:ext>
            </p:extLst>
          </p:nvPr>
        </p:nvGraphicFramePr>
        <p:xfrm>
          <a:off x="304800" y="4237730"/>
          <a:ext cx="8562986" cy="181057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30602"/>
              </a:tblGrid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P50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</a:tr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21,257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20,994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20,757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20,752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21,015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20,748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21,295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21,047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21,857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21,799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21,132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20,842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21,582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21,349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20,738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21,144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</a:tr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21,211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20,840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20,099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20,542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20,981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20,368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21,162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20,950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21,830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20,979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20,839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21,558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21,064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20,689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20,935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</a:tr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21,191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20,763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20,095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20,422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20,769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20,330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20,938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20,851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21,631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20,904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20,746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21,353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20,998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20,542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20,831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</a:tr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21,059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20,740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20,088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20,294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20,726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20,305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20,934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20,814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21,617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20,825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20,718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21,249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20,977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20,470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20,783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</a:tr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20,446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19,976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20,221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20,708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20,144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20,844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20,797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21,568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20,804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20,897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20,677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21,211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20,968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20,462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20,710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5878" y="3984859"/>
            <a:ext cx="8874493" cy="2213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122506" y="1390710"/>
            <a:ext cx="1548882" cy="2218310"/>
          </a:xfrm>
          <a:prstGeom prst="ellipse">
            <a:avLst/>
          </a:prstGeom>
          <a:noFill/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Normal Weather (P50) Forecast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990600"/>
            <a:ext cx="853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Coast </a:t>
            </a:r>
            <a:r>
              <a:rPr lang="en-US" sz="2000" dirty="0" smtClean="0"/>
              <a:t>2020 </a:t>
            </a:r>
            <a:r>
              <a:rPr lang="en-US" sz="2000" dirty="0"/>
              <a:t>Summer Forecasts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25399"/>
              </p:ext>
            </p:extLst>
          </p:nvPr>
        </p:nvGraphicFramePr>
        <p:xfrm>
          <a:off x="2781300" y="1619310"/>
          <a:ext cx="3657600" cy="171171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744808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Month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Day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Hour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Forecast based on 2004’s Weather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338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21,257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338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21,166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338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21,083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338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20,996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338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20,834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422120"/>
              </p:ext>
            </p:extLst>
          </p:nvPr>
        </p:nvGraphicFramePr>
        <p:xfrm>
          <a:off x="304800" y="4237730"/>
          <a:ext cx="8562986" cy="181057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30602"/>
              </a:tblGrid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P50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21,257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21,208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21,081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21,499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21,099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21,858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21,485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22,220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22,656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21,458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21,172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22,031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21,660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21,074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21,290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21,536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21,166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20,502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20,895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21,413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20,756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21,384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21,266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22,151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21,250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21,244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21,132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21,947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21,406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21,025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21,257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21,253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21,083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20,421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20,883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21,358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20,716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21,277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21,254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22,128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21,236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21,211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21,099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21,589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21,356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20,902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21,153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21,178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20,996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20,404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20,603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21,225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20,641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21,250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21,170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22,096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21,152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21,210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21,001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21,555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21,348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20,841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21,131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21,108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20,834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20,382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21,131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20,591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21,156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21,169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22,040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21,119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21,188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20,972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21,545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21,299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20,792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21,062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21,052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Oval 12"/>
          <p:cNvSpPr/>
          <p:nvPr/>
        </p:nvSpPr>
        <p:spPr>
          <a:xfrm>
            <a:off x="5122506" y="1390710"/>
            <a:ext cx="1548882" cy="2218310"/>
          </a:xfrm>
          <a:prstGeom prst="ellipse">
            <a:avLst/>
          </a:prstGeom>
          <a:noFill/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047751" y="3609020"/>
            <a:ext cx="4849196" cy="534355"/>
          </a:xfrm>
          <a:prstGeom prst="straightConnector1">
            <a:avLst/>
          </a:prstGeom>
          <a:ln w="25400">
            <a:solidFill>
              <a:srgbClr val="ED7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61925" y="4105274"/>
            <a:ext cx="1304925" cy="2200276"/>
          </a:xfrm>
          <a:prstGeom prst="ellipse">
            <a:avLst/>
          </a:prstGeom>
          <a:noFill/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0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Normal Weather (P50) Forecast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990600"/>
            <a:ext cx="853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Coast </a:t>
            </a:r>
            <a:r>
              <a:rPr lang="en-US" sz="2000" dirty="0" smtClean="0"/>
              <a:t>2020 </a:t>
            </a:r>
            <a:r>
              <a:rPr lang="en-US" sz="2000" dirty="0"/>
              <a:t>Summer Forecasts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422120"/>
              </p:ext>
            </p:extLst>
          </p:nvPr>
        </p:nvGraphicFramePr>
        <p:xfrm>
          <a:off x="304800" y="4237730"/>
          <a:ext cx="8562986" cy="181057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30602"/>
              </a:tblGrid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P50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21,257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21,208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21,081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21,499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21,099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21,858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21,485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22,220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22,656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21,458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21,172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22,031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21,660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21,074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21,290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21,536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21,166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20,502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20,895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21,413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20,756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21,384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21,266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22,151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21,250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21,244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21,132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21,947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21,406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21,025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21,257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21,253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21,083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20,421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20,883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21,358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20,716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21,277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21,254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22,128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21,236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21,211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21,099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21,589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21,356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20,902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21,153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21,178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20,996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20,404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20,603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21,225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20,641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21,250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21,170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22,096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21,152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21,210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21,001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21,555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21,348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20,841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21,131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21,108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20,834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20,382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21,131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20,591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21,156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21,169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22,040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21,119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21,188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20,972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21,545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21,299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20,792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21,062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21,052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989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Normal Weather (P50) Forecast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9007265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173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Normal Weather (P50) Forecast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990600"/>
            <a:ext cx="853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Coast </a:t>
            </a:r>
            <a:r>
              <a:rPr lang="en-US" sz="2000" dirty="0" smtClean="0"/>
              <a:t>2020 </a:t>
            </a:r>
            <a:r>
              <a:rPr lang="en-US" sz="2000" dirty="0"/>
              <a:t>Summer Forecasts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422120"/>
              </p:ext>
            </p:extLst>
          </p:nvPr>
        </p:nvGraphicFramePr>
        <p:xfrm>
          <a:off x="304800" y="4237730"/>
          <a:ext cx="8562986" cy="181057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30602"/>
              </a:tblGrid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P50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21,257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21,208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21,081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21,499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21,099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21,858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21,485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22,220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22,656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21,458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21,172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22,031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21,660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21,074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21,290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21,536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21,166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20,502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20,895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21,413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20,756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21,384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21,266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22,151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21,250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21,244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21,132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21,947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21,406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21,025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21,257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21,253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21,083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20,421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20,883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21,358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20,716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21,277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21,254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22,128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21,236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21,211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21,099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21,589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21,356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20,902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21,153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21,178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20,996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20,404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20,603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21,225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20,641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21,250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21,170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22,096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21,152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21,210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21,001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21,555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21,348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20,841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21,131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21,108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20,834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20,382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21,131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20,591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21,156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21,169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22,040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21,119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21,188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20,972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21,545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21,299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20,792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21,062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21,052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743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Agenda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tabLst>
                <a:tab pos="5888038" algn="dec"/>
              </a:tabLst>
            </a:pPr>
            <a:r>
              <a:rPr lang="en-US" sz="2000" dirty="0"/>
              <a:t>Assumptions and Challenges</a:t>
            </a:r>
          </a:p>
          <a:p>
            <a:pPr>
              <a:lnSpc>
                <a:spcPct val="200000"/>
              </a:lnSpc>
              <a:tabLst>
                <a:tab pos="5888038" algn="dec"/>
              </a:tabLst>
            </a:pPr>
            <a:r>
              <a:rPr lang="en-US" sz="2000" dirty="0" smtClean="0"/>
              <a:t>Active Models</a:t>
            </a:r>
            <a:endParaRPr lang="en-US" sz="2000" dirty="0"/>
          </a:p>
          <a:p>
            <a:pPr>
              <a:lnSpc>
                <a:spcPct val="200000"/>
              </a:lnSpc>
              <a:tabLst>
                <a:tab pos="5888038" algn="dec"/>
              </a:tabLst>
            </a:pPr>
            <a:r>
              <a:rPr lang="en-US" sz="2000" dirty="0" smtClean="0"/>
              <a:t>Weather Zone P50 and P90 Forecasts</a:t>
            </a:r>
            <a:endParaRPr lang="en-US" sz="2000" dirty="0"/>
          </a:p>
          <a:p>
            <a:pPr>
              <a:lnSpc>
                <a:spcPct val="200000"/>
              </a:lnSpc>
              <a:tabLst>
                <a:tab pos="5888038" algn="dec"/>
              </a:tabLst>
            </a:pPr>
            <a:r>
              <a:rPr lang="en-US" sz="2000" dirty="0" smtClean="0"/>
              <a:t>Questions</a:t>
            </a:r>
          </a:p>
          <a:p>
            <a:pPr>
              <a:lnSpc>
                <a:spcPct val="200000"/>
              </a:lnSpc>
              <a:tabLst>
                <a:tab pos="5888038" algn="dec"/>
              </a:tabLst>
            </a:pPr>
            <a:endParaRPr lang="en-US" sz="2000" b="1" dirty="0"/>
          </a:p>
          <a:p>
            <a:pPr>
              <a:lnSpc>
                <a:spcPct val="200000"/>
              </a:lnSpc>
              <a:tabLst>
                <a:tab pos="5888038" algn="dec"/>
              </a:tabLst>
            </a:pPr>
            <a:endParaRPr lang="en-US" sz="2000" b="1" dirty="0"/>
          </a:p>
          <a:p>
            <a:pPr>
              <a:lnSpc>
                <a:spcPct val="200000"/>
              </a:lnSpc>
              <a:tabLst>
                <a:tab pos="5888038" algn="dec"/>
              </a:tabLst>
            </a:pP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03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Normal Weather (P50) Forecast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990600"/>
            <a:ext cx="853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Coast </a:t>
            </a:r>
            <a:r>
              <a:rPr lang="en-US" sz="2000" dirty="0" smtClean="0"/>
              <a:t>2020 </a:t>
            </a:r>
            <a:r>
              <a:rPr lang="en-US" sz="2000" dirty="0"/>
              <a:t>Summer Forecasts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532741"/>
              </p:ext>
            </p:extLst>
          </p:nvPr>
        </p:nvGraphicFramePr>
        <p:xfrm>
          <a:off x="304800" y="4237730"/>
          <a:ext cx="8562986" cy="181057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30602"/>
              </a:tblGrid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P50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21,257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21,208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21,081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21,499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21,099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21,858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21,485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22,220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22,656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21,458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21,172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22,031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21,660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21,074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21,290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21,536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21,166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20,502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20,895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21,413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20,756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21,384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21,266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22,151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21,250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21,244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21,132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21,947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21,406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21,025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21,257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21,253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21,083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20,421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20,883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21,358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20,716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21,277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21,254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22,128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21,236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21,211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21,099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21,589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21,356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20,902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21,153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21,178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20,996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20,404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20,603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21,225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20,641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21,250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21,170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22,096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21,152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21,210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21,001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21,555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21,348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20,841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21,131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21,108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20,834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20,382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21,131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20,591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21,156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21,169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22,040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21,119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21,188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20,972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21,545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21,299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20,792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21,062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21,052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483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Normal Weather (P50) Forecast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990600"/>
            <a:ext cx="853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Coast </a:t>
            </a:r>
            <a:r>
              <a:rPr lang="en-US" sz="2000" dirty="0" smtClean="0"/>
              <a:t>2020 </a:t>
            </a:r>
            <a:r>
              <a:rPr lang="en-US" sz="2000" dirty="0"/>
              <a:t>Summer Forecasts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532741"/>
              </p:ext>
            </p:extLst>
          </p:nvPr>
        </p:nvGraphicFramePr>
        <p:xfrm>
          <a:off x="304800" y="4237730"/>
          <a:ext cx="8562986" cy="181057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30602"/>
              </a:tblGrid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P50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21,257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21,208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21,081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21,499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21,099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21,858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21,485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22,220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22,656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21,458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21,172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22,031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21,660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21,074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21,290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21,536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21,166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20,502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20,895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21,413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20,756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21,384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21,266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22,151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21,250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21,244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21,132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21,947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21,406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21,025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21,257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21,253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21,083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20,421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20,883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21,358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20,716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21,277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21,254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22,128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21,236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21,211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21,099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21,589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21,356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20,902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21,153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21,178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20,996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20,404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20,603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21,225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20,641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21,250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21,170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22,096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21,152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21,210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21,001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21,555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21,348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20,841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21,131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21,108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20,834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20,382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21,131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20,591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21,156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21,169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22,040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21,119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21,188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20,972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21,545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21,299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20,792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21,062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21,052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8329061" y="4581625"/>
            <a:ext cx="538725" cy="2887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7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7105657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Normal Weather (P50) Forecast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8233500" y="3205212"/>
            <a:ext cx="538725" cy="1636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89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Normal Weather (P50) Forecast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sz="2000" dirty="0" smtClean="0"/>
              <a:t>For every weather zone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For every forecasted year (2020-2029)</a:t>
            </a:r>
          </a:p>
          <a:p>
            <a:pPr>
              <a:lnSpc>
                <a:spcPct val="200000"/>
              </a:lnSpc>
            </a:pPr>
            <a:endParaRPr lang="en-US" sz="2000" dirty="0" smtClean="0"/>
          </a:p>
          <a:p>
            <a:pPr marL="0" indent="0">
              <a:lnSpc>
                <a:spcPct val="200000"/>
              </a:lnSpc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98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Normal Weather (P50) Forecast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332951"/>
              </p:ext>
            </p:extLst>
          </p:nvPr>
        </p:nvGraphicFramePr>
        <p:xfrm>
          <a:off x="304800" y="4237730"/>
          <a:ext cx="8562986" cy="181057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30602"/>
              </a:tblGrid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P50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</a:tr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22,656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21,536</a:t>
                      </a:r>
                    </a:p>
                  </a:txBody>
                  <a:tcPr marL="9525" marR="9525" marT="9525" marB="0" anchor="b"/>
                </a:tc>
              </a:tr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21,253</a:t>
                      </a:r>
                    </a:p>
                  </a:txBody>
                  <a:tcPr marL="9525" marR="9525" marT="9525" marB="0" anchor="b"/>
                </a:tc>
              </a:tr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21,178</a:t>
                      </a:r>
                    </a:p>
                  </a:txBody>
                  <a:tcPr marL="9525" marR="9525" marT="9525" marB="0" anchor="b"/>
                </a:tc>
              </a:tr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21,108</a:t>
                      </a:r>
                    </a:p>
                  </a:txBody>
                  <a:tcPr marL="9525" marR="9525" marT="9525" marB="0" anchor="b"/>
                </a:tc>
              </a:tr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21,052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000" dirty="0" smtClean="0"/>
              <a:t>Forecasted values are</a:t>
            </a:r>
          </a:p>
          <a:p>
            <a:pPr lvl="1">
              <a:lnSpc>
                <a:spcPct val="200000"/>
              </a:lnSpc>
            </a:pPr>
            <a:r>
              <a:rPr lang="en-US" sz="2000" dirty="0" smtClean="0"/>
              <a:t>Ranked from high to low</a:t>
            </a:r>
          </a:p>
          <a:p>
            <a:pPr lvl="1">
              <a:lnSpc>
                <a:spcPct val="200000"/>
              </a:lnSpc>
            </a:pPr>
            <a:r>
              <a:rPr lang="en-US" sz="2000" dirty="0" smtClean="0"/>
              <a:t>Averaged by Rank</a:t>
            </a:r>
            <a:endParaRPr lang="en-US" sz="2000" dirty="0"/>
          </a:p>
        </p:txBody>
      </p:sp>
      <p:sp>
        <p:nvSpPr>
          <p:cNvPr id="15" name="Slide Number Placeholder 3"/>
          <p:cNvSpPr txBox="1">
            <a:spLocks/>
          </p:cNvSpPr>
          <p:nvPr/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799" y="3708312"/>
            <a:ext cx="85629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Coast </a:t>
            </a:r>
            <a:r>
              <a:rPr lang="en-US" sz="2000" dirty="0" smtClean="0"/>
              <a:t>2020 </a:t>
            </a:r>
            <a:r>
              <a:rPr lang="en-US" sz="2000" dirty="0"/>
              <a:t>Summer Forecasts</a:t>
            </a:r>
          </a:p>
        </p:txBody>
      </p:sp>
    </p:spTree>
    <p:extLst>
      <p:ext uri="{BB962C8B-B14F-4D97-AF65-F5344CB8AC3E}">
        <p14:creationId xmlns:p14="http://schemas.microsoft.com/office/powerpoint/2010/main" val="243904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19816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ERCOT P50 Forecast</a:t>
            </a:r>
          </a:p>
        </p:txBody>
      </p:sp>
    </p:spTree>
    <p:extLst>
      <p:ext uri="{BB962C8B-B14F-4D97-AF65-F5344CB8AC3E}">
        <p14:creationId xmlns:p14="http://schemas.microsoft.com/office/powerpoint/2010/main" val="168154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ERCOT P50 Forecast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912837"/>
              </p:ext>
            </p:extLst>
          </p:nvPr>
        </p:nvGraphicFramePr>
        <p:xfrm>
          <a:off x="2312501" y="989015"/>
          <a:ext cx="3939209" cy="188608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59296"/>
                <a:gridCol w="655982"/>
                <a:gridCol w="655983"/>
                <a:gridCol w="655982"/>
                <a:gridCol w="655983"/>
                <a:gridCol w="655983"/>
              </a:tblGrid>
              <a:tr h="372967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Historical Year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Month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Day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Hour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 Actual Load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2160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17,623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2160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17,478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2160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17,463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2160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17,222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2160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17,184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312501" y="2955101"/>
            <a:ext cx="3939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Coast 2008 Summer Actual Load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87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ERCOT P50 Forecast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912837"/>
              </p:ext>
            </p:extLst>
          </p:nvPr>
        </p:nvGraphicFramePr>
        <p:xfrm>
          <a:off x="2312501" y="989015"/>
          <a:ext cx="3939209" cy="188608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59296"/>
                <a:gridCol w="655982"/>
                <a:gridCol w="655983"/>
                <a:gridCol w="655982"/>
                <a:gridCol w="655983"/>
                <a:gridCol w="655983"/>
              </a:tblGrid>
              <a:tr h="372967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Historical Year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Month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Day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Hour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 Actual Load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2160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17,623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2160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17,478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2160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17,463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2160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17,222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2160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17,184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312501" y="2955101"/>
            <a:ext cx="3939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Coast 2008 Summer Actual Load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6562725" y="1454451"/>
            <a:ext cx="247650" cy="130492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0375" y="1752971"/>
            <a:ext cx="2028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Sort from high to low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8602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ERCOT P50 Forecast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614501"/>
              </p:ext>
            </p:extLst>
          </p:nvPr>
        </p:nvGraphicFramePr>
        <p:xfrm>
          <a:off x="2312501" y="989015"/>
          <a:ext cx="3939209" cy="188608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59296"/>
                <a:gridCol w="655982"/>
                <a:gridCol w="655983"/>
                <a:gridCol w="655982"/>
                <a:gridCol w="655983"/>
                <a:gridCol w="655983"/>
              </a:tblGrid>
              <a:tr h="372967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Historical Year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Month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Day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Hour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Actual Load 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2160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17,623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2160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17,478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2160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17,463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2160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17,222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2160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17,184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312501" y="2955101"/>
            <a:ext cx="3939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Coast 2008 Summer Actual Load</a:t>
            </a:r>
          </a:p>
          <a:p>
            <a:pPr algn="ctr"/>
            <a:r>
              <a:rPr lang="en-US" dirty="0" smtClean="0"/>
              <a:t>Ranks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69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ERCOT P50 Forecast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614501"/>
              </p:ext>
            </p:extLst>
          </p:nvPr>
        </p:nvGraphicFramePr>
        <p:xfrm>
          <a:off x="2312501" y="989015"/>
          <a:ext cx="3939209" cy="188608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59296"/>
                <a:gridCol w="655982"/>
                <a:gridCol w="655983"/>
                <a:gridCol w="655982"/>
                <a:gridCol w="655983"/>
                <a:gridCol w="655983"/>
              </a:tblGrid>
              <a:tr h="372967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Historical Year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Month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Day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Hour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Actual Load 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2160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17,623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2160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17,478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2160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17,463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2160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17,222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2160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17,184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312501" y="2955101"/>
            <a:ext cx="3939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Coast 2008 Summer Actual Load</a:t>
            </a:r>
          </a:p>
          <a:p>
            <a:pPr algn="ctr"/>
            <a:r>
              <a:rPr lang="en-US" dirty="0" smtClean="0"/>
              <a:t>Ranks</a:t>
            </a:r>
          </a:p>
          <a:p>
            <a:pPr algn="ctr"/>
            <a:r>
              <a:rPr lang="en-US" dirty="0"/>
              <a:t>a</a:t>
            </a:r>
            <a:r>
              <a:rPr lang="en-US" dirty="0" smtClean="0"/>
              <a:t>nd Coast 2020 Forecast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251566"/>
              </p:ext>
            </p:extLst>
          </p:nvPr>
        </p:nvGraphicFramePr>
        <p:xfrm>
          <a:off x="5595728" y="989015"/>
          <a:ext cx="1311966" cy="188608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55983"/>
                <a:gridCol w="655983"/>
              </a:tblGrid>
              <a:tr h="372967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P50 Forecast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Forecast Year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2160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21,536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2160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21,253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2160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21,178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2160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21,108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2160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21,052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912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19816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 Forecasting Framework</a:t>
            </a:r>
          </a:p>
        </p:txBody>
      </p:sp>
    </p:spTree>
    <p:extLst>
      <p:ext uri="{BB962C8B-B14F-4D97-AF65-F5344CB8AC3E}">
        <p14:creationId xmlns:p14="http://schemas.microsoft.com/office/powerpoint/2010/main" val="409854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9444478"/>
              </p:ext>
            </p:extLst>
          </p:nvPr>
        </p:nvGraphicFramePr>
        <p:xfrm>
          <a:off x="304800" y="4148932"/>
          <a:ext cx="8534396" cy="189614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56492"/>
                <a:gridCol w="656492"/>
                <a:gridCol w="656492"/>
                <a:gridCol w="656492"/>
                <a:gridCol w="656492"/>
                <a:gridCol w="656492"/>
                <a:gridCol w="656492"/>
                <a:gridCol w="656492"/>
                <a:gridCol w="656492"/>
                <a:gridCol w="656492"/>
                <a:gridCol w="656492"/>
                <a:gridCol w="656492"/>
                <a:gridCol w="656492"/>
              </a:tblGrid>
              <a:tr h="373029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Forecast</a:t>
                      </a:r>
                      <a:r>
                        <a:rPr lang="en-US" sz="1200" b="1" u="none" strike="noStrike" baseline="0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Month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Day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Hour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COAST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EAST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FWEST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NCENT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NORTH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SCENT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SOUTH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WEST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ERCOT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417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20,798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2,648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4,963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26,012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1,498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12,908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5,763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2,107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76,696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417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21,536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2,742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4,932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25,197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1,455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12,143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5,711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1,927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75,643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417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20,572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2,672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4,944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25,607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1,470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12,637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5,652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2,041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75,597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417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20,712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2,664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4,920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25,525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1,465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12,465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5,728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2,037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75,515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417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20,982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2,656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4,836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25,097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1,404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12,350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5,891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1,975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75,192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ERCOT P50 Forecast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614501"/>
              </p:ext>
            </p:extLst>
          </p:nvPr>
        </p:nvGraphicFramePr>
        <p:xfrm>
          <a:off x="2312501" y="989015"/>
          <a:ext cx="3939209" cy="188608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59296"/>
                <a:gridCol w="655982"/>
                <a:gridCol w="655983"/>
                <a:gridCol w="655982"/>
                <a:gridCol w="655983"/>
                <a:gridCol w="655983"/>
              </a:tblGrid>
              <a:tr h="372967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Historical Year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Month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Day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Hour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Actual Load 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2160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17,623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2160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17,478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2160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17,463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2160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17,222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2160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17,184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251566"/>
              </p:ext>
            </p:extLst>
          </p:nvPr>
        </p:nvGraphicFramePr>
        <p:xfrm>
          <a:off x="5595728" y="989015"/>
          <a:ext cx="1311966" cy="188608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55983"/>
                <a:gridCol w="655983"/>
              </a:tblGrid>
              <a:tr h="372967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P50 Forecast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Forecast Year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2160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21,536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2160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21,253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2160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21,178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2160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21,108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2160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21,052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5655365" y="1461052"/>
            <a:ext cx="536713" cy="238539"/>
          </a:xfrm>
          <a:prstGeom prst="ellipse">
            <a:avLst/>
          </a:prstGeom>
          <a:noFill/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17707" y="1461051"/>
            <a:ext cx="1760748" cy="238539"/>
          </a:xfrm>
          <a:prstGeom prst="ellipse">
            <a:avLst/>
          </a:prstGeom>
          <a:noFill/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8" idx="2"/>
          </p:cNvCxnSpPr>
          <p:nvPr/>
        </p:nvCxnSpPr>
        <p:spPr>
          <a:xfrm flipH="1">
            <a:off x="2610675" y="1580321"/>
            <a:ext cx="507032" cy="3359427"/>
          </a:xfrm>
          <a:prstGeom prst="straightConnector1">
            <a:avLst/>
          </a:prstGeom>
          <a:ln w="25400">
            <a:solidFill>
              <a:srgbClr val="ED7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981738" y="4940749"/>
            <a:ext cx="536713" cy="238539"/>
          </a:xfrm>
          <a:prstGeom prst="ellipse">
            <a:avLst/>
          </a:prstGeom>
          <a:noFill/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7" idx="2"/>
            <a:endCxn id="12" idx="7"/>
          </p:cNvCxnSpPr>
          <p:nvPr/>
        </p:nvCxnSpPr>
        <p:spPr>
          <a:xfrm flipH="1">
            <a:off x="3439851" y="1580322"/>
            <a:ext cx="2215514" cy="3395360"/>
          </a:xfrm>
          <a:prstGeom prst="straightConnector1">
            <a:avLst/>
          </a:prstGeom>
          <a:ln w="25400">
            <a:solidFill>
              <a:srgbClr val="ED7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981076" y="4930223"/>
            <a:ext cx="1897956" cy="238539"/>
          </a:xfrm>
          <a:prstGeom prst="ellipse">
            <a:avLst/>
          </a:prstGeom>
          <a:noFill/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981738" y="4940749"/>
            <a:ext cx="536713" cy="238539"/>
          </a:xfrm>
          <a:prstGeom prst="ellipse">
            <a:avLst/>
          </a:prstGeom>
          <a:noFill/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03997" y="3725532"/>
            <a:ext cx="8534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ERCOT </a:t>
            </a:r>
            <a:r>
              <a:rPr lang="en-US" dirty="0"/>
              <a:t>P50 Coincident Forecast </a:t>
            </a:r>
            <a:r>
              <a:rPr lang="en-US" dirty="0" smtClean="0"/>
              <a:t>for 2020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8193024" y="4094864"/>
            <a:ext cx="704088" cy="2150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6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9444478"/>
              </p:ext>
            </p:extLst>
          </p:nvPr>
        </p:nvGraphicFramePr>
        <p:xfrm>
          <a:off x="304800" y="4148932"/>
          <a:ext cx="8534396" cy="189614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56492"/>
                <a:gridCol w="656492"/>
                <a:gridCol w="656492"/>
                <a:gridCol w="656492"/>
                <a:gridCol w="656492"/>
                <a:gridCol w="656492"/>
                <a:gridCol w="656492"/>
                <a:gridCol w="656492"/>
                <a:gridCol w="656492"/>
                <a:gridCol w="656492"/>
                <a:gridCol w="656492"/>
                <a:gridCol w="656492"/>
                <a:gridCol w="656492"/>
              </a:tblGrid>
              <a:tr h="373029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Forecast</a:t>
                      </a:r>
                      <a:r>
                        <a:rPr lang="en-US" sz="1200" b="1" u="none" strike="noStrike" baseline="0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Month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Day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Hour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COAST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EAST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FWEST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NCENT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NORTH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SCENT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SOUTH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WEST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ERCOT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417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20,798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2,648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4,963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26,012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1,498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12,908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5,763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2,107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76,696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417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21,536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2,742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4,932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25,197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1,455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12,143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5,711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1,927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75,643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417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20,572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2,672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4,944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25,607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1,470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12,637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5,652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2,041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75,597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417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20,712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2,664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4,920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25,525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1,465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12,465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5,728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2,037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75,515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417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20,982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2,656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4,836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25,097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1,404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12,350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5,891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1,975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75,192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ERCOT P50 Forecast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614501"/>
              </p:ext>
            </p:extLst>
          </p:nvPr>
        </p:nvGraphicFramePr>
        <p:xfrm>
          <a:off x="2312501" y="989015"/>
          <a:ext cx="3939209" cy="188608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59296"/>
                <a:gridCol w="655982"/>
                <a:gridCol w="655983"/>
                <a:gridCol w="655982"/>
                <a:gridCol w="655983"/>
                <a:gridCol w="655983"/>
              </a:tblGrid>
              <a:tr h="372967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Historical Year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Month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Day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Hour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Actual Load 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2160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17,623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2160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17,478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2160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17,463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2160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17,222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2160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17,184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251566"/>
              </p:ext>
            </p:extLst>
          </p:nvPr>
        </p:nvGraphicFramePr>
        <p:xfrm>
          <a:off x="5595728" y="989015"/>
          <a:ext cx="1311966" cy="188608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55983"/>
                <a:gridCol w="655983"/>
              </a:tblGrid>
              <a:tr h="372967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P50 Forecast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Forecast Year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2160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21,536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2160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21,253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2160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21,178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2160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21,108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2160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21,052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5655365" y="1461052"/>
            <a:ext cx="536713" cy="238539"/>
          </a:xfrm>
          <a:prstGeom prst="ellipse">
            <a:avLst/>
          </a:prstGeom>
          <a:noFill/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17707" y="1461051"/>
            <a:ext cx="1760748" cy="238539"/>
          </a:xfrm>
          <a:prstGeom prst="ellipse">
            <a:avLst/>
          </a:prstGeom>
          <a:noFill/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8" idx="2"/>
          </p:cNvCxnSpPr>
          <p:nvPr/>
        </p:nvCxnSpPr>
        <p:spPr>
          <a:xfrm flipH="1">
            <a:off x="2610675" y="1580321"/>
            <a:ext cx="507032" cy="3359427"/>
          </a:xfrm>
          <a:prstGeom prst="straightConnector1">
            <a:avLst/>
          </a:prstGeom>
          <a:ln w="25400">
            <a:solidFill>
              <a:srgbClr val="ED7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981738" y="4940749"/>
            <a:ext cx="536713" cy="238539"/>
          </a:xfrm>
          <a:prstGeom prst="ellipse">
            <a:avLst/>
          </a:prstGeom>
          <a:noFill/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7" idx="2"/>
            <a:endCxn id="12" idx="7"/>
          </p:cNvCxnSpPr>
          <p:nvPr/>
        </p:nvCxnSpPr>
        <p:spPr>
          <a:xfrm flipH="1">
            <a:off x="3439851" y="1580322"/>
            <a:ext cx="2215514" cy="3395360"/>
          </a:xfrm>
          <a:prstGeom prst="straightConnector1">
            <a:avLst/>
          </a:prstGeom>
          <a:ln w="25400">
            <a:solidFill>
              <a:srgbClr val="ED7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981076" y="4930223"/>
            <a:ext cx="1897956" cy="238539"/>
          </a:xfrm>
          <a:prstGeom prst="ellipse">
            <a:avLst/>
          </a:prstGeom>
          <a:noFill/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981738" y="4940749"/>
            <a:ext cx="536713" cy="238539"/>
          </a:xfrm>
          <a:prstGeom prst="ellipse">
            <a:avLst/>
          </a:prstGeom>
          <a:noFill/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03997" y="3725532"/>
            <a:ext cx="8534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ERCOT </a:t>
            </a:r>
            <a:r>
              <a:rPr lang="en-US" dirty="0"/>
              <a:t>P50 Coincident Forecast </a:t>
            </a:r>
            <a:r>
              <a:rPr lang="en-US" dirty="0" smtClean="0"/>
              <a:t>for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09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ERCOT P50 Forecast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tabLst>
                <a:tab pos="1430338" algn="l"/>
                <a:tab pos="5888038" algn="dec"/>
              </a:tabLst>
            </a:pPr>
            <a:r>
              <a:rPr lang="en-US" sz="2000" dirty="0" smtClean="0">
                <a:solidFill>
                  <a:prstClr val="black"/>
                </a:solidFill>
              </a:rPr>
              <a:t>P50 </a:t>
            </a:r>
            <a:r>
              <a:rPr lang="en-US" sz="2000" dirty="0">
                <a:solidFill>
                  <a:prstClr val="black"/>
                </a:solidFill>
              </a:rPr>
              <a:t>Forecasts for each Weather Zone are mapped into a Historical Calendar by Rank</a:t>
            </a:r>
          </a:p>
          <a:p>
            <a:pPr>
              <a:lnSpc>
                <a:spcPct val="200000"/>
              </a:lnSpc>
              <a:tabLst>
                <a:tab pos="1430338" algn="l"/>
                <a:tab pos="5888038" algn="dec"/>
              </a:tabLst>
            </a:pPr>
            <a:r>
              <a:rPr lang="en-US" sz="2000" dirty="0" smtClean="0">
                <a:solidFill>
                  <a:prstClr val="black"/>
                </a:solidFill>
              </a:rPr>
              <a:t>2008 Historical Calendar </a:t>
            </a:r>
            <a:r>
              <a:rPr lang="en-US" sz="2000" dirty="0">
                <a:solidFill>
                  <a:prstClr val="black"/>
                </a:solidFill>
              </a:rPr>
              <a:t>was selected </a:t>
            </a:r>
            <a:endParaRPr lang="en-US" sz="2000" dirty="0">
              <a:solidFill>
                <a:srgbClr val="FF0000"/>
              </a:solidFill>
            </a:endParaRPr>
          </a:p>
          <a:p>
            <a:pPr lvl="1">
              <a:lnSpc>
                <a:spcPct val="200000"/>
              </a:lnSpc>
              <a:tabLst>
                <a:tab pos="1430338" algn="l"/>
                <a:tab pos="5888038" algn="dec"/>
              </a:tabLst>
            </a:pPr>
            <a:r>
              <a:rPr lang="en-US" sz="2000" dirty="0" smtClean="0">
                <a:solidFill>
                  <a:prstClr val="black"/>
                </a:solidFill>
              </a:rPr>
              <a:t>Evaluated 2007 through 2018</a:t>
            </a:r>
          </a:p>
          <a:p>
            <a:pPr lvl="1">
              <a:lnSpc>
                <a:spcPct val="200000"/>
              </a:lnSpc>
              <a:tabLst>
                <a:tab pos="1430338" algn="l"/>
                <a:tab pos="5888038" algn="dec"/>
              </a:tabLst>
            </a:pPr>
            <a:r>
              <a:rPr lang="en-US" sz="2000" dirty="0" smtClean="0">
                <a:solidFill>
                  <a:prstClr val="black"/>
                </a:solidFill>
              </a:rPr>
              <a:t>2008 </a:t>
            </a:r>
            <a:r>
              <a:rPr lang="en-US" sz="2000" dirty="0">
                <a:solidFill>
                  <a:prstClr val="black"/>
                </a:solidFill>
              </a:rPr>
              <a:t>had the least amount of diversity between </a:t>
            </a:r>
            <a:r>
              <a:rPr lang="en-US" sz="2000" dirty="0" smtClean="0">
                <a:solidFill>
                  <a:prstClr val="black"/>
                </a:solidFill>
              </a:rPr>
              <a:t>Weather Zone </a:t>
            </a:r>
            <a:r>
              <a:rPr lang="en-US" sz="2000" dirty="0">
                <a:solidFill>
                  <a:prstClr val="black"/>
                </a:solidFill>
              </a:rPr>
              <a:t>peaks and ERCOT </a:t>
            </a:r>
            <a:r>
              <a:rPr lang="en-US" sz="2000" dirty="0" smtClean="0">
                <a:solidFill>
                  <a:prstClr val="black"/>
                </a:solidFill>
              </a:rPr>
              <a:t>peak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53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ERCOT P50 Coincident Peak Forecast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612168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64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ERCOT </a:t>
            </a:r>
            <a:r>
              <a:rPr lang="en-US" sz="2400" dirty="0"/>
              <a:t>P50 Coincident </a:t>
            </a:r>
            <a:r>
              <a:rPr lang="en-US" sz="2400" dirty="0" smtClean="0"/>
              <a:t>Peak Forecast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3586113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0865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ERCOT </a:t>
            </a:r>
            <a:r>
              <a:rPr lang="en-US" sz="2400" dirty="0"/>
              <a:t>P50 Coincident </a:t>
            </a:r>
            <a:r>
              <a:rPr lang="en-US" sz="2400" dirty="0" smtClean="0"/>
              <a:t>Peak Forecast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5484416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0812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Coast P50 Peak Forecast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7100673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75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East P50 Peak Forecast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563927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265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North P50 Peak Forecast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9346072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6967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South Central P50 Peak Forecast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7376871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676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Weather Zones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9" t="2254" r="15376" b="2627"/>
          <a:stretch/>
        </p:blipFill>
        <p:spPr bwMode="auto">
          <a:xfrm>
            <a:off x="609600" y="774853"/>
            <a:ext cx="7324725" cy="546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958038" y="4735746"/>
            <a:ext cx="26982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430338" algn="l"/>
                <a:tab pos="5888038" algn="dec"/>
              </a:tabLst>
            </a:pPr>
            <a:r>
              <a:rPr lang="en-US" sz="2000" dirty="0" smtClean="0"/>
              <a:t>2 or 3 Weather Stations in </a:t>
            </a:r>
            <a:r>
              <a:rPr lang="en-US" sz="2000" dirty="0"/>
              <a:t>each </a:t>
            </a:r>
            <a:r>
              <a:rPr lang="en-US" sz="2000" dirty="0" smtClean="0"/>
              <a:t>Weather Zone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139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South P50 Peak Forecast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6468834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015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West P50 Peak Forecast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4953334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80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North Central P50 Peak Forecast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4388830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0758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Far West P50 Peak Forecast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0926537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785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ERCOT </a:t>
            </a:r>
            <a:r>
              <a:rPr lang="en-US" sz="2400" dirty="0"/>
              <a:t>P50 Coincident </a:t>
            </a:r>
            <a:r>
              <a:rPr lang="en-US" sz="2400" dirty="0" smtClean="0"/>
              <a:t>Peak Forecast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5484416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4809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ERCOT Annual Energy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3821701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5529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ERCOT Annual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1896387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5-Point Star 6"/>
          <p:cNvSpPr/>
          <p:nvPr/>
        </p:nvSpPr>
        <p:spPr>
          <a:xfrm flipH="1">
            <a:off x="6379845" y="3512426"/>
            <a:ext cx="45719" cy="45719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 flipH="1">
            <a:off x="7586175" y="5880156"/>
            <a:ext cx="45719" cy="45719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07166" y="5812781"/>
            <a:ext cx="1232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Calibri" panose="020F0502020204030204" pitchFamily="34" charset="0"/>
              </a:rPr>
              <a:t>November and December forecasted </a:t>
            </a:r>
            <a:endParaRPr lang="en-US" sz="9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0333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19816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Assumptions and Challenges</a:t>
            </a:r>
          </a:p>
        </p:txBody>
      </p:sp>
    </p:spTree>
    <p:extLst>
      <p:ext uri="{BB962C8B-B14F-4D97-AF65-F5344CB8AC3E}">
        <p14:creationId xmlns:p14="http://schemas.microsoft.com/office/powerpoint/2010/main" val="416758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Assumptions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</p:spPr>
        <p:txBody>
          <a:bodyPr/>
          <a:lstStyle/>
          <a:p>
            <a:pPr>
              <a:lnSpc>
                <a:spcPct val="200000"/>
              </a:lnSpc>
              <a:tabLst>
                <a:tab pos="1430338" algn="l"/>
                <a:tab pos="5888038" algn="dec"/>
              </a:tabLst>
            </a:pPr>
            <a:r>
              <a:rPr lang="en-US" sz="2000" dirty="0">
                <a:solidFill>
                  <a:prstClr val="black"/>
                </a:solidFill>
              </a:rPr>
              <a:t>Inherent Levels from the Input Data of</a:t>
            </a:r>
          </a:p>
          <a:p>
            <a:pPr lvl="1">
              <a:lnSpc>
                <a:spcPct val="200000"/>
              </a:lnSpc>
              <a:tabLst>
                <a:tab pos="1430338" algn="l"/>
                <a:tab pos="5888038" algn="dec"/>
              </a:tabLst>
            </a:pPr>
            <a:r>
              <a:rPr lang="en-US" sz="2000" dirty="0">
                <a:solidFill>
                  <a:prstClr val="black"/>
                </a:solidFill>
              </a:rPr>
              <a:t>Appliance Stock </a:t>
            </a:r>
            <a:r>
              <a:rPr lang="en-US" sz="2000" dirty="0" smtClean="0">
                <a:solidFill>
                  <a:prstClr val="black"/>
                </a:solidFill>
              </a:rPr>
              <a:t>and Energy </a:t>
            </a:r>
            <a:r>
              <a:rPr lang="en-US" sz="2000" dirty="0">
                <a:solidFill>
                  <a:prstClr val="black"/>
                </a:solidFill>
              </a:rPr>
              <a:t>Efficiency</a:t>
            </a:r>
          </a:p>
          <a:p>
            <a:pPr lvl="1">
              <a:lnSpc>
                <a:spcPct val="200000"/>
              </a:lnSpc>
              <a:tabLst>
                <a:tab pos="1430338" algn="l"/>
                <a:tab pos="5888038" algn="dec"/>
              </a:tabLst>
            </a:pPr>
            <a:r>
              <a:rPr lang="en-US" sz="2000" dirty="0">
                <a:solidFill>
                  <a:prstClr val="black"/>
                </a:solidFill>
              </a:rPr>
              <a:t>Demand </a:t>
            </a:r>
            <a:r>
              <a:rPr lang="en-US" sz="2000" dirty="0" smtClean="0">
                <a:solidFill>
                  <a:prstClr val="black"/>
                </a:solidFill>
              </a:rPr>
              <a:t>Response </a:t>
            </a:r>
          </a:p>
          <a:p>
            <a:pPr lvl="1">
              <a:lnSpc>
                <a:spcPct val="200000"/>
              </a:lnSpc>
              <a:tabLst>
                <a:tab pos="1430338" algn="l"/>
                <a:tab pos="5888038" algn="dec"/>
              </a:tabLst>
            </a:pPr>
            <a:r>
              <a:rPr lang="en-US" sz="2000" dirty="0" smtClean="0">
                <a:solidFill>
                  <a:prstClr val="black"/>
                </a:solidFill>
              </a:rPr>
              <a:t>4 </a:t>
            </a:r>
            <a:r>
              <a:rPr lang="en-US" sz="2000" dirty="0">
                <a:solidFill>
                  <a:prstClr val="black"/>
                </a:solidFill>
              </a:rPr>
              <a:t>CP Impact</a:t>
            </a:r>
          </a:p>
          <a:p>
            <a:pPr lvl="1">
              <a:lnSpc>
                <a:spcPct val="200000"/>
              </a:lnSpc>
              <a:tabLst>
                <a:tab pos="1430338" algn="l"/>
                <a:tab pos="5888038" algn="dec"/>
              </a:tabLst>
            </a:pPr>
            <a:r>
              <a:rPr lang="en-US" sz="2000" dirty="0">
                <a:solidFill>
                  <a:prstClr val="black"/>
                </a:solidFill>
              </a:rPr>
              <a:t>Behind-the-Meter DG</a:t>
            </a:r>
          </a:p>
          <a:p>
            <a:pPr lvl="1">
              <a:lnSpc>
                <a:spcPct val="200000"/>
              </a:lnSpc>
              <a:tabLst>
                <a:tab pos="1430338" algn="l"/>
                <a:tab pos="5888038" algn="dec"/>
              </a:tabLst>
            </a:pPr>
            <a:r>
              <a:rPr lang="en-US" sz="2000" dirty="0">
                <a:solidFill>
                  <a:prstClr val="black"/>
                </a:solidFill>
              </a:rPr>
              <a:t>Price Responsive Load</a:t>
            </a:r>
          </a:p>
          <a:p>
            <a:pPr lvl="1">
              <a:lnSpc>
                <a:spcPct val="200000"/>
              </a:lnSpc>
              <a:tabLst>
                <a:tab pos="1430338" algn="l"/>
                <a:tab pos="5888038" algn="dec"/>
              </a:tabLst>
            </a:pPr>
            <a:r>
              <a:rPr lang="en-US" sz="2000" dirty="0">
                <a:solidFill>
                  <a:prstClr val="black"/>
                </a:solidFill>
              </a:rPr>
              <a:t>Electric Vehicles</a:t>
            </a:r>
          </a:p>
          <a:p>
            <a:pPr>
              <a:lnSpc>
                <a:spcPct val="200000"/>
              </a:lnSpc>
              <a:tabLst>
                <a:tab pos="5888038" algn="dec"/>
              </a:tabLst>
            </a:pPr>
            <a:endParaRPr lang="en-US" sz="2000" b="1" dirty="0">
              <a:solidFill>
                <a:prstClr val="black"/>
              </a:solidFill>
            </a:endParaRPr>
          </a:p>
          <a:p>
            <a:pPr>
              <a:lnSpc>
                <a:spcPct val="20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84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Challenges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tabLst>
                <a:tab pos="1430338" algn="l"/>
                <a:tab pos="5888038" algn="dec"/>
              </a:tabLst>
            </a:pPr>
            <a:r>
              <a:rPr lang="en-US" sz="2000" dirty="0">
                <a:solidFill>
                  <a:prstClr val="black"/>
                </a:solidFill>
              </a:rPr>
              <a:t>Weather </a:t>
            </a:r>
            <a:r>
              <a:rPr lang="en-US" sz="2000" dirty="0" smtClean="0">
                <a:solidFill>
                  <a:prstClr val="black"/>
                </a:solidFill>
              </a:rPr>
              <a:t>Volatility</a:t>
            </a:r>
            <a:endParaRPr lang="en-US" sz="2000" dirty="0">
              <a:solidFill>
                <a:prstClr val="black"/>
              </a:solidFill>
            </a:endParaRPr>
          </a:p>
          <a:p>
            <a:pPr>
              <a:lnSpc>
                <a:spcPct val="200000"/>
              </a:lnSpc>
              <a:tabLst>
                <a:tab pos="1430338" algn="l"/>
                <a:tab pos="5888038" algn="dec"/>
              </a:tabLst>
            </a:pPr>
            <a:r>
              <a:rPr lang="en-US" sz="2000" dirty="0">
                <a:solidFill>
                  <a:prstClr val="black"/>
                </a:solidFill>
              </a:rPr>
              <a:t>Economic </a:t>
            </a:r>
            <a:r>
              <a:rPr lang="en-US" sz="2000" dirty="0" smtClean="0">
                <a:solidFill>
                  <a:prstClr val="black"/>
                </a:solidFill>
              </a:rPr>
              <a:t>Uncertainty</a:t>
            </a:r>
            <a:endParaRPr lang="en-US" sz="2000" dirty="0">
              <a:solidFill>
                <a:prstClr val="black"/>
              </a:solidFill>
            </a:endParaRPr>
          </a:p>
          <a:p>
            <a:pPr>
              <a:lnSpc>
                <a:spcPct val="200000"/>
              </a:lnSpc>
              <a:tabLst>
                <a:tab pos="1430338" algn="l"/>
                <a:tab pos="5888038" algn="dec"/>
              </a:tabLst>
            </a:pPr>
            <a:r>
              <a:rPr lang="en-US" sz="2000" dirty="0">
                <a:solidFill>
                  <a:prstClr val="black"/>
                </a:solidFill>
              </a:rPr>
              <a:t>Policy </a:t>
            </a:r>
            <a:r>
              <a:rPr lang="en-US" sz="2000" dirty="0" smtClean="0">
                <a:solidFill>
                  <a:prstClr val="black"/>
                </a:solidFill>
              </a:rPr>
              <a:t>Impacts</a:t>
            </a:r>
            <a:endParaRPr lang="en-US" sz="2000" dirty="0">
              <a:solidFill>
                <a:prstClr val="black"/>
              </a:solidFill>
            </a:endParaRPr>
          </a:p>
          <a:p>
            <a:pPr>
              <a:lnSpc>
                <a:spcPct val="200000"/>
              </a:lnSpc>
              <a:tabLst>
                <a:tab pos="5888038" algn="dec"/>
              </a:tabLst>
            </a:pPr>
            <a:endParaRPr lang="en-US" sz="2000" dirty="0">
              <a:solidFill>
                <a:prstClr val="black"/>
              </a:solidFill>
            </a:endParaRPr>
          </a:p>
          <a:p>
            <a:pPr>
              <a:lnSpc>
                <a:spcPct val="200000"/>
              </a:lnSpc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086348" y="654870"/>
            <a:ext cx="375285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Load Models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>
              <a:lnSpc>
                <a:spcPct val="200000"/>
              </a:lnSpc>
              <a:tabLst>
                <a:tab pos="5888038" algn="dec"/>
              </a:tabLst>
            </a:pPr>
            <a:r>
              <a:rPr lang="en-US" sz="2000" dirty="0"/>
              <a:t>Unique Model for </a:t>
            </a:r>
          </a:p>
          <a:p>
            <a:pPr lvl="1">
              <a:lnSpc>
                <a:spcPct val="200000"/>
              </a:lnSpc>
              <a:tabLst>
                <a:tab pos="5888038" algn="dec"/>
              </a:tabLst>
            </a:pPr>
            <a:r>
              <a:rPr lang="en-US" sz="2000" dirty="0"/>
              <a:t>Each Weather Zone</a:t>
            </a:r>
          </a:p>
          <a:p>
            <a:pPr lvl="2">
              <a:lnSpc>
                <a:spcPct val="200000"/>
              </a:lnSpc>
              <a:buFont typeface="Wingdings" panose="05000000000000000000" pitchFamily="2" charset="2"/>
              <a:buChar char="§"/>
              <a:tabLst>
                <a:tab pos="5888038" algn="dec"/>
              </a:tabLst>
            </a:pPr>
            <a:r>
              <a:rPr lang="en-US" sz="2000" dirty="0"/>
              <a:t>Each Temperature Group </a:t>
            </a:r>
          </a:p>
          <a:p>
            <a:pPr marL="1885950" lvl="3" indent="-514350">
              <a:lnSpc>
                <a:spcPct val="200000"/>
              </a:lnSpc>
              <a:buFont typeface="+mj-lt"/>
              <a:buAutoNum type="romanLcPeriod"/>
              <a:tabLst>
                <a:tab pos="5888038" algn="dec"/>
              </a:tabLst>
            </a:pPr>
            <a:r>
              <a:rPr lang="en-US" dirty="0" smtClean="0"/>
              <a:t>Hot</a:t>
            </a:r>
          </a:p>
          <a:p>
            <a:pPr marL="1885950" lvl="3" indent="-514350">
              <a:lnSpc>
                <a:spcPct val="200000"/>
              </a:lnSpc>
              <a:buFont typeface="+mj-lt"/>
              <a:buAutoNum type="romanLcPeriod"/>
              <a:tabLst>
                <a:tab pos="5888038" algn="dec"/>
              </a:tabLst>
            </a:pPr>
            <a:r>
              <a:rPr lang="en-US" dirty="0" smtClean="0"/>
              <a:t>Medium</a:t>
            </a:r>
            <a:endParaRPr lang="en-US" dirty="0"/>
          </a:p>
          <a:p>
            <a:pPr marL="1885950" lvl="3" indent="-514350">
              <a:lnSpc>
                <a:spcPct val="200000"/>
              </a:lnSpc>
              <a:buFont typeface="+mj-lt"/>
              <a:buAutoNum type="romanLcPeriod"/>
              <a:tabLst>
                <a:tab pos="5888038" algn="dec"/>
              </a:tabLst>
            </a:pPr>
            <a:r>
              <a:rPr lang="en-US" dirty="0" smtClean="0"/>
              <a:t>Cold</a:t>
            </a:r>
            <a:endParaRPr lang="en-US" dirty="0"/>
          </a:p>
          <a:p>
            <a:pPr lvl="1">
              <a:lnSpc>
                <a:spcPct val="200000"/>
              </a:lnSpc>
              <a:tabLst>
                <a:tab pos="5888038" algn="dec"/>
              </a:tabLst>
            </a:pPr>
            <a:endParaRPr lang="en-US" sz="2000" dirty="0"/>
          </a:p>
          <a:p>
            <a:pPr>
              <a:lnSpc>
                <a:spcPct val="200000"/>
              </a:lnSpc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14259" y="5702096"/>
            <a:ext cx="171451" cy="266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7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Load Forecast Adjustments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sz="2000" dirty="0">
                <a:solidFill>
                  <a:prstClr val="black"/>
                </a:solidFill>
              </a:rPr>
              <a:t>Lubbock </a:t>
            </a:r>
            <a:r>
              <a:rPr lang="en-US" sz="2000" dirty="0" smtClean="0">
                <a:solidFill>
                  <a:prstClr val="black"/>
                </a:solidFill>
              </a:rPr>
              <a:t>added to North Forecast from 2021 on</a:t>
            </a:r>
          </a:p>
          <a:p>
            <a:pPr lvl="1">
              <a:lnSpc>
                <a:spcPct val="200000"/>
              </a:lnSpc>
            </a:pPr>
            <a:r>
              <a:rPr lang="en-US" sz="2000" dirty="0">
                <a:solidFill>
                  <a:prstClr val="black"/>
                </a:solidFill>
              </a:rPr>
              <a:t>B</a:t>
            </a:r>
            <a:r>
              <a:rPr lang="en-US" sz="2000" dirty="0" smtClean="0">
                <a:solidFill>
                  <a:prstClr val="black"/>
                </a:solidFill>
              </a:rPr>
              <a:t>ased on Lubbock’s Peak Forecast of its growth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5"/>
          <a:stretch/>
        </p:blipFill>
        <p:spPr>
          <a:xfrm>
            <a:off x="304800" y="2453316"/>
            <a:ext cx="8534399" cy="35895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22370" y="6042822"/>
            <a:ext cx="671682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“Fiber Services in Lubbock, TX.” </a:t>
            </a:r>
            <a:r>
              <a:rPr lang="en-US" sz="800" i="1" dirty="0"/>
              <a:t>About NTS</a:t>
            </a:r>
            <a:r>
              <a:rPr lang="en-US" sz="800" dirty="0"/>
              <a:t>, NTS Communications, Inc., 2018, </a:t>
            </a:r>
            <a:r>
              <a:rPr lang="en-US" sz="800" dirty="0" smtClean="0"/>
              <a:t>www.ntscom.com/aboutnts/primary-locations/lubbock-tx</a:t>
            </a:r>
            <a:r>
              <a:rPr lang="en-US" sz="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5380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0" t="28638" b="12146"/>
          <a:stretch/>
        </p:blipFill>
        <p:spPr>
          <a:xfrm>
            <a:off x="304799" y="2453315"/>
            <a:ext cx="8534401" cy="35760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Load Forecast Adjustments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sz="2000" dirty="0" smtClean="0">
                <a:solidFill>
                  <a:prstClr val="black"/>
                </a:solidFill>
              </a:rPr>
              <a:t>Rayburn added to East Forecast from 2020 on</a:t>
            </a:r>
          </a:p>
          <a:p>
            <a:pPr lvl="1">
              <a:lnSpc>
                <a:spcPct val="200000"/>
              </a:lnSpc>
            </a:pPr>
            <a:r>
              <a:rPr lang="en-US" sz="2000" dirty="0">
                <a:solidFill>
                  <a:prstClr val="black"/>
                </a:solidFill>
              </a:rPr>
              <a:t>B</a:t>
            </a:r>
            <a:r>
              <a:rPr lang="en-US" sz="2000" dirty="0" smtClean="0">
                <a:solidFill>
                  <a:prstClr val="black"/>
                </a:solidFill>
              </a:rPr>
              <a:t>ased on Rayburn’s Actual Seasonal Peaks in 2019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22370" y="6042822"/>
            <a:ext cx="671682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 smtClean="0"/>
              <a:t>“RCEC.” </a:t>
            </a:r>
            <a:r>
              <a:rPr lang="en-US" sz="800" i="1" dirty="0" smtClean="0"/>
              <a:t>PROJECTS&gt;OFFICE&gt;RCEC</a:t>
            </a:r>
            <a:r>
              <a:rPr lang="en-US" sz="800" dirty="0" smtClean="0"/>
              <a:t>, Alliance Architects, 2019, www.alliancearch.com/projects/office/rcec</a:t>
            </a:r>
            <a:r>
              <a:rPr lang="en-US" sz="800" dirty="0"/>
              <a:t>/</a:t>
            </a:r>
            <a:r>
              <a:rPr lang="en-US" sz="800" dirty="0" smtClean="0"/>
              <a:t>.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2918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Load Forecast Adjustments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sz="2000" dirty="0" smtClean="0"/>
              <a:t>Adjustments added for Large Industrial Facilities</a:t>
            </a:r>
            <a:endParaRPr lang="en-US" sz="2000" dirty="0"/>
          </a:p>
          <a:p>
            <a:pPr lvl="1">
              <a:lnSpc>
                <a:spcPct val="200000"/>
              </a:lnSpc>
            </a:pPr>
            <a:r>
              <a:rPr lang="en-US" sz="2000" dirty="0" smtClean="0"/>
              <a:t>Coast</a:t>
            </a:r>
          </a:p>
          <a:p>
            <a:pPr lvl="2">
              <a:lnSpc>
                <a:spcPct val="200000"/>
              </a:lnSpc>
            </a:pPr>
            <a:r>
              <a:rPr lang="en-US" sz="2000" dirty="0" smtClean="0"/>
              <a:t>425 – 650 MW phased in over time</a:t>
            </a:r>
          </a:p>
          <a:p>
            <a:pPr lvl="1">
              <a:lnSpc>
                <a:spcPct val="200000"/>
              </a:lnSpc>
            </a:pPr>
            <a:r>
              <a:rPr lang="en-US" sz="2000" dirty="0" smtClean="0"/>
              <a:t>South</a:t>
            </a:r>
          </a:p>
          <a:p>
            <a:pPr lvl="2">
              <a:lnSpc>
                <a:spcPct val="200000"/>
              </a:lnSpc>
            </a:pPr>
            <a:r>
              <a:rPr lang="en-US" sz="2000" dirty="0" smtClean="0"/>
              <a:t>75 – 930 MW phased in over time</a:t>
            </a:r>
          </a:p>
          <a:p>
            <a:pPr lvl="1">
              <a:lnSpc>
                <a:spcPct val="200000"/>
              </a:lnSpc>
            </a:pPr>
            <a:r>
              <a:rPr lang="en-US" sz="2000" dirty="0"/>
              <a:t>Far West </a:t>
            </a:r>
          </a:p>
          <a:p>
            <a:pPr lvl="2">
              <a:lnSpc>
                <a:spcPct val="200000"/>
              </a:lnSpc>
            </a:pPr>
            <a:r>
              <a:rPr lang="en-US" sz="2000" dirty="0"/>
              <a:t>400 MW</a:t>
            </a:r>
          </a:p>
          <a:p>
            <a:pPr marL="914400" lvl="2" indent="0">
              <a:lnSpc>
                <a:spcPct val="200000"/>
              </a:lnSpc>
              <a:buNone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16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19816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Models</a:t>
            </a:r>
          </a:p>
        </p:txBody>
      </p:sp>
    </p:spTree>
    <p:extLst>
      <p:ext uri="{BB962C8B-B14F-4D97-AF65-F5344CB8AC3E}">
        <p14:creationId xmlns:p14="http://schemas.microsoft.com/office/powerpoint/2010/main" val="105009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Ensemble of Active Models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tabLst>
                <a:tab pos="1430338" algn="l"/>
                <a:tab pos="5888038" algn="dec"/>
              </a:tabLst>
            </a:pPr>
            <a:r>
              <a:rPr lang="en-US" sz="2000" dirty="0">
                <a:solidFill>
                  <a:prstClr val="black"/>
                </a:solidFill>
              </a:rPr>
              <a:t>Neural Network models based on linear and higher order nodes</a:t>
            </a:r>
          </a:p>
          <a:p>
            <a:pPr>
              <a:lnSpc>
                <a:spcPct val="200000"/>
              </a:lnSpc>
              <a:tabLst>
                <a:tab pos="1430338" algn="l"/>
                <a:tab pos="5888038" algn="dec"/>
              </a:tabLst>
            </a:pPr>
            <a:r>
              <a:rPr lang="en-US" sz="2000" dirty="0" smtClean="0">
                <a:solidFill>
                  <a:prstClr val="black"/>
                </a:solidFill>
              </a:rPr>
              <a:t>Neural </a:t>
            </a:r>
            <a:r>
              <a:rPr lang="en-US" sz="2000" dirty="0">
                <a:solidFill>
                  <a:prstClr val="black"/>
                </a:solidFill>
              </a:rPr>
              <a:t>Network models based on a single linear node</a:t>
            </a:r>
          </a:p>
          <a:p>
            <a:pPr>
              <a:lnSpc>
                <a:spcPct val="200000"/>
              </a:lnSpc>
              <a:tabLst>
                <a:tab pos="1430338" algn="l"/>
                <a:tab pos="5888038" algn="dec"/>
              </a:tabLst>
            </a:pPr>
            <a:r>
              <a:rPr lang="en-US" sz="2000" dirty="0">
                <a:solidFill>
                  <a:prstClr val="black"/>
                </a:solidFill>
              </a:rPr>
              <a:t>Linear Regression </a:t>
            </a:r>
            <a:r>
              <a:rPr lang="en-US" sz="2000" dirty="0" smtClean="0">
                <a:solidFill>
                  <a:prstClr val="black"/>
                </a:solidFill>
              </a:rPr>
              <a:t>representation </a:t>
            </a:r>
            <a:r>
              <a:rPr lang="en-US" sz="2000" dirty="0">
                <a:solidFill>
                  <a:prstClr val="black"/>
                </a:solidFill>
              </a:rPr>
              <a:t>of the </a:t>
            </a:r>
            <a:r>
              <a:rPr lang="en-US" sz="2000" dirty="0" smtClean="0">
                <a:solidFill>
                  <a:prstClr val="black"/>
                </a:solidFill>
              </a:rPr>
              <a:t>Neural </a:t>
            </a:r>
            <a:r>
              <a:rPr lang="en-US" sz="2000" dirty="0">
                <a:solidFill>
                  <a:prstClr val="black"/>
                </a:solidFill>
              </a:rPr>
              <a:t>Network </a:t>
            </a:r>
            <a:r>
              <a:rPr lang="en-US" sz="2000" dirty="0" smtClean="0">
                <a:solidFill>
                  <a:prstClr val="black"/>
                </a:solidFill>
              </a:rPr>
              <a:t>models </a:t>
            </a:r>
          </a:p>
          <a:p>
            <a:pPr lvl="1">
              <a:lnSpc>
                <a:spcPct val="200000"/>
              </a:lnSpc>
              <a:tabLst>
                <a:tab pos="1430338" algn="l"/>
                <a:tab pos="5888038" algn="dec"/>
              </a:tabLst>
            </a:pPr>
            <a:r>
              <a:rPr lang="en-US" sz="2000" dirty="0">
                <a:solidFill>
                  <a:prstClr val="black"/>
                </a:solidFill>
              </a:rPr>
              <a:t>E</a:t>
            </a:r>
            <a:r>
              <a:rPr lang="en-US" sz="2000" dirty="0" smtClean="0">
                <a:solidFill>
                  <a:prstClr val="black"/>
                </a:solidFill>
              </a:rPr>
              <a:t>xact same variables and relationships </a:t>
            </a:r>
          </a:p>
          <a:p>
            <a:pPr lvl="1">
              <a:lnSpc>
                <a:spcPct val="200000"/>
              </a:lnSpc>
              <a:tabLst>
                <a:tab pos="1430338" algn="l"/>
                <a:tab pos="5888038" algn="dec"/>
              </a:tabLst>
            </a:pPr>
            <a:r>
              <a:rPr lang="en-US" sz="2000" dirty="0" smtClean="0">
                <a:solidFill>
                  <a:prstClr val="black"/>
                </a:solidFill>
              </a:rPr>
              <a:t>Easier </a:t>
            </a:r>
            <a:r>
              <a:rPr lang="en-US" sz="2000" dirty="0">
                <a:solidFill>
                  <a:prstClr val="black"/>
                </a:solidFill>
              </a:rPr>
              <a:t>to share the model form with Market Participants </a:t>
            </a:r>
          </a:p>
          <a:p>
            <a:pPr lvl="1">
              <a:lnSpc>
                <a:spcPct val="200000"/>
              </a:lnSpc>
              <a:tabLst>
                <a:tab pos="1430338" algn="l"/>
                <a:tab pos="5888038" algn="dec"/>
              </a:tabLst>
            </a:pPr>
            <a:r>
              <a:rPr lang="en-US" sz="2000" dirty="0" smtClean="0">
                <a:solidFill>
                  <a:prstClr val="black"/>
                </a:solidFill>
              </a:rPr>
              <a:t>Results are very close </a:t>
            </a:r>
          </a:p>
          <a:p>
            <a:pPr>
              <a:lnSpc>
                <a:spcPct val="200000"/>
              </a:lnSpc>
              <a:tabLst>
                <a:tab pos="1430338" algn="l"/>
                <a:tab pos="5888038" algn="dec"/>
              </a:tabLst>
            </a:pPr>
            <a:r>
              <a:rPr lang="en-US" sz="2000" dirty="0" smtClean="0">
                <a:solidFill>
                  <a:prstClr val="black"/>
                </a:solidFill>
              </a:rPr>
              <a:t>Models </a:t>
            </a:r>
            <a:r>
              <a:rPr lang="en-US" sz="2000" dirty="0">
                <a:solidFill>
                  <a:prstClr val="black"/>
                </a:solidFill>
              </a:rPr>
              <a:t>are maintained for daily </a:t>
            </a:r>
            <a:r>
              <a:rPr lang="en-US" sz="2000" dirty="0" smtClean="0">
                <a:solidFill>
                  <a:prstClr val="black"/>
                </a:solidFill>
              </a:rPr>
              <a:t>and hourly energy forecasting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97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198167"/>
            <a:ext cx="91440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Weather Zone P50 and P90 Forecasts</a:t>
            </a:r>
          </a:p>
        </p:txBody>
      </p:sp>
    </p:spTree>
    <p:extLst>
      <p:ext uri="{BB962C8B-B14F-4D97-AF65-F5344CB8AC3E}">
        <p14:creationId xmlns:p14="http://schemas.microsoft.com/office/powerpoint/2010/main" val="330444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90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Percentile (P90) Forecast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000" dirty="0"/>
              <a:t>Coast </a:t>
            </a:r>
            <a:r>
              <a:rPr lang="en-US" sz="2000" dirty="0" smtClean="0"/>
              <a:t>2020 </a:t>
            </a:r>
            <a:r>
              <a:rPr lang="en-US" sz="2000" dirty="0"/>
              <a:t>Summer </a:t>
            </a:r>
            <a:r>
              <a:rPr lang="en-US" sz="2000" dirty="0" smtClean="0"/>
              <a:t>Forecasts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66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5888038" algn="dec"/>
              </a:tabLst>
            </a:pPr>
            <a:endParaRPr lang="en-US" sz="2400" b="1" dirty="0" smtClean="0">
              <a:solidFill>
                <a:prstClr val="black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797946"/>
              </p:ext>
            </p:extLst>
          </p:nvPr>
        </p:nvGraphicFramePr>
        <p:xfrm>
          <a:off x="18" y="1404989"/>
          <a:ext cx="9143982" cy="207739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04806"/>
                <a:gridCol w="504806"/>
                <a:gridCol w="504806"/>
                <a:gridCol w="504806"/>
                <a:gridCol w="504806"/>
                <a:gridCol w="504806"/>
                <a:gridCol w="504806"/>
                <a:gridCol w="514479"/>
                <a:gridCol w="495133"/>
                <a:gridCol w="504806"/>
                <a:gridCol w="504806"/>
                <a:gridCol w="504806"/>
                <a:gridCol w="504806"/>
                <a:gridCol w="504806"/>
                <a:gridCol w="504806"/>
                <a:gridCol w="504806"/>
                <a:gridCol w="533543"/>
                <a:gridCol w="533543"/>
              </a:tblGrid>
              <a:tr h="200971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P50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P90</a:t>
                      </a:r>
                    </a:p>
                  </a:txBody>
                  <a:tcPr marL="7249" marR="7249" marT="72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1996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22,656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21,290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        22,394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1996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21,257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        22,029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1996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21,153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        21,804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1996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21,131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        21,771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1996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21,062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        21,743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557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90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Percentile (P90) Forecast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000" dirty="0"/>
              <a:t>Coast </a:t>
            </a:r>
            <a:r>
              <a:rPr lang="en-US" sz="2000" dirty="0" smtClean="0"/>
              <a:t>2020 </a:t>
            </a:r>
            <a:r>
              <a:rPr lang="en-US" sz="2000" dirty="0"/>
              <a:t>Summer </a:t>
            </a:r>
            <a:r>
              <a:rPr lang="en-US" sz="2000" dirty="0" smtClean="0"/>
              <a:t>Forecasts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66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5888038" algn="dec"/>
              </a:tabLst>
            </a:pPr>
            <a:endParaRPr lang="en-US" sz="2400" b="1" dirty="0" smtClean="0">
              <a:solidFill>
                <a:prstClr val="black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105450"/>
              </p:ext>
            </p:extLst>
          </p:nvPr>
        </p:nvGraphicFramePr>
        <p:xfrm>
          <a:off x="18" y="1404989"/>
          <a:ext cx="9143982" cy="207739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04806"/>
                <a:gridCol w="504806"/>
                <a:gridCol w="504806"/>
                <a:gridCol w="504806"/>
                <a:gridCol w="504806"/>
                <a:gridCol w="504806"/>
                <a:gridCol w="504806"/>
                <a:gridCol w="514479"/>
                <a:gridCol w="495133"/>
                <a:gridCol w="504806"/>
                <a:gridCol w="504806"/>
                <a:gridCol w="504806"/>
                <a:gridCol w="504806"/>
                <a:gridCol w="504806"/>
                <a:gridCol w="504806"/>
                <a:gridCol w="504806"/>
                <a:gridCol w="533543"/>
                <a:gridCol w="533543"/>
              </a:tblGrid>
              <a:tr h="200971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P50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P90</a:t>
                      </a:r>
                    </a:p>
                  </a:txBody>
                  <a:tcPr marL="7249" marR="7249" marT="72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1996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22,656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21,290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22,394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1996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21,257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22,029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1996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21,153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21,804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1996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21,131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21,771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1996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21,062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21,743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482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Coast P50 and P90 Peak Forecasts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997365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319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East P50 and P90 Peak Forecasts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8263715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30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802" y="988401"/>
            <a:ext cx="3776397" cy="47826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86348" y="654870"/>
            <a:ext cx="375285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Load Models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>
              <a:lnSpc>
                <a:spcPct val="200000"/>
              </a:lnSpc>
              <a:tabLst>
                <a:tab pos="5888038" algn="dec"/>
              </a:tabLst>
            </a:pPr>
            <a:r>
              <a:rPr lang="en-US" sz="2000" dirty="0"/>
              <a:t>Unique Model for </a:t>
            </a:r>
          </a:p>
          <a:p>
            <a:pPr lvl="1">
              <a:lnSpc>
                <a:spcPct val="200000"/>
              </a:lnSpc>
              <a:tabLst>
                <a:tab pos="5888038" algn="dec"/>
              </a:tabLst>
            </a:pPr>
            <a:r>
              <a:rPr lang="en-US" sz="2000" dirty="0"/>
              <a:t>Each Weather Zone</a:t>
            </a:r>
          </a:p>
          <a:p>
            <a:pPr lvl="2">
              <a:lnSpc>
                <a:spcPct val="200000"/>
              </a:lnSpc>
              <a:buFont typeface="Wingdings" panose="05000000000000000000" pitchFamily="2" charset="2"/>
              <a:buChar char="§"/>
              <a:tabLst>
                <a:tab pos="5888038" algn="dec"/>
              </a:tabLst>
            </a:pPr>
            <a:r>
              <a:rPr lang="en-US" sz="2000" dirty="0"/>
              <a:t>Each Temperature Group </a:t>
            </a:r>
          </a:p>
          <a:p>
            <a:pPr marL="1885950" lvl="3" indent="-514350">
              <a:lnSpc>
                <a:spcPct val="200000"/>
              </a:lnSpc>
              <a:buFont typeface="+mj-lt"/>
              <a:buAutoNum type="romanLcPeriod"/>
              <a:tabLst>
                <a:tab pos="5888038" algn="dec"/>
              </a:tabLst>
            </a:pPr>
            <a:r>
              <a:rPr lang="en-US" dirty="0" smtClean="0"/>
              <a:t>Hot</a:t>
            </a:r>
          </a:p>
          <a:p>
            <a:pPr marL="1885950" lvl="3" indent="-514350">
              <a:lnSpc>
                <a:spcPct val="200000"/>
              </a:lnSpc>
              <a:buFont typeface="+mj-lt"/>
              <a:buAutoNum type="romanLcPeriod"/>
              <a:tabLst>
                <a:tab pos="5888038" algn="dec"/>
              </a:tabLst>
            </a:pPr>
            <a:r>
              <a:rPr lang="en-US" dirty="0" smtClean="0"/>
              <a:t>Medium</a:t>
            </a:r>
            <a:endParaRPr lang="en-US" dirty="0"/>
          </a:p>
          <a:p>
            <a:pPr marL="1885950" lvl="3" indent="-514350">
              <a:lnSpc>
                <a:spcPct val="200000"/>
              </a:lnSpc>
              <a:buFont typeface="+mj-lt"/>
              <a:buAutoNum type="romanLcPeriod"/>
              <a:tabLst>
                <a:tab pos="5888038" algn="dec"/>
              </a:tabLst>
            </a:pPr>
            <a:r>
              <a:rPr lang="en-US" dirty="0" smtClean="0"/>
              <a:t>Cold</a:t>
            </a:r>
            <a:endParaRPr lang="en-US" dirty="0"/>
          </a:p>
          <a:p>
            <a:pPr lvl="1">
              <a:lnSpc>
                <a:spcPct val="200000"/>
              </a:lnSpc>
              <a:tabLst>
                <a:tab pos="5888038" algn="dec"/>
              </a:tabLst>
            </a:pPr>
            <a:endParaRPr lang="en-US" sz="2000" dirty="0"/>
          </a:p>
          <a:p>
            <a:pPr>
              <a:lnSpc>
                <a:spcPct val="200000"/>
              </a:lnSpc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14259" y="5702096"/>
            <a:ext cx="171451" cy="266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62802" y="5771066"/>
            <a:ext cx="377639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</a:t>
            </a:r>
            <a:r>
              <a:rPr lang="en-US" sz="1200" dirty="0" smtClean="0"/>
              <a:t>emperature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5760407" y="988401"/>
            <a:ext cx="3078792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dirty="0"/>
              <a:t>South Load vs. Temperature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2393746" y="3381932"/>
            <a:ext cx="505966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MW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6546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Far </a:t>
            </a:r>
            <a:r>
              <a:rPr lang="en-US" sz="2400" dirty="0"/>
              <a:t>West P50 and P90 Peak Forecasts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8835324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7864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North P50 and P90 Peak Forecasts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1914735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904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North </a:t>
            </a:r>
            <a:r>
              <a:rPr lang="en-US" sz="2400" dirty="0"/>
              <a:t>Central P50 and P90 Peak Forecasts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5169356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14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South P50 and P90 Peak Forecasts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3345185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012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South </a:t>
            </a:r>
            <a:r>
              <a:rPr lang="en-US" sz="2400" dirty="0"/>
              <a:t>Central P50 and P90 Peak Forecasts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0009039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833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West P50 and P90 Peak Forecasts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2831016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910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Questions?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095500"/>
            <a:ext cx="85725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04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Slide 28 Normal Weather (P50) Forecast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4635573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410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Slide 32 Normal Weather (P50) Forecast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930636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181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Slide 43 </a:t>
            </a:r>
            <a:r>
              <a:rPr lang="en-US" sz="2400" dirty="0"/>
              <a:t>ERCOT P50 Coincident Peak Forecast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4948881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748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 rot="16200000">
            <a:off x="2393746" y="3381932"/>
            <a:ext cx="505966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MW</a:t>
            </a:r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Temperature Groups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00" y="983156"/>
            <a:ext cx="3795062" cy="47815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2086532" y="3374489"/>
            <a:ext cx="505966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MW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81800" y="5764703"/>
            <a:ext cx="379506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</a:t>
            </a:r>
            <a:r>
              <a:rPr lang="en-US" sz="1200" dirty="0" smtClean="0"/>
              <a:t>emperature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1732973" y="982037"/>
            <a:ext cx="1492716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South March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1800" y="705038"/>
            <a:ext cx="3916406" cy="296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dirty="0"/>
          </a:p>
        </p:txBody>
      </p:sp>
      <p:pic>
        <p:nvPicPr>
          <p:cNvPr id="10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154" y="989808"/>
            <a:ext cx="3769046" cy="477489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482933" y="982036"/>
            <a:ext cx="1210589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South Hot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070269" y="714663"/>
            <a:ext cx="3916406" cy="296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5070154" y="846570"/>
            <a:ext cx="200799" cy="296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800" y="1001468"/>
            <a:ext cx="3783266" cy="475934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46529" y="761910"/>
            <a:ext cx="3916406" cy="296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dirty="0"/>
          </a:p>
        </p:txBody>
      </p:sp>
      <p:sp>
        <p:nvSpPr>
          <p:cNvPr id="18" name="Rectangle 17"/>
          <p:cNvSpPr/>
          <p:nvPr/>
        </p:nvSpPr>
        <p:spPr>
          <a:xfrm>
            <a:off x="1368003" y="1007713"/>
            <a:ext cx="2210862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South Medium Cold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014259" y="5702096"/>
            <a:ext cx="171451" cy="266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67580" y="5672038"/>
            <a:ext cx="171451" cy="266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062802" y="5771066"/>
            <a:ext cx="377639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</a:t>
            </a:r>
            <a:r>
              <a:rPr lang="en-US" sz="1200" dirty="0" smtClean="0"/>
              <a:t>emperature</a:t>
            </a:r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4287357" y="5672038"/>
            <a:ext cx="88341" cy="99028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037944" y="5652582"/>
            <a:ext cx="88341" cy="99028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794072" y="5665675"/>
            <a:ext cx="88341" cy="99028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548500" y="5669562"/>
            <a:ext cx="88341" cy="99028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297515" y="5669562"/>
            <a:ext cx="88341" cy="99028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051067" y="5661788"/>
            <a:ext cx="88341" cy="99028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800958" y="5661788"/>
            <a:ext cx="88341" cy="99028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563865" y="5653372"/>
            <a:ext cx="88341" cy="99028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318160" y="5661788"/>
            <a:ext cx="88341" cy="99028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068747" y="5661788"/>
            <a:ext cx="88341" cy="99028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823304" y="5653372"/>
            <a:ext cx="88341" cy="99028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568593" y="5661788"/>
            <a:ext cx="88341" cy="99028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323832" y="5665675"/>
            <a:ext cx="88341" cy="99028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085051" y="5649104"/>
            <a:ext cx="88341" cy="99028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50120" y="5649104"/>
            <a:ext cx="88341" cy="99028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365086" y="5622524"/>
            <a:ext cx="88341" cy="99028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0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Slide 44 </a:t>
            </a:r>
            <a:r>
              <a:rPr lang="en-US" sz="2400" dirty="0"/>
              <a:t>ERCOT P50 Coincident Peak Forecast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3674068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138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Slides 45 and 54 </a:t>
            </a:r>
            <a:r>
              <a:rPr lang="en-US" sz="2400" dirty="0"/>
              <a:t>ERCOT P50 Coincident Peak Forecast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8291436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9012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061367"/>
              </p:ext>
            </p:extLst>
          </p:nvPr>
        </p:nvGraphicFramePr>
        <p:xfrm>
          <a:off x="342900" y="1023938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Slide 56 ERCOT Annual Energy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5-Point Star 10"/>
          <p:cNvSpPr/>
          <p:nvPr/>
        </p:nvSpPr>
        <p:spPr>
          <a:xfrm flipH="1">
            <a:off x="6389370" y="3112770"/>
            <a:ext cx="45719" cy="45719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5-Point Star 11"/>
          <p:cNvSpPr/>
          <p:nvPr/>
        </p:nvSpPr>
        <p:spPr>
          <a:xfrm flipH="1">
            <a:off x="7586175" y="5880156"/>
            <a:ext cx="45719" cy="45719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07166" y="5812781"/>
            <a:ext cx="12320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  <a:latin typeface="Calibri" panose="020F0502020204030204" pitchFamily="34" charset="0"/>
              </a:rPr>
              <a:t>December estimated </a:t>
            </a:r>
            <a:endParaRPr lang="en-US" sz="9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32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Slide 68 </a:t>
            </a:r>
            <a:r>
              <a:rPr lang="en-US" sz="2400" dirty="0"/>
              <a:t>Coast P50 and P90 Peak Forecasts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0239785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740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Slide 69 </a:t>
            </a:r>
            <a:r>
              <a:rPr lang="en-US" sz="2400" dirty="0"/>
              <a:t>East P50 and P90 Peak Forecasts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4417645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532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Slide 70 Far </a:t>
            </a:r>
            <a:r>
              <a:rPr lang="en-US" sz="2400" dirty="0"/>
              <a:t>West P50 and P90 Peak Forecasts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5314216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389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Slide 71 </a:t>
            </a:r>
            <a:r>
              <a:rPr lang="en-US" sz="2400" dirty="0"/>
              <a:t>North P50 and P90 Peak Forecasts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0672748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32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Slide 72 North </a:t>
            </a:r>
            <a:r>
              <a:rPr lang="en-US" sz="2400" dirty="0"/>
              <a:t>Central P50 and P90 Peak Forecasts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410888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584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Slide 73 </a:t>
            </a:r>
            <a:r>
              <a:rPr lang="en-US" sz="2400" dirty="0"/>
              <a:t>South P50 and P90 Peak Forecasts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6697325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959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Slide 74 South </a:t>
            </a:r>
            <a:r>
              <a:rPr lang="en-US" sz="2400" dirty="0"/>
              <a:t>Central P50 and P90 Peak Forecasts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0777451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883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Months vs. Temperature Groups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00" y="983156"/>
            <a:ext cx="3795062" cy="47815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2086532" y="3374489"/>
            <a:ext cx="505966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MW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81800" y="5764703"/>
            <a:ext cx="379506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</a:t>
            </a:r>
            <a:r>
              <a:rPr lang="en-US" sz="1200" dirty="0" smtClean="0"/>
              <a:t>emperature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1732973" y="982037"/>
            <a:ext cx="1492716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South March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1800" y="762000"/>
            <a:ext cx="3916406" cy="2394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3696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Slide 75 </a:t>
            </a:r>
            <a:r>
              <a:rPr lang="en-US" sz="2400" dirty="0"/>
              <a:t>West P50 and P90 Peak Forecasts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7553661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135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37B2BCAFE87E41B1B28FC963254B10" ma:contentTypeVersion="0" ma:contentTypeDescription="Create a new document." ma:contentTypeScope="" ma:versionID="b043b82a8de636bc1ea7cf422dd796b3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78c9bce5adce976f91a2b6d4efe6f23f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nillable="true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c34af464-7aa1-4edd-9be4-83dffc1cb926"/>
    <ds:schemaRef ds:uri="http://purl.org/dc/dcmitype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D5DF2C-E38B-49F7-BC0D-EB6DBB14B6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26489</TotalTime>
  <Words>3042</Words>
  <Application>Microsoft Office PowerPoint</Application>
  <PresentationFormat>On-screen Show (4:3)</PresentationFormat>
  <Paragraphs>2212</Paragraphs>
  <Slides>90</Slides>
  <Notes>51</Notes>
  <HiddenSlides>20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90</vt:i4>
      </vt:variant>
    </vt:vector>
  </HeadingPairs>
  <TitlesOfParts>
    <vt:vector size="97" baseType="lpstr">
      <vt:lpstr>Arial</vt:lpstr>
      <vt:lpstr>Calibri</vt:lpstr>
      <vt:lpstr>Wingdings</vt:lpstr>
      <vt:lpstr>3_Office Theme</vt:lpstr>
      <vt:lpstr>2_Custom Design</vt:lpstr>
      <vt:lpstr>1_Office Theme</vt:lpstr>
      <vt:lpstr>4_Office Theme</vt:lpstr>
      <vt:lpstr>PowerPoint Presentation</vt:lpstr>
      <vt:lpstr>Agenda</vt:lpstr>
      <vt:lpstr>Agenda</vt:lpstr>
      <vt:lpstr>PowerPoint Presentation</vt:lpstr>
      <vt:lpstr>Weather Zones</vt:lpstr>
      <vt:lpstr>Load Models</vt:lpstr>
      <vt:lpstr>Load Models</vt:lpstr>
      <vt:lpstr>Temperature Groups</vt:lpstr>
      <vt:lpstr>Months vs. Temperature Groups</vt:lpstr>
      <vt:lpstr>Months vs. Temperature Groups</vt:lpstr>
      <vt:lpstr>Input Data</vt:lpstr>
      <vt:lpstr>Input Data</vt:lpstr>
      <vt:lpstr>Input Data</vt:lpstr>
      <vt:lpstr>Input Data</vt:lpstr>
      <vt:lpstr>Input Data</vt:lpstr>
      <vt:lpstr>PowerPoint Presentation</vt:lpstr>
      <vt:lpstr>Premise Forecast</vt:lpstr>
      <vt:lpstr>Input Data</vt:lpstr>
      <vt:lpstr>Challenges</vt:lpstr>
      <vt:lpstr>Challenges</vt:lpstr>
      <vt:lpstr>Growth Driver for Far West and West</vt:lpstr>
      <vt:lpstr>PowerPoint Presentation</vt:lpstr>
      <vt:lpstr>Normal Weather (P50) Forecast</vt:lpstr>
      <vt:lpstr>Normal Weather (P50) Forecast</vt:lpstr>
      <vt:lpstr>Normal Weather (P50) Forecast</vt:lpstr>
      <vt:lpstr>Normal Weather (P50) Forecast</vt:lpstr>
      <vt:lpstr>Normal Weather (P50) Forecast</vt:lpstr>
      <vt:lpstr>Normal Weather (P50) Forecast</vt:lpstr>
      <vt:lpstr>Normal Weather (P50) Forecast</vt:lpstr>
      <vt:lpstr>Normal Weather (P50) Forecast</vt:lpstr>
      <vt:lpstr>Normal Weather (P50) Forecast</vt:lpstr>
      <vt:lpstr>Normal Weather (P50) Forecast</vt:lpstr>
      <vt:lpstr>Normal Weather (P50) Forecast</vt:lpstr>
      <vt:lpstr>Normal Weather (P50) Forecast</vt:lpstr>
      <vt:lpstr>PowerPoint Presentation</vt:lpstr>
      <vt:lpstr>ERCOT P50 Forecast</vt:lpstr>
      <vt:lpstr>ERCOT P50 Forecast</vt:lpstr>
      <vt:lpstr>ERCOT P50 Forecast</vt:lpstr>
      <vt:lpstr>ERCOT P50 Forecast</vt:lpstr>
      <vt:lpstr>ERCOT P50 Forecast</vt:lpstr>
      <vt:lpstr>ERCOT P50 Forecast</vt:lpstr>
      <vt:lpstr>ERCOT P50 Forecast</vt:lpstr>
      <vt:lpstr>ERCOT P50 Coincident Peak Forecast</vt:lpstr>
      <vt:lpstr>ERCOT P50 Coincident Peak Forecast</vt:lpstr>
      <vt:lpstr>ERCOT P50 Coincident Peak Forecast</vt:lpstr>
      <vt:lpstr>Coast P50 Peak Forecast</vt:lpstr>
      <vt:lpstr>East P50 Peak Forecast</vt:lpstr>
      <vt:lpstr>North P50 Peak Forecast</vt:lpstr>
      <vt:lpstr>South Central P50 Peak Forecast</vt:lpstr>
      <vt:lpstr>South P50 Peak Forecast</vt:lpstr>
      <vt:lpstr>West P50 Peak Forecast</vt:lpstr>
      <vt:lpstr>North Central P50 Peak Forecast</vt:lpstr>
      <vt:lpstr>Far West P50 Peak Forecast</vt:lpstr>
      <vt:lpstr>ERCOT P50 Coincident Peak Forecast</vt:lpstr>
      <vt:lpstr>ERCOT Annual Energy</vt:lpstr>
      <vt:lpstr>ERCOT Annual Energy</vt:lpstr>
      <vt:lpstr>PowerPoint Presentation</vt:lpstr>
      <vt:lpstr>Assumptions</vt:lpstr>
      <vt:lpstr>Challenges</vt:lpstr>
      <vt:lpstr>Load Forecast Adjustments</vt:lpstr>
      <vt:lpstr>Load Forecast Adjustments</vt:lpstr>
      <vt:lpstr>Load Forecast Adjustments</vt:lpstr>
      <vt:lpstr>PowerPoint Presentation</vt:lpstr>
      <vt:lpstr>Ensemble of Active Models</vt:lpstr>
      <vt:lpstr>PowerPoint Presentation</vt:lpstr>
      <vt:lpstr>90th Percentile (P90) Forecast</vt:lpstr>
      <vt:lpstr>90th Percentile (P90) Forecast</vt:lpstr>
      <vt:lpstr>Coast P50 and P90 Peak Forecasts</vt:lpstr>
      <vt:lpstr>East P50 and P90 Peak Forecasts</vt:lpstr>
      <vt:lpstr>Far West P50 and P90 Peak Forecasts</vt:lpstr>
      <vt:lpstr>North P50 and P90 Peak Forecasts</vt:lpstr>
      <vt:lpstr>North Central P50 and P90 Peak Forecasts</vt:lpstr>
      <vt:lpstr>South P50 and P90 Peak Forecasts</vt:lpstr>
      <vt:lpstr>South Central P50 and P90 Peak Forecasts</vt:lpstr>
      <vt:lpstr>West P50 and P90 Peak Forecasts</vt:lpstr>
      <vt:lpstr>Questions?</vt:lpstr>
      <vt:lpstr>Slide 28 Normal Weather (P50) Forecast</vt:lpstr>
      <vt:lpstr>Slide 32 Normal Weather (P50) Forecast</vt:lpstr>
      <vt:lpstr>Slide 43 ERCOT P50 Coincident Peak Forecast </vt:lpstr>
      <vt:lpstr>Slide 44 ERCOT P50 Coincident Peak Forecast </vt:lpstr>
      <vt:lpstr>Slides 45 and 54 ERCOT P50 Coincident Peak Forecast </vt:lpstr>
      <vt:lpstr>Slide 56 ERCOT Annual Energy</vt:lpstr>
      <vt:lpstr>Slide 68 Coast P50 and P90 Peak Forecasts</vt:lpstr>
      <vt:lpstr>Slide 69 East P50 and P90 Peak Forecasts</vt:lpstr>
      <vt:lpstr>Slide 70 Far West P50 and P90 Peak Forecasts</vt:lpstr>
      <vt:lpstr>Slide 71 North P50 and P90 Peak Forecasts</vt:lpstr>
      <vt:lpstr>Slide 72 North Central P50 and P90 Peak Forecasts</vt:lpstr>
      <vt:lpstr>Slide 73 South P50 and P90 Peak Forecasts</vt:lpstr>
      <vt:lpstr>Slide 74 South Central P50 and P90 Peak Forecasts</vt:lpstr>
      <vt:lpstr>Slide 75 West P50 and P90 Peak Forecasts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Moore, Sarah</cp:lastModifiedBy>
  <cp:revision>1032</cp:revision>
  <cp:lastPrinted>2015-06-01T15:38:52Z</cp:lastPrinted>
  <dcterms:created xsi:type="dcterms:W3CDTF">2010-04-12T23:12:02Z</dcterms:created>
  <dcterms:modified xsi:type="dcterms:W3CDTF">2019-12-09T21:24:46Z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0x0101000837B2BCAFE87E41B1B28FC963254B10</vt:lpwstr>
  </property>
</Properties>
</file>