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77" r:id="rId8"/>
    <p:sldId id="274" r:id="rId9"/>
    <p:sldId id="27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82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19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9/4/12/172702-SAW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lists/167030/Capacity_Changes_by_Fuel_Type_Charts_September_2019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05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Discussion on proposed Solar PV Growth Projection using s-curve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SAWG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S-Curve Growth Projections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05399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Initial Methodology Proposed at April 12, 2019 SAWG Meeting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www.ercot.com/calendar/2019/4/12/172702-SAWG</a:t>
            </a:r>
            <a:endParaRPr lang="en-US" sz="16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Review of methodology at the Oct 31 SAWG meeting 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Consensus that rather than have a single curve, the desire was to have 3 curves representing  conservative, </a:t>
            </a:r>
            <a:r>
              <a:rPr lang="en-US" sz="1600" dirty="0" smtClean="0"/>
              <a:t>moderate, </a:t>
            </a:r>
            <a:r>
              <a:rPr lang="en-US" sz="1600" dirty="0" smtClean="0"/>
              <a:t>and high renewable growth scenarios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Update the data set to include 2016-2018 available rooftop DG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Review “fixed” variables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Total </a:t>
            </a:r>
            <a:r>
              <a:rPr lang="en-US" sz="1600" i="1" u="sng" dirty="0" smtClean="0"/>
              <a:t>potential</a:t>
            </a:r>
            <a:r>
              <a:rPr lang="en-US" sz="1600" dirty="0" smtClean="0"/>
              <a:t> = 18,433 MW + 25% = 23,041 MW.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AWST Study examined areas of Low, Med and High intensity development in each of the 4 city urban (metropolitan) areas.</a:t>
            </a:r>
          </a:p>
          <a:p>
            <a:pPr marL="1085850"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Open areas with little to no development in the urban areas was not included in the study</a:t>
            </a:r>
          </a:p>
          <a:p>
            <a:pPr marL="1085850"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Top 20 Metro areas in ERCOT indicate ~80% of population is in 4 metro areas.</a:t>
            </a:r>
            <a:endParaRPr lang="en-US" sz="1600" dirty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“</a:t>
            </a:r>
            <a:r>
              <a:rPr lang="en-US" sz="1600" dirty="0"/>
              <a:t>E</a:t>
            </a:r>
            <a:r>
              <a:rPr lang="en-US" sz="1600" dirty="0" smtClean="0"/>
              <a:t>stimated” data from 2016-2018 included in the model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Start of Fast Growth: 2019  (selected for ITC Credit </a:t>
            </a:r>
            <a:r>
              <a:rPr lang="en-US" sz="1600" dirty="0" err="1"/>
              <a:t>rampdown</a:t>
            </a:r>
            <a:r>
              <a:rPr lang="en-US" sz="1600" dirty="0"/>
              <a:t>) 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S-Curve Major Variables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534400" cy="5105399"/>
          </a:xfrm>
        </p:spPr>
        <p:txBody>
          <a:bodyPr/>
          <a:lstStyle/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Scenarios selected for Rooftop Solar PV growth: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Conservative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Moderate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Aggressive </a:t>
            </a:r>
            <a:endParaRPr lang="en-US" sz="14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800" b="1" dirty="0" smtClean="0"/>
          </a:p>
          <a:p>
            <a:pPr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Variables selected with ranges:</a:t>
            </a:r>
          </a:p>
          <a:p>
            <a:pPr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Market Saturation</a:t>
            </a:r>
            <a:r>
              <a:rPr lang="en-US" sz="1800" dirty="0" smtClean="0"/>
              <a:t>:  </a:t>
            </a:r>
            <a:r>
              <a:rPr lang="en-US" sz="1400" dirty="0"/>
              <a:t>Note:  The larger the number, the greater the final installed MW</a:t>
            </a:r>
            <a:r>
              <a:rPr lang="en-US" sz="1400" dirty="0" smtClean="0"/>
              <a:t>.</a:t>
            </a:r>
            <a:endParaRPr lang="en-US" sz="1800" dirty="0" smtClean="0"/>
          </a:p>
          <a:p>
            <a:pPr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Conservative</a:t>
            </a:r>
            <a:r>
              <a:rPr lang="en-US" sz="1600" dirty="0" smtClean="0"/>
              <a:t>  </a:t>
            </a:r>
            <a:r>
              <a:rPr lang="en-US" sz="1600" b="1" dirty="0" smtClean="0"/>
              <a:t>15%</a:t>
            </a:r>
          </a:p>
          <a:p>
            <a:pPr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Moderate </a:t>
            </a:r>
            <a:r>
              <a:rPr lang="en-US" sz="1600" dirty="0" smtClean="0"/>
              <a:t>        </a:t>
            </a:r>
            <a:r>
              <a:rPr lang="en-US" sz="1600" b="1" dirty="0" smtClean="0"/>
              <a:t>20%</a:t>
            </a:r>
          </a:p>
          <a:p>
            <a:pPr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Aggressive</a:t>
            </a:r>
            <a:r>
              <a:rPr lang="en-US" sz="1600" dirty="0" smtClean="0"/>
              <a:t>      </a:t>
            </a:r>
            <a:r>
              <a:rPr lang="en-US" sz="1600" b="1" dirty="0" smtClean="0"/>
              <a:t>25%</a:t>
            </a:r>
            <a:r>
              <a:rPr lang="en-US" sz="1600" dirty="0" smtClean="0"/>
              <a:t> </a:t>
            </a:r>
          </a:p>
          <a:p>
            <a:pPr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b="1" dirty="0"/>
          </a:p>
          <a:p>
            <a:pPr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Takeover Time (Years): </a:t>
            </a:r>
            <a:r>
              <a:rPr lang="en-US" sz="1400" dirty="0"/>
              <a:t>Note:  the larger the number, the slower the </a:t>
            </a:r>
            <a:r>
              <a:rPr lang="en-US" sz="1400" dirty="0" smtClean="0"/>
              <a:t>growth</a:t>
            </a:r>
            <a:endParaRPr lang="en-US" sz="2000" b="1" dirty="0" smtClean="0"/>
          </a:p>
          <a:p>
            <a:pPr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Conservative </a:t>
            </a:r>
            <a:r>
              <a:rPr lang="en-US" sz="1800" b="1" dirty="0" smtClean="0"/>
              <a:t>10</a:t>
            </a:r>
            <a:r>
              <a:rPr lang="en-US" sz="1800" dirty="0" smtClean="0"/>
              <a:t> </a:t>
            </a:r>
          </a:p>
          <a:p>
            <a:pPr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Moderate        </a:t>
            </a:r>
            <a:r>
              <a:rPr lang="en-US" sz="1800" b="1" dirty="0" smtClean="0"/>
              <a:t>7</a:t>
            </a:r>
          </a:p>
          <a:p>
            <a:pPr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Aggressive     </a:t>
            </a:r>
            <a:r>
              <a:rPr lang="en-US" sz="1800" b="1" dirty="0" smtClean="0"/>
              <a:t>4</a:t>
            </a:r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8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Scenario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0774" y="1905000"/>
            <a:ext cx="4245941" cy="25605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35" y="834784"/>
            <a:ext cx="4245939" cy="256052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835" y="3395312"/>
            <a:ext cx="4245939" cy="256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34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Observations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724900" cy="5105399"/>
          </a:xfrm>
        </p:spPr>
        <p:txBody>
          <a:bodyPr/>
          <a:lstStyle/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Scenarios yield </a:t>
            </a:r>
            <a:r>
              <a:rPr lang="en-US" sz="2000" b="1" u="sng" dirty="0" smtClean="0"/>
              <a:t>widely</a:t>
            </a:r>
            <a:r>
              <a:rPr lang="en-US" sz="2000" b="1" dirty="0" smtClean="0"/>
              <a:t> varying projections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 smtClean="0"/>
              <a:t>Conservative reaches 3000 MW by 2029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 smtClean="0"/>
              <a:t>Moderate reaches   3000 MW by 2024 and 4500 MW by 2027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 smtClean="0"/>
              <a:t>Aggressive reaches 3000 MW by 2021 and 6000 </a:t>
            </a:r>
            <a:r>
              <a:rPr lang="en-US" sz="1600" b="1" dirty="0"/>
              <a:t>M</a:t>
            </a:r>
            <a:r>
              <a:rPr lang="en-US" sz="1600" b="1" dirty="0" smtClean="0"/>
              <a:t>W by 2025 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b="1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Interconnection queue for Transmission connected Solar PV shows potential of 10541 MW by EOY 2021.</a:t>
            </a:r>
            <a:endParaRPr lang="en-US" sz="1800" dirty="0" smtClean="0"/>
          </a:p>
          <a:p>
            <a:pPr marL="2000250" lvl="4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000" dirty="0">
                <a:hlinkClick r:id="rId3"/>
              </a:rPr>
              <a:t>http://</a:t>
            </a:r>
            <a:r>
              <a:rPr lang="en-US" sz="1000" dirty="0" smtClean="0">
                <a:hlinkClick r:id="rId3"/>
              </a:rPr>
              <a:t>www.ercot.com/content/wcm/lists/167030/Capacity_Changes_by_Fuel_Type_Charts_September_2019.xlsx</a:t>
            </a:r>
            <a:endParaRPr lang="en-US" sz="1000" dirty="0" smtClean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smtClean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/>
          </a:p>
          <a:p>
            <a:pPr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smtClean="0"/>
              <a:t>Discussion?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4228</TotalTime>
  <Words>302</Words>
  <Application>Microsoft Office PowerPoint</Application>
  <PresentationFormat>On-screen Show (4:3)</PresentationFormat>
  <Paragraphs>55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1_Custom Design</vt:lpstr>
      <vt:lpstr>Office Theme</vt:lpstr>
      <vt:lpstr>PowerPoint Presentation</vt:lpstr>
      <vt:lpstr>S-Curve Growth Projections</vt:lpstr>
      <vt:lpstr>S-Curve Major Variables</vt:lpstr>
      <vt:lpstr>Scenario Results</vt:lpstr>
      <vt:lpstr>Observations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60</cp:revision>
  <cp:lastPrinted>2016-01-21T20:53:15Z</cp:lastPrinted>
  <dcterms:created xsi:type="dcterms:W3CDTF">2016-01-21T15:20:31Z</dcterms:created>
  <dcterms:modified xsi:type="dcterms:W3CDTF">2019-11-08T17:45:28Z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