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22"/>
  </p:notesMasterIdLst>
  <p:sldIdLst>
    <p:sldId id="257" r:id="rId3"/>
    <p:sldId id="258" r:id="rId4"/>
    <p:sldId id="259" r:id="rId5"/>
    <p:sldId id="260" r:id="rId6"/>
    <p:sldId id="261" r:id="rId7"/>
    <p:sldId id="262" r:id="rId8"/>
    <p:sldId id="263" r:id="rId9"/>
    <p:sldId id="273" r:id="rId10"/>
    <p:sldId id="274" r:id="rId11"/>
    <p:sldId id="275" r:id="rId12"/>
    <p:sldId id="264" r:id="rId13"/>
    <p:sldId id="265" r:id="rId14"/>
    <p:sldId id="266" r:id="rId15"/>
    <p:sldId id="271" r:id="rId16"/>
    <p:sldId id="272" r:id="rId17"/>
    <p:sldId id="268" r:id="rId18"/>
    <p:sldId id="269" r:id="rId19"/>
    <p:sldId id="270"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4361" autoAdjust="0"/>
  </p:normalViewPr>
  <p:slideViewPr>
    <p:cSldViewPr snapToGrid="0">
      <p:cViewPr varScale="1">
        <p:scale>
          <a:sx n="132" d="100"/>
          <a:sy n="132" d="100"/>
        </p:scale>
        <p:origin x="258"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627A27-42FC-4B14-9FD8-64CAEA46702C}" type="datetimeFigureOut">
              <a:rPr lang="en-US" smtClean="0"/>
              <a:t>12/9/2019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2EF926-9B83-41D1-8857-A2021ABF2466}" type="slidenum">
              <a:rPr lang="en-US" smtClean="0"/>
              <a:t>‹#›</a:t>
            </a:fld>
            <a:endParaRPr lang="en-US"/>
          </a:p>
        </p:txBody>
      </p:sp>
    </p:spTree>
    <p:extLst>
      <p:ext uri="{BB962C8B-B14F-4D97-AF65-F5344CB8AC3E}">
        <p14:creationId xmlns:p14="http://schemas.microsoft.com/office/powerpoint/2010/main" val="3918607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UFLS trigger</a:t>
            </a:r>
            <a:r>
              <a:rPr lang="en-US" altLang="en-US" baseline="0" dirty="0"/>
              <a:t> indicates the frequency (59.3 Hz) at which the first stage of involuntary </a:t>
            </a:r>
            <a:r>
              <a:rPr lang="en-US" altLang="en-US" baseline="0" dirty="0" err="1"/>
              <a:t>underfrequency</a:t>
            </a:r>
            <a:r>
              <a:rPr lang="en-US" altLang="en-US" baseline="0" dirty="0"/>
              <a:t> load shedding will happen. ERCOT plans and operates the system such that for the simultaneous trip of two largest generating units (2750 MW), UFLS should not be triggered, though it still can happen in some extreme unexpected situations.</a:t>
            </a:r>
            <a:endParaRPr lang="en-US" altLang="en-US" dirty="0"/>
          </a:p>
        </p:txBody>
      </p:sp>
      <p:sp>
        <p:nvSpPr>
          <p:cNvPr id="4" name="Slide Number Placeholder 3"/>
          <p:cNvSpPr>
            <a:spLocks noGrp="1"/>
          </p:cNvSpPr>
          <p:nvPr>
            <p:ph type="sldNum" sz="quarter" idx="5"/>
          </p:nvPr>
        </p:nvSpPr>
        <p:spPr/>
        <p:txBody>
          <a:bodyPr/>
          <a:lstStyle/>
          <a:p>
            <a:pPr>
              <a:defRPr/>
            </a:pPr>
            <a:fld id="{EDF04B7B-5F70-4973-8CA6-A02BC8D71552}" type="slidenum">
              <a:rPr lang="en-US" smtClean="0">
                <a:solidFill>
                  <a:prstClr val="black"/>
                </a:solidFill>
              </a:rPr>
              <a:pPr>
                <a:defRPr/>
              </a:pPr>
              <a:t>2</a:t>
            </a:fld>
            <a:endParaRPr lang="en-US">
              <a:solidFill>
                <a:prstClr val="black"/>
              </a:solidFill>
            </a:endParaRPr>
          </a:p>
        </p:txBody>
      </p:sp>
    </p:spTree>
    <p:extLst>
      <p:ext uri="{BB962C8B-B14F-4D97-AF65-F5344CB8AC3E}">
        <p14:creationId xmlns:p14="http://schemas.microsoft.com/office/powerpoint/2010/main" val="1412159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Times New Roman" pitchFamily="18" charset="0"/>
                <a:ea typeface="+mn-ea"/>
                <a:cs typeface="+mn-cs"/>
              </a:rPr>
              <a:t>For each box, the central mark (red line) is the median, the edges of the box (in blue) are the 25th and 75th percentiles, the whiskers correspond to +/- 2.7 sigma (i.e., represent 99.3% coverage, assuming the data are normally distributed. The corresponding lowest inertia in each year is given in the</a:t>
            </a:r>
            <a:r>
              <a:rPr lang="en-US" sz="1200" kern="1200" baseline="0" dirty="0" smtClean="0">
                <a:solidFill>
                  <a:schemeClr val="tx1"/>
                </a:solidFill>
                <a:effectLst/>
                <a:latin typeface="Times New Roman" pitchFamily="18" charset="0"/>
                <a:ea typeface="+mn-ea"/>
                <a:cs typeface="+mn-cs"/>
              </a:rPr>
              <a:t> table</a:t>
            </a:r>
            <a:r>
              <a:rPr lang="en-US" sz="1200" kern="1200" dirty="0" smtClean="0">
                <a:solidFill>
                  <a:schemeClr val="tx1"/>
                </a:solidFill>
                <a:effectLst/>
                <a:latin typeface="Times New Roman" pitchFamily="18"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Times New Roman" pitchFamily="18" charset="0"/>
                <a:ea typeface="+mn-ea"/>
                <a:cs typeface="+mn-cs"/>
              </a:rPr>
              <a:t>The</a:t>
            </a:r>
            <a:r>
              <a:rPr lang="en-US" sz="1200" kern="1200" baseline="0" dirty="0" smtClean="0">
                <a:solidFill>
                  <a:schemeClr val="tx1"/>
                </a:solidFill>
                <a:effectLst/>
                <a:latin typeface="Times New Roman" pitchFamily="18" charset="0"/>
                <a:ea typeface="+mn-ea"/>
                <a:cs typeface="+mn-cs"/>
              </a:rPr>
              <a:t> circle on each boxplot is showing inertia during time when highest portion of load was served by wind generation in that year. In 2019 it was on November 26 3:52 am, 57.87%. </a:t>
            </a:r>
            <a:endParaRPr lang="en-US" sz="1200" kern="1200" dirty="0" smtClean="0">
              <a:solidFill>
                <a:schemeClr val="tx1"/>
              </a:solidFill>
              <a:effectLst/>
              <a:latin typeface="Times New Roman" pitchFamily="18"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13176642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2EF926-9B83-41D1-8857-A2021ABF2466}" type="slidenum">
              <a:rPr lang="en-US" smtClean="0"/>
              <a:t>7</a:t>
            </a:fld>
            <a:endParaRPr lang="en-US"/>
          </a:p>
        </p:txBody>
      </p:sp>
    </p:spTree>
    <p:extLst>
      <p:ext uri="{BB962C8B-B14F-4D97-AF65-F5344CB8AC3E}">
        <p14:creationId xmlns:p14="http://schemas.microsoft.com/office/powerpoint/2010/main" val="32402632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667D22-8261-4603-9BF2-B2034AFEC5C0}" type="slidenum">
              <a:rPr lang="en-US" smtClean="0"/>
              <a:t>11</a:t>
            </a:fld>
            <a:endParaRPr lang="en-US"/>
          </a:p>
        </p:txBody>
      </p:sp>
    </p:spTree>
    <p:extLst>
      <p:ext uri="{BB962C8B-B14F-4D97-AF65-F5344CB8AC3E}">
        <p14:creationId xmlns:p14="http://schemas.microsoft.com/office/powerpoint/2010/main" val="7557978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2860301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2614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solidFill>
                  <a:prstClr val="black">
                    <a:tint val="75000"/>
                  </a:prstClr>
                </a:solidFill>
              </a:rPr>
              <a:t>Footer text goes here.</a:t>
            </a:r>
            <a:endParaRPr lang="en-US">
              <a:solidFill>
                <a:prstClr val="black">
                  <a:tint val="75000"/>
                </a:prstClr>
              </a:solidFill>
            </a:endParaRP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3060800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smtClean="0">
                <a:solidFill>
                  <a:prstClr val="black">
                    <a:tint val="75000"/>
                  </a:prstClr>
                </a:solidFill>
              </a:rPr>
              <a:t>Footer text goes here.</a:t>
            </a:r>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037423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Tree>
    <p:extLst>
      <p:ext uri="{BB962C8B-B14F-4D97-AF65-F5344CB8AC3E}">
        <p14:creationId xmlns:p14="http://schemas.microsoft.com/office/powerpoint/2010/main" val="212066675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972684304"/>
      </p:ext>
    </p:extLst>
  </p:cSld>
  <p:clrMap bg1="lt1" tx1="dk1" bg2="lt2" tx2="dk2" accent1="accent1" accent2="accent2" accent3="accent3" accent4="accent4" accent5="accent5" accent6="accent6" hlink="hlink" folHlink="folHlink"/>
  <p:sldLayoutIdLst>
    <p:sldLayoutId id="2147483673"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r>
              <a:rPr lang="en-US" sz="1000" b="1" dirty="0">
                <a:solidFill>
                  <a:srgbClr val="5B6770"/>
                </a:solidFill>
              </a:rPr>
              <a:t>PUBLIC</a:t>
            </a:r>
          </a:p>
        </p:txBody>
      </p:sp>
    </p:spTree>
    <p:extLst>
      <p:ext uri="{BB962C8B-B14F-4D97-AF65-F5344CB8AC3E}">
        <p14:creationId xmlns:p14="http://schemas.microsoft.com/office/powerpoint/2010/main" val="2540896024"/>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40.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038600" y="1447800"/>
            <a:ext cx="4724400" cy="4939814"/>
          </a:xfrm>
          <a:prstGeom prst="rect">
            <a:avLst/>
          </a:prstGeom>
          <a:noFill/>
        </p:spPr>
        <p:txBody>
          <a:bodyPr wrap="square" rtlCol="0">
            <a:spAutoFit/>
          </a:bodyPr>
          <a:lstStyle/>
          <a:p>
            <a:endParaRPr lang="en-US" sz="2000" b="1" dirty="0">
              <a:solidFill>
                <a:srgbClr val="5B6770"/>
              </a:solidFill>
            </a:endParaRPr>
          </a:p>
          <a:p>
            <a:endParaRPr lang="en-US" sz="2000" b="1" dirty="0">
              <a:solidFill>
                <a:srgbClr val="5B6770"/>
              </a:solidFill>
            </a:endParaRPr>
          </a:p>
          <a:p>
            <a:r>
              <a:rPr lang="en-US" sz="2400" b="1" dirty="0">
                <a:solidFill>
                  <a:srgbClr val="5B6770"/>
                </a:solidFill>
              </a:rPr>
              <a:t>PDCWG </a:t>
            </a:r>
            <a:r>
              <a:rPr lang="en-US" sz="2400" b="1" dirty="0" smtClean="0">
                <a:solidFill>
                  <a:srgbClr val="5B6770"/>
                </a:solidFill>
              </a:rPr>
              <a:t>Inertia Update</a:t>
            </a:r>
            <a:endParaRPr lang="en-US" sz="2400" b="1" dirty="0">
              <a:solidFill>
                <a:srgbClr val="5B6770"/>
              </a:solidFill>
            </a:endParaRPr>
          </a:p>
          <a:p>
            <a:endParaRPr lang="en-US" sz="2000" b="1" dirty="0">
              <a:solidFill>
                <a:srgbClr val="5B6770"/>
              </a:solidFill>
            </a:endParaRPr>
          </a:p>
          <a:p>
            <a:endParaRPr lang="en-US" sz="2000" b="1" dirty="0">
              <a:solidFill>
                <a:srgbClr val="5B6770"/>
              </a:solidFill>
            </a:endParaRPr>
          </a:p>
          <a:p>
            <a:endParaRPr lang="en-US" sz="2000" b="1" dirty="0">
              <a:solidFill>
                <a:srgbClr val="5B6770"/>
              </a:solidFill>
            </a:endParaRPr>
          </a:p>
          <a:p>
            <a:endParaRPr lang="en-US" sz="2000" b="1" dirty="0">
              <a:solidFill>
                <a:srgbClr val="5B6770"/>
              </a:solidFill>
            </a:endParaRPr>
          </a:p>
          <a:p>
            <a:endParaRPr lang="en-US" sz="2000" b="1" dirty="0">
              <a:solidFill>
                <a:srgbClr val="5B6770"/>
              </a:solidFill>
            </a:endParaRPr>
          </a:p>
          <a:p>
            <a:endParaRPr lang="en-US" sz="2000" b="1" dirty="0">
              <a:solidFill>
                <a:srgbClr val="5B6770"/>
              </a:solidFill>
            </a:endParaRPr>
          </a:p>
          <a:p>
            <a:r>
              <a:rPr lang="en-US" dirty="0">
                <a:solidFill>
                  <a:srgbClr val="5B6770"/>
                </a:solidFill>
              </a:rPr>
              <a:t>Julia Matevosyan</a:t>
            </a:r>
          </a:p>
          <a:p>
            <a:r>
              <a:rPr lang="en-US" dirty="0">
                <a:solidFill>
                  <a:srgbClr val="5B6770"/>
                </a:solidFill>
              </a:rPr>
              <a:t>Resource Adequacy</a:t>
            </a:r>
          </a:p>
          <a:p>
            <a:r>
              <a:rPr lang="en-US" dirty="0">
                <a:solidFill>
                  <a:srgbClr val="5B6770"/>
                </a:solidFill>
              </a:rPr>
              <a:t>ERCOT</a:t>
            </a:r>
          </a:p>
          <a:p>
            <a:endParaRPr lang="en-US" dirty="0">
              <a:solidFill>
                <a:srgbClr val="5B6770"/>
              </a:solidFill>
            </a:endParaRPr>
          </a:p>
          <a:p>
            <a:r>
              <a:rPr lang="en-US" dirty="0" smtClean="0">
                <a:solidFill>
                  <a:srgbClr val="5B6770"/>
                </a:solidFill>
              </a:rPr>
              <a:t>12/11/2019</a:t>
            </a:r>
            <a:endParaRPr lang="en-US" dirty="0">
              <a:solidFill>
                <a:srgbClr val="5B6770"/>
              </a:solidFill>
            </a:endParaRPr>
          </a:p>
          <a:p>
            <a:endParaRPr lang="en-US" sz="2000" b="1" dirty="0">
              <a:solidFill>
                <a:srgbClr val="5B6770"/>
              </a:solidFill>
            </a:endParaRPr>
          </a:p>
          <a:p>
            <a:endParaRPr lang="en-US" sz="1600" dirty="0">
              <a:solidFill>
                <a:srgbClr val="5B6770"/>
              </a:solidFill>
            </a:endParaRPr>
          </a:p>
          <a:p>
            <a:endParaRPr lang="en-US" sz="500" dirty="0">
              <a:solidFill>
                <a:srgbClr val="5B6770"/>
              </a:solidFill>
            </a:endParaRPr>
          </a:p>
        </p:txBody>
      </p:sp>
    </p:spTree>
    <p:extLst>
      <p:ext uri="{BB962C8B-B14F-4D97-AF65-F5344CB8AC3E}">
        <p14:creationId xmlns:p14="http://schemas.microsoft.com/office/powerpoint/2010/main" val="19370210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Combustion Turbine Inertia</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55947" y="1214651"/>
            <a:ext cx="7300698" cy="5130379"/>
          </a:xfrm>
        </p:spPr>
      </p:pic>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10</a:t>
            </a:fld>
            <a:endParaRPr lang="en-US">
              <a:solidFill>
                <a:prstClr val="black">
                  <a:tint val="75000"/>
                </a:prstClr>
              </a:solidFill>
            </a:endParaRPr>
          </a:p>
        </p:txBody>
      </p:sp>
      <p:sp>
        <p:nvSpPr>
          <p:cNvPr id="6" name="TextBox 5"/>
          <p:cNvSpPr txBox="1"/>
          <p:nvPr/>
        </p:nvSpPr>
        <p:spPr>
          <a:xfrm>
            <a:off x="6996356" y="5782121"/>
            <a:ext cx="696024" cy="246221"/>
          </a:xfrm>
          <a:prstGeom prst="rect">
            <a:avLst/>
          </a:prstGeom>
          <a:noFill/>
        </p:spPr>
        <p:txBody>
          <a:bodyPr wrap="none" rtlCol="0">
            <a:spAutoFit/>
          </a:bodyPr>
          <a:lstStyle/>
          <a:p>
            <a:r>
              <a:rPr lang="en-US" sz="1000" dirty="0" smtClean="0">
                <a:solidFill>
                  <a:schemeClr val="tx1">
                    <a:lumMod val="75000"/>
                    <a:lumOff val="25000"/>
                  </a:schemeClr>
                </a:solidFill>
                <a:latin typeface="Helvetica" panose="020B0604020202020204" pitchFamily="34" charset="0"/>
                <a:cs typeface="Helvetica" panose="020B0604020202020204" pitchFamily="34" charset="0"/>
              </a:rPr>
              <a:t>Jan- Nov</a:t>
            </a:r>
            <a:endParaRPr lang="en-US" sz="1000" dirty="0">
              <a:solidFill>
                <a:schemeClr val="tx1">
                  <a:lumMod val="75000"/>
                  <a:lumOff val="25000"/>
                </a:schemeClr>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0208104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inertia information is being used?</a:t>
            </a:r>
            <a:endParaRPr lang="en-US" dirty="0"/>
          </a:p>
        </p:txBody>
      </p:sp>
      <p:sp>
        <p:nvSpPr>
          <p:cNvPr id="3" name="Content Placeholder 2"/>
          <p:cNvSpPr>
            <a:spLocks noGrp="1"/>
          </p:cNvSpPr>
          <p:nvPr>
            <p:ph idx="1"/>
          </p:nvPr>
        </p:nvSpPr>
        <p:spPr/>
        <p:txBody>
          <a:bodyPr/>
          <a:lstStyle/>
          <a:p>
            <a:pPr>
              <a:spcBef>
                <a:spcPts val="400"/>
              </a:spcBef>
              <a:spcAft>
                <a:spcPts val="400"/>
              </a:spcAft>
            </a:pPr>
            <a:r>
              <a:rPr lang="en-US" sz="2400" dirty="0">
                <a:solidFill>
                  <a:srgbClr val="5B6770"/>
                </a:solidFill>
              </a:rPr>
              <a:t>RRS requirements are determined in the beginning of the year, for the whole year, based on historic inertia conditions</a:t>
            </a:r>
            <a:r>
              <a:rPr lang="en-US" sz="2400" dirty="0" smtClean="0">
                <a:solidFill>
                  <a:srgbClr val="5B6770"/>
                </a:solidFill>
              </a:rPr>
              <a:t>.</a:t>
            </a:r>
          </a:p>
          <a:p>
            <a:pPr>
              <a:spcBef>
                <a:spcPts val="400"/>
              </a:spcBef>
              <a:spcAft>
                <a:spcPts val="400"/>
              </a:spcAft>
            </a:pPr>
            <a:endParaRPr lang="en-US" sz="2400" dirty="0">
              <a:solidFill>
                <a:srgbClr val="5B6770"/>
              </a:solidFill>
            </a:endParaRPr>
          </a:p>
          <a:p>
            <a:pPr>
              <a:spcBef>
                <a:spcPts val="400"/>
              </a:spcBef>
              <a:spcAft>
                <a:spcPts val="400"/>
              </a:spcAft>
            </a:pPr>
            <a:r>
              <a:rPr lang="en-US" sz="2400" dirty="0" smtClean="0">
                <a:solidFill>
                  <a:srgbClr val="5B6770"/>
                </a:solidFill>
              </a:rPr>
              <a:t>ERCOT determines actual RRS </a:t>
            </a:r>
            <a:r>
              <a:rPr lang="en-US" sz="2400" dirty="0">
                <a:solidFill>
                  <a:srgbClr val="5B6770"/>
                </a:solidFill>
              </a:rPr>
              <a:t>needs based on expected inertia conditions in the Day-Ahead and closer to real-time, and monitors RRS </a:t>
            </a:r>
            <a:r>
              <a:rPr lang="en-US" sz="2400" dirty="0" smtClean="0">
                <a:solidFill>
                  <a:srgbClr val="5B6770"/>
                </a:solidFill>
              </a:rPr>
              <a:t>sufficiency in the control room. </a:t>
            </a:r>
          </a:p>
          <a:p>
            <a:pPr>
              <a:spcBef>
                <a:spcPts val="400"/>
              </a:spcBef>
              <a:spcAft>
                <a:spcPts val="400"/>
              </a:spcAft>
            </a:pPr>
            <a:endParaRPr lang="en-US" sz="2400" dirty="0" smtClean="0">
              <a:solidFill>
                <a:srgbClr val="5B6770"/>
              </a:solidFill>
            </a:endParaRPr>
          </a:p>
          <a:p>
            <a:pPr>
              <a:spcBef>
                <a:spcPts val="400"/>
              </a:spcBef>
              <a:spcAft>
                <a:spcPts val="400"/>
              </a:spcAft>
            </a:pPr>
            <a:r>
              <a:rPr lang="en-US" sz="2400" dirty="0" smtClean="0">
                <a:solidFill>
                  <a:srgbClr val="5B6770"/>
                </a:solidFill>
              </a:rPr>
              <a:t>Inertia is monitored versus Critical Inertia value in real time. </a:t>
            </a:r>
            <a:endParaRPr lang="en-US" sz="2400" dirty="0">
              <a:solidFill>
                <a:srgbClr val="5B6770"/>
              </a:solidFill>
            </a:endParaRPr>
          </a:p>
          <a:p>
            <a:pPr>
              <a:spcBef>
                <a:spcPts val="400"/>
              </a:spcBef>
              <a:spcAft>
                <a:spcPts val="400"/>
              </a:spcAft>
            </a:pPr>
            <a:endParaRPr lang="en-US" sz="2400" dirty="0">
              <a:solidFill>
                <a:srgbClr val="5B677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11</a:t>
            </a:fld>
            <a:endParaRPr lang="en-US">
              <a:solidFill>
                <a:prstClr val="black">
                  <a:tint val="75000"/>
                </a:prstClr>
              </a:solidFill>
            </a:endParaRPr>
          </a:p>
        </p:txBody>
      </p:sp>
    </p:spTree>
    <p:extLst>
      <p:ext uri="{BB962C8B-B14F-4D97-AF65-F5344CB8AC3E}">
        <p14:creationId xmlns:p14="http://schemas.microsoft.com/office/powerpoint/2010/main" val="17392947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Inertia</a:t>
            </a:r>
            <a:endParaRPr lang="en-US" dirty="0"/>
          </a:p>
        </p:txBody>
      </p:sp>
      <p:sp>
        <p:nvSpPr>
          <p:cNvPr id="3" name="Content Placeholder 2"/>
          <p:cNvSpPr>
            <a:spLocks noGrp="1"/>
          </p:cNvSpPr>
          <p:nvPr>
            <p:ph idx="1"/>
          </p:nvPr>
        </p:nvSpPr>
        <p:spPr>
          <a:xfrm>
            <a:off x="304800" y="1386681"/>
            <a:ext cx="8534400" cy="4533351"/>
          </a:xfrm>
        </p:spPr>
        <p:txBody>
          <a:bodyPr/>
          <a:lstStyle/>
          <a:p>
            <a:pPr marL="257175" lvl="0" indent="-257175" defTabSz="685800"/>
            <a:r>
              <a:rPr lang="en-US" sz="1800" kern="0" dirty="0">
                <a:solidFill>
                  <a:srgbClr val="5B6770"/>
                </a:solidFill>
              </a:rPr>
              <a:t>Critical Inertia is the minimum level of </a:t>
            </a:r>
            <a:r>
              <a:rPr lang="en-US" sz="1800" kern="0" dirty="0" smtClean="0">
                <a:solidFill>
                  <a:srgbClr val="5B6770"/>
                </a:solidFill>
              </a:rPr>
              <a:t>inertia </a:t>
            </a:r>
            <a:r>
              <a:rPr lang="en-US" sz="1800" kern="0" dirty="0">
                <a:solidFill>
                  <a:srgbClr val="5B6770"/>
                </a:solidFill>
              </a:rPr>
              <a:t>at or below which a system cannot be operated reliably </a:t>
            </a:r>
            <a:r>
              <a:rPr lang="en-US" sz="1800" u="sng" kern="0" dirty="0">
                <a:solidFill>
                  <a:srgbClr val="5B6770"/>
                </a:solidFill>
              </a:rPr>
              <a:t>with existing frequency control practices</a:t>
            </a:r>
            <a:r>
              <a:rPr lang="en-US" sz="1800" kern="0" dirty="0">
                <a:solidFill>
                  <a:srgbClr val="5B6770"/>
                </a:solidFill>
              </a:rPr>
              <a:t>.</a:t>
            </a:r>
            <a:r>
              <a:rPr lang="en-US" sz="1800" u="sng" kern="0" dirty="0">
                <a:solidFill>
                  <a:srgbClr val="5B6770"/>
                </a:solidFill>
              </a:rPr>
              <a:t> </a:t>
            </a:r>
            <a:endParaRPr lang="en-US" sz="1800" u="sng" kern="0" dirty="0" smtClean="0">
              <a:solidFill>
                <a:srgbClr val="5B6770"/>
              </a:solidFill>
            </a:endParaRPr>
          </a:p>
          <a:p>
            <a:pPr marL="257175" lvl="0" indent="-257175" defTabSz="685800"/>
            <a:endParaRPr lang="en-US" sz="1000" u="sng" kern="0" dirty="0">
              <a:solidFill>
                <a:srgbClr val="5B6770"/>
              </a:solidFill>
            </a:endParaRPr>
          </a:p>
          <a:p>
            <a:pPr marL="257175" indent="-257175" defTabSz="685800"/>
            <a:r>
              <a:rPr lang="en-US" sz="1800" kern="0" dirty="0" smtClean="0">
                <a:solidFill>
                  <a:schemeClr val="tx2"/>
                </a:solidFill>
              </a:rPr>
              <a:t>For ERCOT </a:t>
            </a:r>
            <a:r>
              <a:rPr lang="en-US" sz="1800" kern="0" dirty="0">
                <a:solidFill>
                  <a:schemeClr val="tx2"/>
                </a:solidFill>
              </a:rPr>
              <a:t>Critical Inertia is the minimum level of inertia that, after a trip of 2,750 MW, will give Load </a:t>
            </a:r>
            <a:r>
              <a:rPr lang="en-US" sz="1800" kern="0" dirty="0" smtClean="0">
                <a:solidFill>
                  <a:schemeClr val="tx2"/>
                </a:solidFill>
              </a:rPr>
              <a:t>Resources sufficient </a:t>
            </a:r>
            <a:r>
              <a:rPr lang="en-US" sz="1800" kern="0" dirty="0">
                <a:solidFill>
                  <a:schemeClr val="tx2"/>
                </a:solidFill>
              </a:rPr>
              <a:t>time to respond before frequency reaches the UFLS (59.3 Hz</a:t>
            </a:r>
            <a:r>
              <a:rPr lang="en-US" sz="1800" kern="0" dirty="0" smtClean="0">
                <a:solidFill>
                  <a:schemeClr val="tx2"/>
                </a:solidFill>
              </a:rPr>
              <a:t>).</a:t>
            </a:r>
          </a:p>
          <a:p>
            <a:pPr marL="257175" indent="-257175" defTabSz="685800"/>
            <a:endParaRPr lang="en-US" sz="1000" kern="0" dirty="0" smtClean="0">
              <a:solidFill>
                <a:schemeClr val="tx2"/>
              </a:solidFill>
            </a:endParaRPr>
          </a:p>
          <a:p>
            <a:pPr marL="257175" indent="-257175" defTabSz="685800"/>
            <a:r>
              <a:rPr lang="en-US" sz="1800" kern="0" dirty="0" smtClean="0">
                <a:solidFill>
                  <a:schemeClr val="tx2"/>
                </a:solidFill>
              </a:rPr>
              <a:t>From a series of dynamic studies Critical Inertia for ERCOT was found and set to </a:t>
            </a:r>
            <a:r>
              <a:rPr lang="en-US" sz="1800" b="1" kern="0" dirty="0" smtClean="0">
                <a:solidFill>
                  <a:schemeClr val="tx2"/>
                </a:solidFill>
              </a:rPr>
              <a:t>100  GWs </a:t>
            </a:r>
            <a:r>
              <a:rPr lang="en-US" sz="1800" kern="0" dirty="0" smtClean="0">
                <a:solidFill>
                  <a:schemeClr val="tx2"/>
                </a:solidFill>
              </a:rPr>
              <a:t>(if 2 </a:t>
            </a:r>
            <a:r>
              <a:rPr lang="en-US" sz="1800" kern="0" dirty="0">
                <a:solidFill>
                  <a:schemeClr val="tx2"/>
                </a:solidFill>
              </a:rPr>
              <a:t>STP units are </a:t>
            </a:r>
            <a:r>
              <a:rPr lang="en-US" sz="1800" kern="0" dirty="0" smtClean="0">
                <a:solidFill>
                  <a:schemeClr val="tx2"/>
                </a:solidFill>
              </a:rPr>
              <a:t>online).</a:t>
            </a:r>
            <a:endParaRPr lang="en-US" sz="1800" kern="0" dirty="0">
              <a:solidFill>
                <a:schemeClr val="tx2"/>
              </a:solidFill>
            </a:endParaRPr>
          </a:p>
          <a:p>
            <a:pPr marL="257175" indent="-257175" defTabSz="685800"/>
            <a:endParaRPr lang="en-US" sz="1000" b="1" kern="0" dirty="0" smtClean="0">
              <a:solidFill>
                <a:schemeClr val="tx2"/>
              </a:solidFill>
            </a:endParaRPr>
          </a:p>
          <a:p>
            <a:pPr marL="257175" indent="-257175" defTabSz="685800"/>
            <a:r>
              <a:rPr lang="en-US" sz="1800" kern="0" dirty="0" smtClean="0">
                <a:solidFill>
                  <a:schemeClr val="tx2"/>
                </a:solidFill>
              </a:rPr>
              <a:t>Critical Inertia is monitored in the control room and operator may take actions to increase critical inertia above 100 GWs, when needed. </a:t>
            </a:r>
          </a:p>
          <a:p>
            <a:pPr marL="257175" indent="-257175" defTabSz="685800"/>
            <a:endParaRPr lang="en-US" sz="1000" kern="0" dirty="0" smtClean="0">
              <a:solidFill>
                <a:schemeClr val="tx2"/>
              </a:solidFill>
            </a:endParaRPr>
          </a:p>
          <a:p>
            <a:pPr marL="257175" indent="-257175" defTabSz="685800"/>
            <a:r>
              <a:rPr lang="en-US" sz="1800" kern="0" dirty="0" smtClean="0">
                <a:solidFill>
                  <a:schemeClr val="tx2"/>
                </a:solidFill>
              </a:rPr>
              <a:t>With implementation of NPRR863, FFR response time is faster than that of Load Resources and trigger frequency is higher, Critical inertia can potentially be decreased to </a:t>
            </a:r>
            <a:r>
              <a:rPr lang="en-US" sz="1800" b="1" kern="0" dirty="0" smtClean="0">
                <a:solidFill>
                  <a:schemeClr val="tx2"/>
                </a:solidFill>
              </a:rPr>
              <a:t>90 GWs </a:t>
            </a:r>
            <a:r>
              <a:rPr lang="en-US" sz="1800" kern="0" dirty="0" smtClean="0">
                <a:solidFill>
                  <a:schemeClr val="tx2"/>
                </a:solidFill>
              </a:rPr>
              <a:t>(based on dynamic studies)</a:t>
            </a:r>
          </a:p>
          <a:p>
            <a:pPr marL="257175" indent="-257175" defTabSz="685800"/>
            <a:endParaRPr lang="en-US" sz="1800" kern="0" dirty="0" smtClean="0">
              <a:solidFill>
                <a:schemeClr val="tx2"/>
              </a:solidFill>
            </a:endParaRPr>
          </a:p>
          <a:p>
            <a:pPr marL="257175" indent="-257175" defTabSz="685800"/>
            <a:endParaRPr lang="en-US" sz="1800" kern="0" dirty="0">
              <a:solidFill>
                <a:schemeClr val="tx2"/>
              </a:solidFill>
            </a:endParaRPr>
          </a:p>
          <a:p>
            <a:pPr marL="257175" lvl="0" indent="-257175" defTabSz="685800"/>
            <a:endParaRPr lang="en-US" sz="1800" kern="0" dirty="0">
              <a:solidFill>
                <a:srgbClr val="5B6770"/>
              </a:solidFill>
            </a:endParaRP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12</a:t>
            </a:fld>
            <a:endParaRPr lang="en-US" dirty="0">
              <a:solidFill>
                <a:prstClr val="black">
                  <a:tint val="75000"/>
                </a:prstClr>
              </a:solidFill>
            </a:endParaRPr>
          </a:p>
        </p:txBody>
      </p:sp>
    </p:spTree>
    <p:extLst>
      <p:ext uri="{BB962C8B-B14F-4D97-AF65-F5344CB8AC3E}">
        <p14:creationId xmlns:p14="http://schemas.microsoft.com/office/powerpoint/2010/main" val="7728100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“Base” Inertia </a:t>
            </a:r>
            <a:r>
              <a:rPr lang="en-US" dirty="0" smtClean="0"/>
              <a:t>Analysis</a:t>
            </a:r>
            <a:endParaRPr lang="en-US" dirty="0"/>
          </a:p>
        </p:txBody>
      </p:sp>
      <p:sp>
        <p:nvSpPr>
          <p:cNvPr id="3" name="Content Placeholder 2"/>
          <p:cNvSpPr>
            <a:spLocks noGrp="1"/>
          </p:cNvSpPr>
          <p:nvPr>
            <p:ph idx="1"/>
          </p:nvPr>
        </p:nvSpPr>
        <p:spPr>
          <a:xfrm>
            <a:off x="381000" y="1219200"/>
            <a:ext cx="8229600" cy="4319832"/>
          </a:xfrm>
        </p:spPr>
        <p:txBody>
          <a:bodyPr/>
          <a:lstStyle/>
          <a:p>
            <a:pPr marL="0" lvl="0" indent="0" defTabSz="685800">
              <a:buNone/>
            </a:pPr>
            <a:r>
              <a:rPr lang="en-US" sz="2000" dirty="0" smtClean="0">
                <a:solidFill>
                  <a:srgbClr val="5B6770"/>
                </a:solidFill>
              </a:rPr>
              <a:t>What is </a:t>
            </a:r>
            <a:r>
              <a:rPr lang="en-US" sz="2000" dirty="0">
                <a:solidFill>
                  <a:srgbClr val="5B6770"/>
                </a:solidFill>
              </a:rPr>
              <a:t>the lowest </a:t>
            </a:r>
            <a:r>
              <a:rPr lang="en-US" sz="2000" dirty="0" smtClean="0">
                <a:solidFill>
                  <a:srgbClr val="5B6770"/>
                </a:solidFill>
              </a:rPr>
              <a:t>inertia level that ERCOT </a:t>
            </a:r>
            <a:r>
              <a:rPr lang="en-US" sz="2000" dirty="0">
                <a:solidFill>
                  <a:srgbClr val="5B6770"/>
                </a:solidFill>
              </a:rPr>
              <a:t>system can go down to with current operational </a:t>
            </a:r>
            <a:r>
              <a:rPr lang="en-US" sz="2000" dirty="0" smtClean="0">
                <a:solidFill>
                  <a:srgbClr val="5B6770"/>
                </a:solidFill>
              </a:rPr>
              <a:t>practices?</a:t>
            </a:r>
            <a:endParaRPr lang="en-US" sz="2000" dirty="0">
              <a:solidFill>
                <a:srgbClr val="5B6770"/>
              </a:solidFill>
            </a:endParaRPr>
          </a:p>
          <a:p>
            <a:pPr marL="257175" lvl="0" indent="-257175" defTabSz="685800"/>
            <a:endParaRPr lang="en-US" sz="1000" dirty="0">
              <a:solidFill>
                <a:srgbClr val="5B6770"/>
              </a:solidFill>
            </a:endParaRPr>
          </a:p>
          <a:p>
            <a:pPr marL="257175" lvl="0" indent="-257175" defTabSz="685800"/>
            <a:r>
              <a:rPr lang="en-US" sz="2000" dirty="0">
                <a:solidFill>
                  <a:srgbClr val="5B6770"/>
                </a:solidFill>
              </a:rPr>
              <a:t>Analysis is based on low </a:t>
            </a:r>
            <a:r>
              <a:rPr lang="en-US" sz="2000" dirty="0" smtClean="0">
                <a:solidFill>
                  <a:srgbClr val="5B6770"/>
                </a:solidFill>
              </a:rPr>
              <a:t>inertia </a:t>
            </a:r>
            <a:r>
              <a:rPr lang="en-US" sz="2000" dirty="0">
                <a:solidFill>
                  <a:srgbClr val="5B6770"/>
                </a:solidFill>
              </a:rPr>
              <a:t>(&lt;145 GWs) </a:t>
            </a:r>
            <a:r>
              <a:rPr lang="en-US" sz="2000" dirty="0" smtClean="0">
                <a:solidFill>
                  <a:srgbClr val="5B6770"/>
                </a:solidFill>
              </a:rPr>
              <a:t>instances for 2013-2019</a:t>
            </a:r>
            <a:endParaRPr lang="en-US" sz="2000" dirty="0">
              <a:solidFill>
                <a:srgbClr val="5B6770"/>
              </a:solidFill>
            </a:endParaRPr>
          </a:p>
          <a:p>
            <a:pPr marL="257175" lvl="0" indent="-257175" defTabSz="685800"/>
            <a:endParaRPr lang="en-US" sz="1000" dirty="0">
              <a:solidFill>
                <a:srgbClr val="5B6770"/>
              </a:solidFill>
            </a:endParaRPr>
          </a:p>
          <a:p>
            <a:pPr marL="257175" lvl="0" indent="-257175" defTabSz="685800"/>
            <a:r>
              <a:rPr lang="en-US" sz="2000" dirty="0">
                <a:solidFill>
                  <a:srgbClr val="5B6770"/>
                </a:solidFill>
              </a:rPr>
              <a:t>Determining minimum inertia from components that are online “at all times” due to various operational practices:</a:t>
            </a:r>
          </a:p>
          <a:p>
            <a:pPr marL="257175" lvl="0" indent="-257175" defTabSz="685800"/>
            <a:endParaRPr lang="en-US" sz="1000" dirty="0">
              <a:solidFill>
                <a:srgbClr val="5B6770"/>
              </a:solidFill>
            </a:endParaRPr>
          </a:p>
          <a:p>
            <a:pPr marL="514350" lvl="0" indent="-257175" defTabSz="685800">
              <a:buFont typeface="Calibri" panose="020F0502020204030204" pitchFamily="34" charset="0"/>
              <a:buChar char="−"/>
            </a:pPr>
            <a:r>
              <a:rPr lang="en-US" sz="2000" dirty="0">
                <a:solidFill>
                  <a:srgbClr val="5B6770"/>
                </a:solidFill>
              </a:rPr>
              <a:t>Private Use Networks (generation at industrial load sites)</a:t>
            </a:r>
          </a:p>
          <a:p>
            <a:pPr marL="514350" lvl="0" indent="-257175" defTabSz="685800">
              <a:buFont typeface="Calibri" panose="020F0502020204030204" pitchFamily="34" charset="0"/>
              <a:buChar char="−"/>
            </a:pPr>
            <a:endParaRPr lang="en-US" sz="400" dirty="0">
              <a:solidFill>
                <a:srgbClr val="5B6770"/>
              </a:solidFill>
            </a:endParaRPr>
          </a:p>
          <a:p>
            <a:pPr marL="514350" lvl="0" indent="-257175" defTabSz="685800">
              <a:buFont typeface="Calibri" panose="020F0502020204030204" pitchFamily="34" charset="0"/>
              <a:buChar char="−"/>
            </a:pPr>
            <a:r>
              <a:rPr lang="en-US" sz="2000" dirty="0">
                <a:solidFill>
                  <a:srgbClr val="5B6770"/>
                </a:solidFill>
              </a:rPr>
              <a:t>Generators providing RRS (min </a:t>
            </a:r>
            <a:r>
              <a:rPr lang="en-US" sz="2000" dirty="0" smtClean="0">
                <a:solidFill>
                  <a:srgbClr val="5B6770"/>
                </a:solidFill>
              </a:rPr>
              <a:t>1,150 </a:t>
            </a:r>
            <a:r>
              <a:rPr lang="en-US" sz="2000" dirty="0">
                <a:solidFill>
                  <a:srgbClr val="5B6770"/>
                </a:solidFill>
              </a:rPr>
              <a:t>MW of RRS is required from generation, each generator cannot be awarded RRS for more than 20% of </a:t>
            </a:r>
            <a:r>
              <a:rPr lang="en-US" sz="2000" dirty="0" smtClean="0">
                <a:solidFill>
                  <a:srgbClr val="5B6770"/>
                </a:solidFill>
              </a:rPr>
              <a:t>its </a:t>
            </a:r>
            <a:r>
              <a:rPr lang="en-US" sz="2000" dirty="0">
                <a:solidFill>
                  <a:srgbClr val="5B6770"/>
                </a:solidFill>
              </a:rPr>
              <a:t>capacity)</a:t>
            </a:r>
          </a:p>
          <a:p>
            <a:pPr marL="514350" lvl="0" indent="-257175" defTabSz="685800">
              <a:buFont typeface="Calibri" panose="020F0502020204030204" pitchFamily="34" charset="0"/>
              <a:buChar char="−"/>
            </a:pPr>
            <a:endParaRPr lang="en-US" sz="400" dirty="0">
              <a:solidFill>
                <a:srgbClr val="5B6770"/>
              </a:solidFill>
            </a:endParaRPr>
          </a:p>
          <a:p>
            <a:pPr marL="514350" lvl="0" indent="-257175" defTabSz="685800">
              <a:buFont typeface="Calibri" panose="020F0502020204030204" pitchFamily="34" charset="0"/>
              <a:buChar char="−"/>
            </a:pPr>
            <a:r>
              <a:rPr lang="en-US" sz="2000" dirty="0">
                <a:solidFill>
                  <a:srgbClr val="5B6770"/>
                </a:solidFill>
              </a:rPr>
              <a:t>Nuclear generation </a:t>
            </a:r>
            <a:r>
              <a:rPr lang="en-US" sz="2000" dirty="0" smtClean="0">
                <a:solidFill>
                  <a:srgbClr val="5B6770"/>
                </a:solidFill>
              </a:rPr>
              <a:t>(always </a:t>
            </a:r>
            <a:r>
              <a:rPr lang="en-US" sz="2000" dirty="0">
                <a:solidFill>
                  <a:srgbClr val="5B6770"/>
                </a:solidFill>
              </a:rPr>
              <a:t>online unless on maintenance) </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13982231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“Base” Inertia </a:t>
            </a:r>
            <a:r>
              <a:rPr lang="en-US" dirty="0" smtClean="0"/>
              <a:t>Analysis (2013-2018 data)</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dirty="0"/>
          </a:p>
        </p:txBody>
      </p:sp>
      <p:sp>
        <p:nvSpPr>
          <p:cNvPr id="6" name="Rectangle 5"/>
          <p:cNvSpPr/>
          <p:nvPr/>
        </p:nvSpPr>
        <p:spPr>
          <a:xfrm>
            <a:off x="1905000" y="1908705"/>
            <a:ext cx="5257800" cy="2819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905000" y="4293252"/>
            <a:ext cx="5257800" cy="434853"/>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Min nuclear units inertia,18 </a:t>
            </a:r>
            <a:r>
              <a:rPr lang="en-US" dirty="0"/>
              <a:t>GW·s </a:t>
            </a:r>
          </a:p>
        </p:txBody>
      </p:sp>
      <p:sp>
        <p:nvSpPr>
          <p:cNvPr id="8" name="Rectangle 7"/>
          <p:cNvSpPr/>
          <p:nvPr/>
        </p:nvSpPr>
        <p:spPr>
          <a:xfrm>
            <a:off x="1905000" y="3508905"/>
            <a:ext cx="52578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Min inertia from AS providers, 45 </a:t>
            </a:r>
            <a:r>
              <a:rPr lang="en-US" dirty="0"/>
              <a:t>GW·s </a:t>
            </a:r>
          </a:p>
        </p:txBody>
      </p:sp>
      <p:sp>
        <p:nvSpPr>
          <p:cNvPr id="9" name="Rectangle 8"/>
          <p:cNvSpPr/>
          <p:nvPr/>
        </p:nvSpPr>
        <p:spPr>
          <a:xfrm>
            <a:off x="1905000" y="2595482"/>
            <a:ext cx="5257800" cy="913423"/>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Min </a:t>
            </a:r>
            <a:r>
              <a:rPr lang="en-US" dirty="0"/>
              <a:t>inertia Private </a:t>
            </a:r>
            <a:r>
              <a:rPr lang="en-US" dirty="0" smtClean="0"/>
              <a:t>Use Networks, 32GW·s</a:t>
            </a:r>
            <a:endParaRPr lang="en-US" dirty="0"/>
          </a:p>
        </p:txBody>
      </p:sp>
      <p:sp>
        <p:nvSpPr>
          <p:cNvPr id="10" name="Right Brace 9"/>
          <p:cNvSpPr/>
          <p:nvPr/>
        </p:nvSpPr>
        <p:spPr>
          <a:xfrm>
            <a:off x="7247214" y="2595482"/>
            <a:ext cx="304800" cy="2132623"/>
          </a:xfrm>
          <a:prstGeom prst="rightBrace">
            <a:avLst/>
          </a:prstGeom>
          <a:ln w="2222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p:cNvSpPr txBox="1"/>
          <p:nvPr/>
        </p:nvSpPr>
        <p:spPr>
          <a:xfrm rot="16200000">
            <a:off x="6468197" y="3187154"/>
            <a:ext cx="2608406" cy="369332"/>
          </a:xfrm>
          <a:prstGeom prst="rect">
            <a:avLst/>
          </a:prstGeom>
          <a:noFill/>
        </p:spPr>
        <p:txBody>
          <a:bodyPr wrap="none" rtlCol="0">
            <a:spAutoFit/>
          </a:bodyPr>
          <a:lstStyle/>
          <a:p>
            <a:r>
              <a:rPr lang="en-US" dirty="0" smtClean="0">
                <a:solidFill>
                  <a:srgbClr val="595959"/>
                </a:solidFill>
              </a:rPr>
              <a:t>95 GW</a:t>
            </a:r>
            <a:r>
              <a:rPr lang="en-US" dirty="0">
                <a:solidFill>
                  <a:srgbClr val="595959"/>
                </a:solidFill>
              </a:rPr>
              <a:t>·</a:t>
            </a:r>
            <a:r>
              <a:rPr lang="en-US" dirty="0" smtClean="0">
                <a:solidFill>
                  <a:srgbClr val="595959"/>
                </a:solidFill>
              </a:rPr>
              <a:t>s of base inertia</a:t>
            </a:r>
            <a:endParaRPr lang="en-US" dirty="0">
              <a:solidFill>
                <a:srgbClr val="595959"/>
              </a:solidFill>
            </a:endParaRPr>
          </a:p>
        </p:txBody>
      </p:sp>
      <p:sp>
        <p:nvSpPr>
          <p:cNvPr id="12" name="TextBox 11"/>
          <p:cNvSpPr txBox="1"/>
          <p:nvPr/>
        </p:nvSpPr>
        <p:spPr>
          <a:xfrm>
            <a:off x="3048000" y="1539373"/>
            <a:ext cx="2685351" cy="369332"/>
          </a:xfrm>
          <a:prstGeom prst="rect">
            <a:avLst/>
          </a:prstGeom>
          <a:noFill/>
        </p:spPr>
        <p:txBody>
          <a:bodyPr wrap="none" rtlCol="0">
            <a:spAutoFit/>
          </a:bodyPr>
          <a:lstStyle/>
          <a:p>
            <a:r>
              <a:rPr lang="en-US" dirty="0" smtClean="0">
                <a:solidFill>
                  <a:srgbClr val="595959"/>
                </a:solidFill>
              </a:rPr>
              <a:t>Critical inertia 100 GW</a:t>
            </a:r>
            <a:r>
              <a:rPr lang="en-US" dirty="0">
                <a:solidFill>
                  <a:srgbClr val="595959"/>
                </a:solidFill>
              </a:rPr>
              <a:t>·</a:t>
            </a:r>
            <a:r>
              <a:rPr lang="en-US" dirty="0" smtClean="0">
                <a:solidFill>
                  <a:srgbClr val="595959"/>
                </a:solidFill>
              </a:rPr>
              <a:t>s</a:t>
            </a:r>
            <a:endParaRPr lang="en-US" dirty="0">
              <a:solidFill>
                <a:srgbClr val="595959"/>
              </a:solidFill>
            </a:endParaRPr>
          </a:p>
        </p:txBody>
      </p:sp>
      <p:sp>
        <p:nvSpPr>
          <p:cNvPr id="13" name="TextBox 12"/>
          <p:cNvSpPr txBox="1"/>
          <p:nvPr/>
        </p:nvSpPr>
        <p:spPr>
          <a:xfrm>
            <a:off x="2735195" y="2075448"/>
            <a:ext cx="3839513" cy="369332"/>
          </a:xfrm>
          <a:prstGeom prst="rect">
            <a:avLst/>
          </a:prstGeom>
          <a:noFill/>
        </p:spPr>
        <p:txBody>
          <a:bodyPr wrap="none" rtlCol="0">
            <a:spAutoFit/>
          </a:bodyPr>
          <a:lstStyle/>
          <a:p>
            <a:r>
              <a:rPr lang="en-US" dirty="0" smtClean="0">
                <a:solidFill>
                  <a:srgbClr val="595959"/>
                </a:solidFill>
              </a:rPr>
              <a:t>A</a:t>
            </a:r>
            <a:r>
              <a:rPr lang="en-US" dirty="0">
                <a:solidFill>
                  <a:srgbClr val="595959"/>
                </a:solidFill>
              </a:rPr>
              <a:t>dditional 5 GW·s of i</a:t>
            </a:r>
            <a:r>
              <a:rPr lang="en-US" dirty="0" smtClean="0">
                <a:solidFill>
                  <a:srgbClr val="595959"/>
                </a:solidFill>
              </a:rPr>
              <a:t>nertia needed</a:t>
            </a:r>
            <a:endParaRPr lang="en-US" dirty="0">
              <a:solidFill>
                <a:srgbClr val="595959"/>
              </a:solidFill>
            </a:endParaRPr>
          </a:p>
        </p:txBody>
      </p:sp>
    </p:spTree>
    <p:extLst>
      <p:ext uri="{BB962C8B-B14F-4D97-AF65-F5344CB8AC3E}">
        <p14:creationId xmlns:p14="http://schemas.microsoft.com/office/powerpoint/2010/main" val="1290487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p:bldP spid="12" grpId="0"/>
      <p:bldP spid="1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“Base” Inertia </a:t>
            </a:r>
            <a:r>
              <a:rPr lang="en-US" dirty="0" smtClean="0"/>
              <a:t>Analysis (2013-2019 data)</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dirty="0"/>
          </a:p>
        </p:txBody>
      </p:sp>
      <p:sp>
        <p:nvSpPr>
          <p:cNvPr id="6" name="Rectangle 5"/>
          <p:cNvSpPr/>
          <p:nvPr/>
        </p:nvSpPr>
        <p:spPr>
          <a:xfrm>
            <a:off x="1905000" y="1908705"/>
            <a:ext cx="5257800" cy="2819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905000" y="4293252"/>
            <a:ext cx="5257800" cy="434853"/>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Min nuclear units inertia,18 </a:t>
            </a:r>
            <a:r>
              <a:rPr lang="en-US" dirty="0"/>
              <a:t>GW·s </a:t>
            </a:r>
          </a:p>
        </p:txBody>
      </p:sp>
      <p:sp>
        <p:nvSpPr>
          <p:cNvPr id="8" name="Rectangle 7"/>
          <p:cNvSpPr/>
          <p:nvPr/>
        </p:nvSpPr>
        <p:spPr>
          <a:xfrm>
            <a:off x="1905000" y="3659607"/>
            <a:ext cx="5257800" cy="6874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Min inertia from AS providers, 29 </a:t>
            </a:r>
            <a:r>
              <a:rPr lang="en-US" dirty="0"/>
              <a:t>GW·s </a:t>
            </a:r>
          </a:p>
        </p:txBody>
      </p:sp>
      <p:sp>
        <p:nvSpPr>
          <p:cNvPr id="9" name="Rectangle 8"/>
          <p:cNvSpPr/>
          <p:nvPr/>
        </p:nvSpPr>
        <p:spPr>
          <a:xfrm>
            <a:off x="1905000" y="2739866"/>
            <a:ext cx="5257800" cy="913423"/>
          </a:xfrm>
          <a:prstGeom prst="rect">
            <a:avLst/>
          </a:prstGeom>
          <a:solidFill>
            <a:srgbClr val="0038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Min </a:t>
            </a:r>
            <a:r>
              <a:rPr lang="en-US" dirty="0"/>
              <a:t>inertia Private </a:t>
            </a:r>
            <a:r>
              <a:rPr lang="en-US" dirty="0" smtClean="0"/>
              <a:t>Use Networks, 32GW·s</a:t>
            </a:r>
            <a:endParaRPr lang="en-US" dirty="0"/>
          </a:p>
        </p:txBody>
      </p:sp>
      <p:sp>
        <p:nvSpPr>
          <p:cNvPr id="10" name="Right Brace 9"/>
          <p:cNvSpPr/>
          <p:nvPr/>
        </p:nvSpPr>
        <p:spPr>
          <a:xfrm>
            <a:off x="7247214" y="2739866"/>
            <a:ext cx="304800" cy="1988239"/>
          </a:xfrm>
          <a:prstGeom prst="rightBrace">
            <a:avLst>
              <a:gd name="adj1" fmla="val 43859"/>
              <a:gd name="adj2" fmla="val 50000"/>
            </a:avLst>
          </a:prstGeom>
          <a:ln w="2222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p:cNvSpPr txBox="1"/>
          <p:nvPr/>
        </p:nvSpPr>
        <p:spPr>
          <a:xfrm rot="16200000">
            <a:off x="6468197" y="3187154"/>
            <a:ext cx="2608406" cy="369332"/>
          </a:xfrm>
          <a:prstGeom prst="rect">
            <a:avLst/>
          </a:prstGeom>
          <a:noFill/>
        </p:spPr>
        <p:txBody>
          <a:bodyPr wrap="none" rtlCol="0">
            <a:spAutoFit/>
          </a:bodyPr>
          <a:lstStyle/>
          <a:p>
            <a:r>
              <a:rPr lang="en-US" dirty="0" smtClean="0">
                <a:solidFill>
                  <a:srgbClr val="595959"/>
                </a:solidFill>
              </a:rPr>
              <a:t>79 GW</a:t>
            </a:r>
            <a:r>
              <a:rPr lang="en-US" dirty="0">
                <a:solidFill>
                  <a:srgbClr val="595959"/>
                </a:solidFill>
              </a:rPr>
              <a:t>·</a:t>
            </a:r>
            <a:r>
              <a:rPr lang="en-US" dirty="0" smtClean="0">
                <a:solidFill>
                  <a:srgbClr val="595959"/>
                </a:solidFill>
              </a:rPr>
              <a:t>s of base inertia</a:t>
            </a:r>
            <a:endParaRPr lang="en-US" dirty="0">
              <a:solidFill>
                <a:srgbClr val="595959"/>
              </a:solidFill>
            </a:endParaRPr>
          </a:p>
        </p:txBody>
      </p:sp>
      <p:sp>
        <p:nvSpPr>
          <p:cNvPr id="12" name="TextBox 11"/>
          <p:cNvSpPr txBox="1"/>
          <p:nvPr/>
        </p:nvSpPr>
        <p:spPr>
          <a:xfrm>
            <a:off x="3048000" y="1539373"/>
            <a:ext cx="2685351" cy="369332"/>
          </a:xfrm>
          <a:prstGeom prst="rect">
            <a:avLst/>
          </a:prstGeom>
          <a:noFill/>
        </p:spPr>
        <p:txBody>
          <a:bodyPr wrap="none" rtlCol="0">
            <a:spAutoFit/>
          </a:bodyPr>
          <a:lstStyle/>
          <a:p>
            <a:r>
              <a:rPr lang="en-US" dirty="0" smtClean="0">
                <a:solidFill>
                  <a:srgbClr val="595959"/>
                </a:solidFill>
              </a:rPr>
              <a:t>Critical inertia 100 GW</a:t>
            </a:r>
            <a:r>
              <a:rPr lang="en-US" dirty="0">
                <a:solidFill>
                  <a:srgbClr val="595959"/>
                </a:solidFill>
              </a:rPr>
              <a:t>·</a:t>
            </a:r>
            <a:r>
              <a:rPr lang="en-US" dirty="0" smtClean="0">
                <a:solidFill>
                  <a:srgbClr val="595959"/>
                </a:solidFill>
              </a:rPr>
              <a:t>s</a:t>
            </a:r>
            <a:endParaRPr lang="en-US" dirty="0">
              <a:solidFill>
                <a:srgbClr val="595959"/>
              </a:solidFill>
            </a:endParaRPr>
          </a:p>
        </p:txBody>
      </p:sp>
      <p:sp>
        <p:nvSpPr>
          <p:cNvPr id="13" name="TextBox 12"/>
          <p:cNvSpPr txBox="1"/>
          <p:nvPr/>
        </p:nvSpPr>
        <p:spPr>
          <a:xfrm>
            <a:off x="2735195" y="2075448"/>
            <a:ext cx="3954929" cy="369332"/>
          </a:xfrm>
          <a:prstGeom prst="rect">
            <a:avLst/>
          </a:prstGeom>
          <a:noFill/>
        </p:spPr>
        <p:txBody>
          <a:bodyPr wrap="none" rtlCol="0">
            <a:spAutoFit/>
          </a:bodyPr>
          <a:lstStyle/>
          <a:p>
            <a:r>
              <a:rPr lang="en-US" dirty="0" smtClean="0">
                <a:solidFill>
                  <a:srgbClr val="595959"/>
                </a:solidFill>
              </a:rPr>
              <a:t>A</a:t>
            </a:r>
            <a:r>
              <a:rPr lang="en-US" dirty="0">
                <a:solidFill>
                  <a:srgbClr val="595959"/>
                </a:solidFill>
              </a:rPr>
              <a:t>dditional </a:t>
            </a:r>
            <a:r>
              <a:rPr lang="en-US" dirty="0" smtClean="0">
                <a:solidFill>
                  <a:srgbClr val="595959"/>
                </a:solidFill>
              </a:rPr>
              <a:t>21 </a:t>
            </a:r>
            <a:r>
              <a:rPr lang="en-US" dirty="0">
                <a:solidFill>
                  <a:srgbClr val="595959"/>
                </a:solidFill>
              </a:rPr>
              <a:t>GW·s </a:t>
            </a:r>
            <a:r>
              <a:rPr lang="en-US" dirty="0" smtClean="0">
                <a:solidFill>
                  <a:srgbClr val="595959"/>
                </a:solidFill>
              </a:rPr>
              <a:t>of inertia needed</a:t>
            </a:r>
            <a:endParaRPr lang="en-US" dirty="0">
              <a:solidFill>
                <a:srgbClr val="595959"/>
              </a:solidFill>
            </a:endParaRPr>
          </a:p>
        </p:txBody>
      </p:sp>
    </p:spTree>
    <p:extLst>
      <p:ext uri="{BB962C8B-B14F-4D97-AF65-F5344CB8AC3E}">
        <p14:creationId xmlns:p14="http://schemas.microsoft.com/office/powerpoint/2010/main" val="14103670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8335" y="878858"/>
            <a:ext cx="7063530" cy="5301737"/>
          </a:xfrm>
          <a:prstGeom prst="rect">
            <a:avLst/>
          </a:prstGeom>
        </p:spPr>
      </p:pic>
      <p:sp>
        <p:nvSpPr>
          <p:cNvPr id="2" name="Title 1"/>
          <p:cNvSpPr>
            <a:spLocks noGrp="1"/>
          </p:cNvSpPr>
          <p:nvPr>
            <p:ph type="title"/>
          </p:nvPr>
        </p:nvSpPr>
        <p:spPr/>
        <p:txBody>
          <a:bodyPr/>
          <a:lstStyle/>
          <a:p>
            <a:r>
              <a:rPr lang="en-US" dirty="0" smtClean="0"/>
              <a:t>PUN Inertia</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16</a:t>
            </a:fld>
            <a:endParaRPr lang="en-US">
              <a:solidFill>
                <a:prstClr val="black">
                  <a:tint val="75000"/>
                </a:prstClr>
              </a:solidFill>
            </a:endParaRPr>
          </a:p>
        </p:txBody>
      </p:sp>
      <p:sp>
        <p:nvSpPr>
          <p:cNvPr id="3" name="TextBox 2"/>
          <p:cNvSpPr txBox="1"/>
          <p:nvPr/>
        </p:nvSpPr>
        <p:spPr>
          <a:xfrm>
            <a:off x="7255667" y="5686592"/>
            <a:ext cx="696024" cy="246221"/>
          </a:xfrm>
          <a:prstGeom prst="rect">
            <a:avLst/>
          </a:prstGeom>
          <a:noFill/>
        </p:spPr>
        <p:txBody>
          <a:bodyPr wrap="none" rtlCol="0">
            <a:spAutoFit/>
          </a:bodyPr>
          <a:lstStyle/>
          <a:p>
            <a:r>
              <a:rPr lang="en-US" sz="1000" dirty="0" smtClean="0">
                <a:solidFill>
                  <a:schemeClr val="tx1">
                    <a:lumMod val="75000"/>
                    <a:lumOff val="25000"/>
                  </a:schemeClr>
                </a:solidFill>
                <a:latin typeface="Helvetica" panose="020B0604020202020204" pitchFamily="34" charset="0"/>
                <a:cs typeface="Helvetica" panose="020B0604020202020204" pitchFamily="34" charset="0"/>
              </a:rPr>
              <a:t>Jan- Nov</a:t>
            </a:r>
            <a:endParaRPr lang="en-US" sz="1000" dirty="0">
              <a:solidFill>
                <a:schemeClr val="tx1">
                  <a:lumMod val="75000"/>
                  <a:lumOff val="25000"/>
                </a:schemeClr>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73869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Inertia from AS providers during minimum inertia times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17</a:t>
            </a:fld>
            <a:endParaRPr lang="en-US">
              <a:solidFill>
                <a:prstClr val="black">
                  <a:tint val="75000"/>
                </a:prstClr>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2411740622"/>
              </p:ext>
            </p:extLst>
          </p:nvPr>
        </p:nvGraphicFramePr>
        <p:xfrm>
          <a:off x="381000" y="1386682"/>
          <a:ext cx="8131628" cy="2894522"/>
        </p:xfrm>
        <a:graphic>
          <a:graphicData uri="http://schemas.openxmlformats.org/drawingml/2006/table">
            <a:tbl>
              <a:tblPr firstRow="1" firstCol="1" bandRow="1">
                <a:tableStyleId>{5C22544A-7EE6-4342-B048-85BDC9FD1C3A}</a:tableStyleId>
              </a:tblPr>
              <a:tblGrid>
                <a:gridCol w="1491342"/>
                <a:gridCol w="1727200"/>
                <a:gridCol w="2104571"/>
                <a:gridCol w="1494972"/>
                <a:gridCol w="1313543"/>
              </a:tblGrid>
              <a:tr h="624223">
                <a:tc>
                  <a:txBody>
                    <a:bodyPr/>
                    <a:lstStyle/>
                    <a:p>
                      <a:pPr marL="0" marR="0" algn="ctr">
                        <a:spcBef>
                          <a:spcPts val="0"/>
                        </a:spcBef>
                        <a:spcAft>
                          <a:spcPts val="0"/>
                        </a:spcAft>
                      </a:pPr>
                      <a:r>
                        <a:rPr lang="en-US" sz="1400" b="1" kern="1200" dirty="0">
                          <a:solidFill>
                            <a:schemeClr val="lt1"/>
                          </a:solidFill>
                          <a:effectLst/>
                          <a:latin typeface="+mn-lt"/>
                          <a:ea typeface="+mn-ea"/>
                          <a:cs typeface="+mn-cs"/>
                        </a:rPr>
                        <a:t>Date of inertia </a:t>
                      </a:r>
                      <a:r>
                        <a:rPr lang="en-US" sz="1400" b="1" kern="1200" dirty="0" smtClean="0">
                          <a:solidFill>
                            <a:schemeClr val="lt1"/>
                          </a:solidFill>
                          <a:effectLst/>
                          <a:latin typeface="+mn-lt"/>
                          <a:ea typeface="+mn-ea"/>
                          <a:cs typeface="+mn-cs"/>
                        </a:rPr>
                        <a:t>min</a:t>
                      </a:r>
                      <a:endParaRPr lang="en-US" sz="1400" b="1" kern="1200" dirty="0">
                        <a:solidFill>
                          <a:schemeClr val="lt1"/>
                        </a:solidFill>
                        <a:effectLst/>
                        <a:latin typeface="+mn-lt"/>
                        <a:ea typeface="+mn-ea"/>
                        <a:cs typeface="+mn-cs"/>
                      </a:endParaRPr>
                    </a:p>
                  </a:txBody>
                  <a:tcPr marL="68580" marR="68580" marT="0" marB="0" anchor="ctr"/>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Inertia of </a:t>
                      </a:r>
                      <a:r>
                        <a:rPr lang="en-US" sz="1400" b="1" kern="1200" dirty="0" smtClean="0">
                          <a:solidFill>
                            <a:schemeClr val="lt1"/>
                          </a:solidFill>
                          <a:effectLst/>
                          <a:latin typeface="+mn-lt"/>
                          <a:ea typeface="+mn-ea"/>
                          <a:cs typeface="+mn-cs"/>
                        </a:rPr>
                        <a:t>non-PUN units </a:t>
                      </a:r>
                      <a:r>
                        <a:rPr lang="en-US" sz="1400" b="1" kern="1200" dirty="0">
                          <a:solidFill>
                            <a:schemeClr val="lt1"/>
                          </a:solidFill>
                          <a:effectLst/>
                          <a:latin typeface="+mn-lt"/>
                          <a:ea typeface="+mn-ea"/>
                          <a:cs typeface="+mn-cs"/>
                        </a:rPr>
                        <a:t>carrying </a:t>
                      </a:r>
                      <a:r>
                        <a:rPr lang="en-US" sz="1400" b="1" kern="1200" dirty="0" smtClean="0">
                          <a:solidFill>
                            <a:schemeClr val="lt1"/>
                          </a:solidFill>
                          <a:effectLst/>
                          <a:latin typeface="+mn-lt"/>
                          <a:ea typeface="+mn-ea"/>
                          <a:cs typeface="+mn-cs"/>
                        </a:rPr>
                        <a:t>AS (MW*s)</a:t>
                      </a:r>
                      <a:endParaRPr lang="en-US" sz="1400" b="1" kern="1200" dirty="0">
                        <a:solidFill>
                          <a:schemeClr val="lt1"/>
                        </a:solidFill>
                        <a:effectLst/>
                        <a:latin typeface="+mn-lt"/>
                        <a:ea typeface="+mn-ea"/>
                        <a:cs typeface="+mn-cs"/>
                      </a:endParaRPr>
                    </a:p>
                  </a:txBody>
                  <a:tcPr marL="68580" marR="68580" marT="0" marB="0" anchor="ctr"/>
                </a:tc>
                <a:tc>
                  <a:txBody>
                    <a:bodyPr/>
                    <a:lstStyle/>
                    <a:p>
                      <a:pPr marL="0" marR="0" algn="ctr">
                        <a:spcBef>
                          <a:spcPts val="0"/>
                        </a:spcBef>
                        <a:spcAft>
                          <a:spcPts val="0"/>
                        </a:spcAft>
                      </a:pPr>
                      <a:r>
                        <a:rPr lang="en-US" sz="1400" b="1" kern="1200" dirty="0" smtClean="0">
                          <a:solidFill>
                            <a:schemeClr val="lt1"/>
                          </a:solidFill>
                          <a:effectLst/>
                          <a:latin typeface="+mn-lt"/>
                          <a:ea typeface="+mn-ea"/>
                          <a:cs typeface="+mn-cs"/>
                        </a:rPr>
                        <a:t>AS</a:t>
                      </a:r>
                      <a:r>
                        <a:rPr lang="en-US" sz="1400" b="1" kern="1200" baseline="0" dirty="0" smtClean="0">
                          <a:solidFill>
                            <a:schemeClr val="lt1"/>
                          </a:solidFill>
                          <a:effectLst/>
                          <a:latin typeface="+mn-lt"/>
                          <a:ea typeface="+mn-ea"/>
                          <a:cs typeface="+mn-cs"/>
                        </a:rPr>
                        <a:t> Requirement: </a:t>
                      </a:r>
                    </a:p>
                    <a:p>
                      <a:pPr marL="0" marR="0" algn="ctr">
                        <a:spcBef>
                          <a:spcPts val="0"/>
                        </a:spcBef>
                        <a:spcAft>
                          <a:spcPts val="0"/>
                        </a:spcAft>
                      </a:pPr>
                      <a:r>
                        <a:rPr lang="en-US" sz="1400" b="1" kern="1200" baseline="0" dirty="0" smtClean="0">
                          <a:solidFill>
                            <a:schemeClr val="lt1"/>
                          </a:solidFill>
                          <a:effectLst/>
                          <a:latin typeface="+mn-lt"/>
                          <a:ea typeface="+mn-ea"/>
                          <a:cs typeface="+mn-cs"/>
                        </a:rPr>
                        <a:t>RRS, </a:t>
                      </a:r>
                      <a:r>
                        <a:rPr lang="en-US" sz="1400" b="1" kern="1200" baseline="0" dirty="0" err="1" smtClean="0">
                          <a:solidFill>
                            <a:schemeClr val="lt1"/>
                          </a:solidFill>
                          <a:effectLst/>
                          <a:latin typeface="+mn-lt"/>
                          <a:ea typeface="+mn-ea"/>
                          <a:cs typeface="+mn-cs"/>
                        </a:rPr>
                        <a:t>Reg</a:t>
                      </a:r>
                      <a:r>
                        <a:rPr lang="en-US" sz="1400" b="1" kern="1200" baseline="0" dirty="0" smtClean="0">
                          <a:solidFill>
                            <a:schemeClr val="lt1"/>
                          </a:solidFill>
                          <a:effectLst/>
                          <a:latin typeface="+mn-lt"/>
                          <a:ea typeface="+mn-ea"/>
                          <a:cs typeface="+mn-cs"/>
                        </a:rPr>
                        <a:t> Up, </a:t>
                      </a:r>
                      <a:r>
                        <a:rPr lang="en-US" sz="1400" b="1" kern="1200" baseline="0" dirty="0" err="1" smtClean="0">
                          <a:solidFill>
                            <a:schemeClr val="lt1"/>
                          </a:solidFill>
                          <a:effectLst/>
                          <a:latin typeface="+mn-lt"/>
                          <a:ea typeface="+mn-ea"/>
                          <a:cs typeface="+mn-cs"/>
                        </a:rPr>
                        <a:t>Reg</a:t>
                      </a:r>
                      <a:r>
                        <a:rPr lang="en-US" sz="1400" b="1" kern="1200" baseline="0" dirty="0" smtClean="0">
                          <a:solidFill>
                            <a:schemeClr val="lt1"/>
                          </a:solidFill>
                          <a:effectLst/>
                          <a:latin typeface="+mn-lt"/>
                          <a:ea typeface="+mn-ea"/>
                          <a:cs typeface="+mn-cs"/>
                        </a:rPr>
                        <a:t> </a:t>
                      </a:r>
                      <a:r>
                        <a:rPr lang="en-US" sz="1400" b="1" kern="1200" baseline="0" dirty="0" err="1" smtClean="0">
                          <a:solidFill>
                            <a:schemeClr val="lt1"/>
                          </a:solidFill>
                          <a:effectLst/>
                          <a:latin typeface="+mn-lt"/>
                          <a:ea typeface="+mn-ea"/>
                          <a:cs typeface="+mn-cs"/>
                        </a:rPr>
                        <a:t>Dn</a:t>
                      </a:r>
                      <a:r>
                        <a:rPr lang="en-US" sz="1400" b="1" kern="1200" baseline="0" dirty="0" smtClean="0">
                          <a:solidFill>
                            <a:schemeClr val="lt1"/>
                          </a:solidFill>
                          <a:effectLst/>
                          <a:latin typeface="+mn-lt"/>
                          <a:ea typeface="+mn-ea"/>
                          <a:cs typeface="+mn-cs"/>
                        </a:rPr>
                        <a:t> (MW)</a:t>
                      </a:r>
                    </a:p>
                  </a:txBody>
                  <a:tcPr marL="68580" marR="68580" marT="0" marB="0" anchor="ctr"/>
                </a:tc>
                <a:tc>
                  <a:txBody>
                    <a:bodyPr/>
                    <a:lstStyle/>
                    <a:p>
                      <a:pPr marL="0" marR="0" algn="ctr">
                        <a:spcBef>
                          <a:spcPts val="0"/>
                        </a:spcBef>
                        <a:spcAft>
                          <a:spcPts val="0"/>
                        </a:spcAft>
                      </a:pPr>
                      <a:r>
                        <a:rPr lang="en-US" sz="1400" b="1" kern="1200" dirty="0" smtClean="0">
                          <a:solidFill>
                            <a:schemeClr val="lt1"/>
                          </a:solidFill>
                          <a:effectLst/>
                          <a:latin typeface="+mn-lt"/>
                          <a:ea typeface="+mn-ea"/>
                          <a:cs typeface="+mn-cs"/>
                        </a:rPr>
                        <a:t>RRS from Load (MW)</a:t>
                      </a:r>
                      <a:endParaRPr lang="en-US" sz="1400" b="1" kern="1200" dirty="0">
                        <a:solidFill>
                          <a:schemeClr val="lt1"/>
                        </a:solidFill>
                        <a:effectLst/>
                        <a:latin typeface="+mn-lt"/>
                        <a:ea typeface="+mn-ea"/>
                        <a:cs typeface="+mn-cs"/>
                      </a:endParaRPr>
                    </a:p>
                  </a:txBody>
                  <a:tcPr marL="68580" marR="68580" marT="0" marB="0" anchor="ctr"/>
                </a:tc>
                <a:tc>
                  <a:txBody>
                    <a:bodyPr/>
                    <a:lstStyle/>
                    <a:p>
                      <a:pPr marL="0" marR="0" algn="ctr">
                        <a:spcBef>
                          <a:spcPts val="0"/>
                        </a:spcBef>
                        <a:spcAft>
                          <a:spcPts val="0"/>
                        </a:spcAft>
                      </a:pPr>
                      <a:r>
                        <a:rPr lang="en-US" sz="1400" b="1" kern="1200" dirty="0" smtClean="0">
                          <a:solidFill>
                            <a:schemeClr val="lt1"/>
                          </a:solidFill>
                          <a:effectLst/>
                          <a:latin typeface="+mn-lt"/>
                          <a:ea typeface="+mn-ea"/>
                          <a:cs typeface="+mn-cs"/>
                        </a:rPr>
                        <a:t>RRS from Hydro (MW)</a:t>
                      </a:r>
                      <a:endParaRPr lang="en-US" sz="1400" b="1" kern="1200" dirty="0">
                        <a:solidFill>
                          <a:schemeClr val="lt1"/>
                        </a:solidFill>
                        <a:effectLst/>
                        <a:latin typeface="+mn-lt"/>
                        <a:ea typeface="+mn-ea"/>
                        <a:cs typeface="+mn-cs"/>
                      </a:endParaRPr>
                    </a:p>
                  </a:txBody>
                  <a:tcPr marL="68580" marR="68580" marT="0" marB="0" anchor="ctr"/>
                </a:tc>
              </a:tr>
              <a:tr h="312111">
                <a:tc>
                  <a:txBody>
                    <a:bodyPr/>
                    <a:lstStyle/>
                    <a:p>
                      <a:pPr marL="0" marR="0" algn="r">
                        <a:spcBef>
                          <a:spcPts val="0"/>
                        </a:spcBef>
                        <a:spcAft>
                          <a:spcPts val="0"/>
                        </a:spcAft>
                      </a:pPr>
                      <a:r>
                        <a:rPr lang="en-US" sz="1400" b="1" kern="1200" dirty="0" smtClean="0">
                          <a:solidFill>
                            <a:schemeClr val="bg1"/>
                          </a:solidFill>
                          <a:effectLst/>
                          <a:latin typeface="+mn-lt"/>
                          <a:ea typeface="+mn-ea"/>
                          <a:cs typeface="+mn-cs"/>
                        </a:rPr>
                        <a:t>03/27/2019 1:00</a:t>
                      </a:r>
                      <a:endParaRPr lang="en-US" sz="1400" b="1" kern="1200" dirty="0">
                        <a:solidFill>
                          <a:schemeClr val="bg1"/>
                        </a:solidFill>
                        <a:effectLst/>
                        <a:latin typeface="+mn-lt"/>
                        <a:ea typeface="+mn-ea"/>
                        <a:cs typeface="+mn-cs"/>
                      </a:endParaRPr>
                    </a:p>
                  </a:txBody>
                  <a:tcPr marL="68580" marR="68580" marT="0" marB="0" anchor="b"/>
                </a:tc>
                <a:tc>
                  <a:txBody>
                    <a:bodyPr/>
                    <a:lstStyle/>
                    <a:p>
                      <a:pPr marL="0" marR="0" algn="ctr">
                        <a:spcBef>
                          <a:spcPts val="0"/>
                        </a:spcBef>
                        <a:spcAft>
                          <a:spcPts val="0"/>
                        </a:spcAft>
                      </a:pPr>
                      <a:r>
                        <a:rPr lang="en-US" sz="1400" kern="1200" dirty="0">
                          <a:solidFill>
                            <a:srgbClr val="5B6770"/>
                          </a:solidFill>
                          <a:effectLst/>
                          <a:latin typeface="+mj-lt"/>
                          <a:ea typeface="Calibri" panose="020F0502020204030204" pitchFamily="34" charset="0"/>
                          <a:cs typeface="+mn-cs"/>
                        </a:rPr>
                        <a:t>46,854</a:t>
                      </a:r>
                    </a:p>
                  </a:txBody>
                  <a:tcPr marL="68580" marR="68580" marT="9525" marB="0" anchor="ctr"/>
                </a:tc>
                <a:tc>
                  <a:txBody>
                    <a:bodyPr/>
                    <a:lstStyle/>
                    <a:p>
                      <a:pPr marL="0" marR="0" algn="ctr">
                        <a:spcBef>
                          <a:spcPts val="0"/>
                        </a:spcBef>
                        <a:spcAft>
                          <a:spcPts val="0"/>
                        </a:spcAft>
                      </a:pPr>
                      <a:r>
                        <a:rPr lang="en-US" sz="1400" kern="1200" dirty="0" smtClean="0">
                          <a:solidFill>
                            <a:srgbClr val="5B6770"/>
                          </a:solidFill>
                          <a:effectLst/>
                          <a:latin typeface="+mj-lt"/>
                          <a:ea typeface="Calibri" panose="020F0502020204030204" pitchFamily="34" charset="0"/>
                          <a:cs typeface="+mn-cs"/>
                        </a:rPr>
                        <a:t>2984, </a:t>
                      </a:r>
                      <a:r>
                        <a:rPr lang="en-US" sz="1400" kern="1200" dirty="0" smtClean="0">
                          <a:solidFill>
                            <a:schemeClr val="bg1">
                              <a:lumMod val="65000"/>
                            </a:schemeClr>
                          </a:solidFill>
                          <a:effectLst/>
                          <a:latin typeface="+mj-lt"/>
                          <a:ea typeface="Calibri" panose="020F0502020204030204" pitchFamily="34" charset="0"/>
                          <a:cs typeface="+mn-cs"/>
                        </a:rPr>
                        <a:t>237, 324 </a:t>
                      </a:r>
                      <a:endParaRPr lang="en-US" sz="1400" kern="1200" dirty="0">
                        <a:solidFill>
                          <a:schemeClr val="bg1">
                            <a:lumMod val="65000"/>
                          </a:schemeClr>
                        </a:solidFill>
                        <a:effectLst/>
                        <a:latin typeface="+mj-lt"/>
                        <a:ea typeface="Calibri" panose="020F0502020204030204" pitchFamily="34" charset="0"/>
                        <a:cs typeface="+mn-cs"/>
                      </a:endParaRPr>
                    </a:p>
                  </a:txBody>
                  <a:tcPr marL="68580" marR="68580" marT="9525" marB="0" anchor="ctr"/>
                </a:tc>
                <a:tc>
                  <a:txBody>
                    <a:bodyPr/>
                    <a:lstStyle/>
                    <a:p>
                      <a:pPr marL="0" marR="0" algn="ctr">
                        <a:spcBef>
                          <a:spcPts val="0"/>
                        </a:spcBef>
                        <a:spcAft>
                          <a:spcPts val="0"/>
                        </a:spcAft>
                      </a:pPr>
                      <a:r>
                        <a:rPr lang="en-US" sz="1400" kern="1200" dirty="0" smtClean="0">
                          <a:solidFill>
                            <a:srgbClr val="5B6770"/>
                          </a:solidFill>
                          <a:effectLst/>
                          <a:latin typeface="+mj-lt"/>
                          <a:ea typeface="Calibri" panose="020F0502020204030204" pitchFamily="34" charset="0"/>
                          <a:cs typeface="+mn-cs"/>
                        </a:rPr>
                        <a:t>1785 (59.8%)</a:t>
                      </a:r>
                      <a:endParaRPr lang="en-US" sz="1400" kern="1200" dirty="0">
                        <a:solidFill>
                          <a:srgbClr val="5B6770"/>
                        </a:solidFill>
                        <a:effectLst/>
                        <a:latin typeface="+mj-lt"/>
                        <a:ea typeface="Calibri" panose="020F0502020204030204" pitchFamily="34" charset="0"/>
                        <a:cs typeface="+mn-cs"/>
                      </a:endParaRPr>
                    </a:p>
                  </a:txBody>
                  <a:tcPr marL="68580" marR="68580" marT="9525" marB="0" anchor="ctr"/>
                </a:tc>
                <a:tc>
                  <a:txBody>
                    <a:bodyPr/>
                    <a:lstStyle/>
                    <a:p>
                      <a:pPr algn="ctr" fontAlgn="b"/>
                      <a:r>
                        <a:rPr lang="en-US" sz="1400" kern="1200" dirty="0" smtClean="0">
                          <a:solidFill>
                            <a:srgbClr val="5B6770"/>
                          </a:solidFill>
                          <a:effectLst/>
                          <a:latin typeface="+mj-lt"/>
                          <a:ea typeface="Calibri" panose="020F0502020204030204" pitchFamily="34" charset="0"/>
                          <a:cs typeface="+mn-cs"/>
                        </a:rPr>
                        <a:t>315 (11%)</a:t>
                      </a:r>
                      <a:endParaRPr lang="en-US" sz="1400" kern="1200" dirty="0">
                        <a:solidFill>
                          <a:srgbClr val="5B6770"/>
                        </a:solidFill>
                        <a:effectLst/>
                        <a:latin typeface="+mj-lt"/>
                        <a:ea typeface="Calibri" panose="020F0502020204030204" pitchFamily="34" charset="0"/>
                        <a:cs typeface="+mn-cs"/>
                      </a:endParaRPr>
                    </a:p>
                  </a:txBody>
                  <a:tcPr marL="9525" marR="9525" marT="9525" marB="0" anchor="ctr"/>
                </a:tc>
              </a:tr>
              <a:tr h="312111">
                <a:tc>
                  <a:txBody>
                    <a:bodyPr/>
                    <a:lstStyle/>
                    <a:p>
                      <a:pPr marL="0" marR="0" algn="r">
                        <a:spcBef>
                          <a:spcPts val="0"/>
                        </a:spcBef>
                        <a:spcAft>
                          <a:spcPts val="0"/>
                        </a:spcAft>
                      </a:pPr>
                      <a:r>
                        <a:rPr lang="en-US" sz="1400" b="1" kern="1200" dirty="0" smtClean="0">
                          <a:solidFill>
                            <a:schemeClr val="bg1"/>
                          </a:solidFill>
                          <a:effectLst/>
                          <a:latin typeface="+mn-lt"/>
                          <a:ea typeface="+mn-ea"/>
                          <a:cs typeface="+mn-cs"/>
                        </a:rPr>
                        <a:t>11/3/2018 3:00</a:t>
                      </a:r>
                      <a:endParaRPr lang="en-US" sz="1400" b="1" kern="1200" dirty="0">
                        <a:solidFill>
                          <a:schemeClr val="bg1"/>
                        </a:solidFill>
                        <a:effectLst/>
                        <a:latin typeface="+mn-lt"/>
                        <a:ea typeface="+mn-ea"/>
                        <a:cs typeface="+mn-cs"/>
                      </a:endParaRPr>
                    </a:p>
                  </a:txBody>
                  <a:tcPr marL="68580" marR="68580" marT="0" marB="0" anchor="b"/>
                </a:tc>
                <a:tc>
                  <a:txBody>
                    <a:bodyPr/>
                    <a:lstStyle/>
                    <a:p>
                      <a:pPr marL="0" marR="0" algn="ctr">
                        <a:spcBef>
                          <a:spcPts val="0"/>
                        </a:spcBef>
                        <a:spcAft>
                          <a:spcPts val="0"/>
                        </a:spcAft>
                      </a:pPr>
                      <a:r>
                        <a:rPr lang="en-US" sz="1400" dirty="0">
                          <a:solidFill>
                            <a:srgbClr val="5B6770"/>
                          </a:solidFill>
                          <a:effectLst/>
                          <a:latin typeface="+mj-lt"/>
                          <a:ea typeface="Calibri" panose="020F0502020204030204" pitchFamily="34" charset="0"/>
                        </a:rPr>
                        <a:t>51,719</a:t>
                      </a:r>
                    </a:p>
                  </a:txBody>
                  <a:tcPr marL="68580" marR="68580" marT="9525" marB="0" anchor="ctr"/>
                </a:tc>
                <a:tc>
                  <a:txBody>
                    <a:bodyPr/>
                    <a:lstStyle/>
                    <a:p>
                      <a:pPr marL="0" marR="0" algn="ctr">
                        <a:spcBef>
                          <a:spcPts val="0"/>
                        </a:spcBef>
                        <a:spcAft>
                          <a:spcPts val="0"/>
                        </a:spcAft>
                      </a:pPr>
                      <a:r>
                        <a:rPr lang="en-US" sz="1400" dirty="0" smtClean="0">
                          <a:solidFill>
                            <a:srgbClr val="5B6770"/>
                          </a:solidFill>
                          <a:effectLst/>
                          <a:latin typeface="+mj-lt"/>
                          <a:ea typeface="Calibri" panose="020F0502020204030204" pitchFamily="34" charset="0"/>
                        </a:rPr>
                        <a:t>2985, </a:t>
                      </a:r>
                      <a:r>
                        <a:rPr lang="en-US" sz="1400" dirty="0" smtClean="0">
                          <a:solidFill>
                            <a:schemeClr val="bg1">
                              <a:lumMod val="65000"/>
                            </a:schemeClr>
                          </a:solidFill>
                          <a:effectLst/>
                          <a:latin typeface="+mj-lt"/>
                          <a:ea typeface="Calibri" panose="020F0502020204030204" pitchFamily="34" charset="0"/>
                        </a:rPr>
                        <a:t>205, 201</a:t>
                      </a:r>
                      <a:endParaRPr lang="en-US" sz="1400" dirty="0">
                        <a:solidFill>
                          <a:schemeClr val="bg1">
                            <a:lumMod val="65000"/>
                          </a:schemeClr>
                        </a:solidFill>
                        <a:effectLst/>
                        <a:latin typeface="+mj-lt"/>
                        <a:ea typeface="Calibri" panose="020F0502020204030204" pitchFamily="34" charset="0"/>
                      </a:endParaRPr>
                    </a:p>
                  </a:txBody>
                  <a:tcPr marL="68580" marR="68580" marT="9525" marB="0" anchor="ctr"/>
                </a:tc>
                <a:tc>
                  <a:txBody>
                    <a:bodyPr/>
                    <a:lstStyle/>
                    <a:p>
                      <a:pPr marL="0" marR="0" algn="ctr">
                        <a:spcBef>
                          <a:spcPts val="0"/>
                        </a:spcBef>
                        <a:spcAft>
                          <a:spcPts val="0"/>
                        </a:spcAft>
                      </a:pPr>
                      <a:r>
                        <a:rPr lang="en-US" sz="1400" dirty="0" smtClean="0">
                          <a:solidFill>
                            <a:srgbClr val="5B6770"/>
                          </a:solidFill>
                          <a:effectLst/>
                          <a:latin typeface="+mj-lt"/>
                          <a:ea typeface="Calibri" panose="020F0502020204030204" pitchFamily="34" charset="0"/>
                        </a:rPr>
                        <a:t>1791 (60%)</a:t>
                      </a:r>
                      <a:endParaRPr lang="en-US" sz="1400" dirty="0">
                        <a:solidFill>
                          <a:srgbClr val="5B6770"/>
                        </a:solidFill>
                        <a:effectLst/>
                        <a:latin typeface="+mj-lt"/>
                        <a:ea typeface="Calibri" panose="020F0502020204030204" pitchFamily="34" charset="0"/>
                      </a:endParaRPr>
                    </a:p>
                  </a:txBody>
                  <a:tcPr marL="68580" marR="68580" marT="9525" marB="0" anchor="ctr"/>
                </a:tc>
                <a:tc>
                  <a:txBody>
                    <a:bodyPr/>
                    <a:lstStyle/>
                    <a:p>
                      <a:pPr algn="ctr" fontAlgn="b"/>
                      <a:r>
                        <a:rPr lang="en-US" sz="1400" kern="1200" dirty="0" smtClean="0">
                          <a:solidFill>
                            <a:srgbClr val="5B6770"/>
                          </a:solidFill>
                          <a:effectLst/>
                          <a:latin typeface="+mj-lt"/>
                          <a:ea typeface="Calibri" panose="020F0502020204030204" pitchFamily="34" charset="0"/>
                          <a:cs typeface="+mn-cs"/>
                        </a:rPr>
                        <a:t>44 (1.5%)</a:t>
                      </a:r>
                      <a:endParaRPr lang="en-US" sz="1400" kern="1200" dirty="0">
                        <a:solidFill>
                          <a:srgbClr val="5B6770"/>
                        </a:solidFill>
                        <a:effectLst/>
                        <a:latin typeface="+mj-lt"/>
                        <a:ea typeface="Calibri" panose="020F0502020204030204" pitchFamily="34" charset="0"/>
                        <a:cs typeface="+mn-cs"/>
                      </a:endParaRPr>
                    </a:p>
                  </a:txBody>
                  <a:tcPr marL="9525" marR="9525" marT="9525" marB="0" anchor="ctr"/>
                </a:tc>
              </a:tr>
              <a:tr h="326044">
                <a:tc>
                  <a:txBody>
                    <a:bodyPr/>
                    <a:lstStyle/>
                    <a:p>
                      <a:pPr marL="0" marR="0" algn="r">
                        <a:spcBef>
                          <a:spcPts val="0"/>
                        </a:spcBef>
                        <a:spcAft>
                          <a:spcPts val="0"/>
                        </a:spcAft>
                      </a:pPr>
                      <a:r>
                        <a:rPr lang="en-US" sz="1400" dirty="0">
                          <a:solidFill>
                            <a:schemeClr val="bg1"/>
                          </a:solidFill>
                          <a:effectLst/>
                        </a:rPr>
                        <a:t>10/27/17 4:00</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400" dirty="0">
                          <a:solidFill>
                            <a:srgbClr val="5B6770"/>
                          </a:solidFill>
                          <a:effectLst/>
                          <a:latin typeface="+mj-lt"/>
                          <a:ea typeface="Calibri" panose="020F0502020204030204" pitchFamily="34" charset="0"/>
                        </a:rPr>
                        <a:t>56,089</a:t>
                      </a:r>
                    </a:p>
                  </a:txBody>
                  <a:tcPr marL="9525" marR="9525" marT="9525" marB="0" anchor="ctr"/>
                </a:tc>
                <a:tc>
                  <a:txBody>
                    <a:bodyPr/>
                    <a:lstStyle/>
                    <a:p>
                      <a:pPr marL="0" marR="0" algn="ctr">
                        <a:spcBef>
                          <a:spcPts val="0"/>
                        </a:spcBef>
                        <a:spcAft>
                          <a:spcPts val="0"/>
                        </a:spcAft>
                      </a:pPr>
                      <a:r>
                        <a:rPr lang="en-US" sz="1400" dirty="0" smtClean="0">
                          <a:solidFill>
                            <a:srgbClr val="5B6770"/>
                          </a:solidFill>
                          <a:effectLst/>
                          <a:latin typeface="+mj-lt"/>
                          <a:ea typeface="Calibri" panose="020F0502020204030204" pitchFamily="34" charset="0"/>
                        </a:rPr>
                        <a:t>2808, </a:t>
                      </a:r>
                      <a:r>
                        <a:rPr lang="en-US" sz="1400" dirty="0" smtClean="0">
                          <a:solidFill>
                            <a:schemeClr val="bg1">
                              <a:lumMod val="65000"/>
                            </a:schemeClr>
                          </a:solidFill>
                          <a:effectLst/>
                          <a:latin typeface="+mj-lt"/>
                          <a:ea typeface="Calibri" panose="020F0502020204030204" pitchFamily="34" charset="0"/>
                        </a:rPr>
                        <a:t>196, 217</a:t>
                      </a:r>
                      <a:endParaRPr lang="en-US" sz="1400" dirty="0">
                        <a:solidFill>
                          <a:schemeClr val="bg1">
                            <a:lumMod val="65000"/>
                          </a:schemeClr>
                        </a:solidFill>
                        <a:effectLst/>
                        <a:latin typeface="+mj-lt"/>
                        <a:ea typeface="Calibri" panose="020F0502020204030204" pitchFamily="34" charset="0"/>
                      </a:endParaRPr>
                    </a:p>
                  </a:txBody>
                  <a:tcPr marL="9525" marR="9525" marT="9525" marB="0" anchor="ctr"/>
                </a:tc>
                <a:tc>
                  <a:txBody>
                    <a:bodyPr/>
                    <a:lstStyle/>
                    <a:p>
                      <a:pPr marL="0" marR="0" algn="ctr">
                        <a:spcBef>
                          <a:spcPts val="0"/>
                        </a:spcBef>
                        <a:spcAft>
                          <a:spcPts val="0"/>
                        </a:spcAft>
                      </a:pPr>
                      <a:r>
                        <a:rPr lang="en-US" sz="1400" dirty="0" smtClean="0">
                          <a:solidFill>
                            <a:srgbClr val="5B6770"/>
                          </a:solidFill>
                          <a:effectLst/>
                          <a:latin typeface="+mj-lt"/>
                          <a:ea typeface="Calibri" panose="020F0502020204030204" pitchFamily="34" charset="0"/>
                        </a:rPr>
                        <a:t>1404 (50%)</a:t>
                      </a:r>
                      <a:endParaRPr lang="en-US" sz="1400" dirty="0">
                        <a:solidFill>
                          <a:srgbClr val="5B6770"/>
                        </a:solidFill>
                        <a:effectLst/>
                        <a:latin typeface="+mj-lt"/>
                        <a:ea typeface="Calibri" panose="020F0502020204030204" pitchFamily="34" charset="0"/>
                      </a:endParaRPr>
                    </a:p>
                  </a:txBody>
                  <a:tcPr marL="9525" marR="9525" marT="9525" marB="0" anchor="ctr"/>
                </a:tc>
                <a:tc>
                  <a:txBody>
                    <a:bodyPr/>
                    <a:lstStyle/>
                    <a:p>
                      <a:pPr algn="ctr" fontAlgn="b"/>
                      <a:r>
                        <a:rPr lang="en-US" sz="1400" kern="1200" dirty="0" smtClean="0">
                          <a:solidFill>
                            <a:srgbClr val="5B6770"/>
                          </a:solidFill>
                          <a:effectLst/>
                          <a:latin typeface="+mj-lt"/>
                          <a:ea typeface="Calibri" panose="020F0502020204030204" pitchFamily="34" charset="0"/>
                          <a:cs typeface="+mn-cs"/>
                        </a:rPr>
                        <a:t>265 (9.4%)</a:t>
                      </a:r>
                      <a:endParaRPr lang="en-US" sz="1400" kern="1200" dirty="0">
                        <a:solidFill>
                          <a:srgbClr val="5B6770"/>
                        </a:solidFill>
                        <a:effectLst/>
                        <a:latin typeface="+mj-lt"/>
                        <a:ea typeface="Calibri" panose="020F0502020204030204" pitchFamily="34" charset="0"/>
                        <a:cs typeface="+mn-cs"/>
                      </a:endParaRPr>
                    </a:p>
                  </a:txBody>
                  <a:tcPr marL="9525" marR="9525" marT="9525" marB="0" anchor="ctr"/>
                </a:tc>
              </a:tr>
              <a:tr h="326044">
                <a:tc>
                  <a:txBody>
                    <a:bodyPr/>
                    <a:lstStyle/>
                    <a:p>
                      <a:pPr marL="0" marR="0" algn="r">
                        <a:spcBef>
                          <a:spcPts val="0"/>
                        </a:spcBef>
                        <a:spcAft>
                          <a:spcPts val="0"/>
                        </a:spcAft>
                      </a:pPr>
                      <a:r>
                        <a:rPr lang="en-US" sz="1400" dirty="0">
                          <a:solidFill>
                            <a:schemeClr val="bg1"/>
                          </a:solidFill>
                          <a:effectLst/>
                        </a:rPr>
                        <a:t>4/10/16 2:00</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400" dirty="0">
                          <a:solidFill>
                            <a:srgbClr val="5B6770"/>
                          </a:solidFill>
                          <a:effectLst/>
                          <a:latin typeface="+mj-lt"/>
                          <a:ea typeface="Calibri" panose="020F0502020204030204" pitchFamily="34" charset="0"/>
                        </a:rPr>
                        <a:t>52,317</a:t>
                      </a:r>
                    </a:p>
                  </a:txBody>
                  <a:tcPr marL="9525" marR="9525" marT="9525" marB="0" anchor="ctr"/>
                </a:tc>
                <a:tc>
                  <a:txBody>
                    <a:bodyPr/>
                    <a:lstStyle/>
                    <a:p>
                      <a:pPr marL="0" marR="0" algn="ctr">
                        <a:spcBef>
                          <a:spcPts val="0"/>
                        </a:spcBef>
                        <a:spcAft>
                          <a:spcPts val="0"/>
                        </a:spcAft>
                      </a:pPr>
                      <a:r>
                        <a:rPr lang="en-US" sz="1400" dirty="0" smtClean="0">
                          <a:solidFill>
                            <a:srgbClr val="5B6770"/>
                          </a:solidFill>
                          <a:effectLst/>
                          <a:latin typeface="+mj-lt"/>
                          <a:ea typeface="Calibri" panose="020F0502020204030204" pitchFamily="34" charset="0"/>
                        </a:rPr>
                        <a:t>3000, </a:t>
                      </a:r>
                      <a:r>
                        <a:rPr lang="en-US" sz="1400" dirty="0" smtClean="0">
                          <a:solidFill>
                            <a:schemeClr val="bg1">
                              <a:lumMod val="65000"/>
                            </a:schemeClr>
                          </a:solidFill>
                          <a:effectLst/>
                          <a:latin typeface="+mj-lt"/>
                          <a:ea typeface="Calibri" panose="020F0502020204030204" pitchFamily="34" charset="0"/>
                        </a:rPr>
                        <a:t>277, 279</a:t>
                      </a:r>
                      <a:endParaRPr lang="en-US" sz="1400" dirty="0">
                        <a:solidFill>
                          <a:schemeClr val="bg1">
                            <a:lumMod val="65000"/>
                          </a:schemeClr>
                        </a:solidFill>
                        <a:effectLst/>
                        <a:latin typeface="+mj-lt"/>
                        <a:ea typeface="Calibri" panose="020F0502020204030204" pitchFamily="34" charset="0"/>
                      </a:endParaRPr>
                    </a:p>
                  </a:txBody>
                  <a:tcPr marL="9525" marR="9525" marT="9525" marB="0" anchor="ctr"/>
                </a:tc>
                <a:tc>
                  <a:txBody>
                    <a:bodyPr/>
                    <a:lstStyle/>
                    <a:p>
                      <a:pPr marL="0" marR="0" algn="ctr">
                        <a:spcBef>
                          <a:spcPts val="0"/>
                        </a:spcBef>
                        <a:spcAft>
                          <a:spcPts val="0"/>
                        </a:spcAft>
                      </a:pPr>
                      <a:r>
                        <a:rPr lang="en-US" sz="1400" dirty="0" smtClean="0">
                          <a:solidFill>
                            <a:srgbClr val="5B6770"/>
                          </a:solidFill>
                          <a:effectLst/>
                          <a:latin typeface="+mj-lt"/>
                          <a:ea typeface="Calibri" panose="020F0502020204030204" pitchFamily="34" charset="0"/>
                        </a:rPr>
                        <a:t>1499 (50%)</a:t>
                      </a:r>
                      <a:endParaRPr lang="en-US" sz="1400" dirty="0">
                        <a:solidFill>
                          <a:srgbClr val="5B6770"/>
                        </a:solidFill>
                        <a:effectLst/>
                        <a:latin typeface="+mj-lt"/>
                        <a:ea typeface="Calibri" panose="020F0502020204030204" pitchFamily="34" charset="0"/>
                      </a:endParaRPr>
                    </a:p>
                  </a:txBody>
                  <a:tcPr marL="9525" marR="9525" marT="9525" marB="0" anchor="ctr"/>
                </a:tc>
                <a:tc>
                  <a:txBody>
                    <a:bodyPr/>
                    <a:lstStyle/>
                    <a:p>
                      <a:pPr algn="ctr" fontAlgn="b"/>
                      <a:r>
                        <a:rPr lang="en-US" sz="1400" kern="1200" dirty="0" smtClean="0">
                          <a:solidFill>
                            <a:srgbClr val="5B6770"/>
                          </a:solidFill>
                          <a:effectLst/>
                          <a:latin typeface="+mj-lt"/>
                          <a:ea typeface="Calibri" panose="020F0502020204030204" pitchFamily="34" charset="0"/>
                          <a:cs typeface="+mn-cs"/>
                        </a:rPr>
                        <a:t>289 (9.6%)</a:t>
                      </a:r>
                      <a:endParaRPr lang="en-US" sz="1400" kern="1200" dirty="0">
                        <a:solidFill>
                          <a:srgbClr val="5B6770"/>
                        </a:solidFill>
                        <a:effectLst/>
                        <a:latin typeface="+mj-lt"/>
                        <a:ea typeface="Calibri" panose="020F0502020204030204" pitchFamily="34" charset="0"/>
                        <a:cs typeface="+mn-cs"/>
                      </a:endParaRPr>
                    </a:p>
                  </a:txBody>
                  <a:tcPr marL="9525" marR="9525" marT="9525" marB="0" anchor="ctr"/>
                </a:tc>
              </a:tr>
              <a:tr h="326044">
                <a:tc>
                  <a:txBody>
                    <a:bodyPr/>
                    <a:lstStyle/>
                    <a:p>
                      <a:pPr marL="0" marR="0" algn="r">
                        <a:spcBef>
                          <a:spcPts val="0"/>
                        </a:spcBef>
                        <a:spcAft>
                          <a:spcPts val="0"/>
                        </a:spcAft>
                      </a:pPr>
                      <a:r>
                        <a:rPr lang="en-US" sz="1400" dirty="0">
                          <a:solidFill>
                            <a:schemeClr val="bg1"/>
                          </a:solidFill>
                          <a:effectLst/>
                        </a:rPr>
                        <a:t>11/25/15 2:00</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400" dirty="0">
                          <a:solidFill>
                            <a:srgbClr val="5B6770"/>
                          </a:solidFill>
                          <a:effectLst/>
                          <a:latin typeface="+mj-lt"/>
                          <a:ea typeface="Calibri" panose="020F0502020204030204" pitchFamily="34" charset="0"/>
                        </a:rPr>
                        <a:t>54,291</a:t>
                      </a:r>
                    </a:p>
                  </a:txBody>
                  <a:tcPr marL="9525" marR="9525" marT="9525" marB="0" anchor="ctr"/>
                </a:tc>
                <a:tc>
                  <a:txBody>
                    <a:bodyPr/>
                    <a:lstStyle/>
                    <a:p>
                      <a:pPr marL="0" marR="0" algn="ctr">
                        <a:spcBef>
                          <a:spcPts val="0"/>
                        </a:spcBef>
                        <a:spcAft>
                          <a:spcPts val="0"/>
                        </a:spcAft>
                      </a:pPr>
                      <a:r>
                        <a:rPr lang="en-US" sz="1400" dirty="0" smtClean="0">
                          <a:solidFill>
                            <a:srgbClr val="5B6770"/>
                          </a:solidFill>
                          <a:effectLst/>
                          <a:latin typeface="+mj-lt"/>
                          <a:ea typeface="Calibri" panose="020F0502020204030204" pitchFamily="34" charset="0"/>
                        </a:rPr>
                        <a:t>3002, </a:t>
                      </a:r>
                      <a:r>
                        <a:rPr lang="en-US" sz="1400" dirty="0" smtClean="0">
                          <a:solidFill>
                            <a:schemeClr val="bg1">
                              <a:lumMod val="65000"/>
                            </a:schemeClr>
                          </a:solidFill>
                          <a:effectLst/>
                          <a:latin typeface="+mj-lt"/>
                          <a:ea typeface="Calibri" panose="020F0502020204030204" pitchFamily="34" charset="0"/>
                        </a:rPr>
                        <a:t>272, 325</a:t>
                      </a:r>
                      <a:endParaRPr lang="en-US" sz="1400" dirty="0">
                        <a:solidFill>
                          <a:schemeClr val="bg1">
                            <a:lumMod val="65000"/>
                          </a:schemeClr>
                        </a:solidFill>
                        <a:effectLst/>
                        <a:latin typeface="+mj-lt"/>
                        <a:ea typeface="Calibri" panose="020F0502020204030204" pitchFamily="34" charset="0"/>
                      </a:endParaRPr>
                    </a:p>
                  </a:txBody>
                  <a:tcPr marL="9525" marR="9525" marT="9525" marB="0" anchor="ctr"/>
                </a:tc>
                <a:tc>
                  <a:txBody>
                    <a:bodyPr/>
                    <a:lstStyle/>
                    <a:p>
                      <a:pPr marL="0" marR="0" algn="ctr">
                        <a:spcBef>
                          <a:spcPts val="0"/>
                        </a:spcBef>
                        <a:spcAft>
                          <a:spcPts val="0"/>
                        </a:spcAft>
                      </a:pPr>
                      <a:r>
                        <a:rPr lang="en-US" sz="1400" dirty="0" smtClean="0">
                          <a:solidFill>
                            <a:srgbClr val="5B6770"/>
                          </a:solidFill>
                          <a:effectLst/>
                          <a:latin typeface="+mj-lt"/>
                          <a:ea typeface="Calibri" panose="020F0502020204030204" pitchFamily="34" charset="0"/>
                        </a:rPr>
                        <a:t>1501</a:t>
                      </a:r>
                      <a:r>
                        <a:rPr lang="en-US" sz="1400" baseline="0" dirty="0" smtClean="0">
                          <a:solidFill>
                            <a:srgbClr val="5B6770"/>
                          </a:solidFill>
                          <a:effectLst/>
                          <a:latin typeface="+mj-lt"/>
                          <a:ea typeface="Calibri" panose="020F0502020204030204" pitchFamily="34" charset="0"/>
                        </a:rPr>
                        <a:t> </a:t>
                      </a:r>
                      <a:r>
                        <a:rPr lang="en-US" sz="1400" dirty="0" smtClean="0">
                          <a:solidFill>
                            <a:srgbClr val="5B6770"/>
                          </a:solidFill>
                          <a:effectLst/>
                          <a:latin typeface="+mj-lt"/>
                          <a:ea typeface="Calibri" panose="020F0502020204030204" pitchFamily="34" charset="0"/>
                        </a:rPr>
                        <a:t>(50%)</a:t>
                      </a:r>
                      <a:endParaRPr lang="en-US" sz="1400" dirty="0">
                        <a:solidFill>
                          <a:srgbClr val="5B6770"/>
                        </a:solidFill>
                        <a:effectLst/>
                        <a:latin typeface="+mj-lt"/>
                        <a:ea typeface="Calibri" panose="020F0502020204030204" pitchFamily="34" charset="0"/>
                      </a:endParaRPr>
                    </a:p>
                  </a:txBody>
                  <a:tcPr marL="9525" marR="9525" marT="9525" marB="0" anchor="ctr"/>
                </a:tc>
                <a:tc>
                  <a:txBody>
                    <a:bodyPr/>
                    <a:lstStyle/>
                    <a:p>
                      <a:pPr algn="ctr" fontAlgn="b"/>
                      <a:r>
                        <a:rPr lang="en-US" sz="1400" kern="1200" dirty="0" smtClean="0">
                          <a:solidFill>
                            <a:srgbClr val="5B6770"/>
                          </a:solidFill>
                          <a:effectLst/>
                          <a:latin typeface="+mj-lt"/>
                          <a:ea typeface="Calibri" panose="020F0502020204030204" pitchFamily="34" charset="0"/>
                          <a:cs typeface="+mn-cs"/>
                        </a:rPr>
                        <a:t>303 (10.1%)</a:t>
                      </a:r>
                      <a:endParaRPr lang="en-US" sz="1400" kern="1200" dirty="0">
                        <a:solidFill>
                          <a:srgbClr val="5B6770"/>
                        </a:solidFill>
                        <a:effectLst/>
                        <a:latin typeface="+mj-lt"/>
                        <a:ea typeface="Calibri" panose="020F0502020204030204" pitchFamily="34" charset="0"/>
                        <a:cs typeface="+mn-cs"/>
                      </a:endParaRPr>
                    </a:p>
                  </a:txBody>
                  <a:tcPr marL="9525" marR="9525" marT="9525" marB="0" anchor="ctr"/>
                </a:tc>
              </a:tr>
              <a:tr h="326044">
                <a:tc>
                  <a:txBody>
                    <a:bodyPr/>
                    <a:lstStyle/>
                    <a:p>
                      <a:pPr marL="0" marR="0" algn="r">
                        <a:spcBef>
                          <a:spcPts val="0"/>
                        </a:spcBef>
                        <a:spcAft>
                          <a:spcPts val="0"/>
                        </a:spcAft>
                      </a:pPr>
                      <a:r>
                        <a:rPr lang="en-US" sz="1400" dirty="0">
                          <a:solidFill>
                            <a:schemeClr val="bg1"/>
                          </a:solidFill>
                          <a:effectLst/>
                        </a:rPr>
                        <a:t>3/30/14 3:00</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400" dirty="0">
                          <a:solidFill>
                            <a:srgbClr val="5B6770"/>
                          </a:solidFill>
                          <a:effectLst/>
                          <a:latin typeface="+mj-lt"/>
                          <a:ea typeface="Calibri" panose="020F0502020204030204" pitchFamily="34" charset="0"/>
                        </a:rPr>
                        <a:t>61,148</a:t>
                      </a:r>
                    </a:p>
                  </a:txBody>
                  <a:tcPr marL="9525" marR="9525" marT="9525" marB="0" anchor="ctr"/>
                </a:tc>
                <a:tc>
                  <a:txBody>
                    <a:bodyPr/>
                    <a:lstStyle/>
                    <a:p>
                      <a:pPr marL="0" marR="0" algn="ctr">
                        <a:spcBef>
                          <a:spcPts val="0"/>
                        </a:spcBef>
                        <a:spcAft>
                          <a:spcPts val="0"/>
                        </a:spcAft>
                      </a:pPr>
                      <a:r>
                        <a:rPr lang="en-US" sz="1400" dirty="0" smtClean="0">
                          <a:solidFill>
                            <a:srgbClr val="5B6770"/>
                          </a:solidFill>
                          <a:effectLst/>
                          <a:latin typeface="+mj-lt"/>
                          <a:ea typeface="Calibri" panose="020F0502020204030204" pitchFamily="34" charset="0"/>
                        </a:rPr>
                        <a:t>2800, </a:t>
                      </a:r>
                      <a:r>
                        <a:rPr lang="en-US" sz="1400" dirty="0" smtClean="0">
                          <a:solidFill>
                            <a:schemeClr val="bg1">
                              <a:lumMod val="65000"/>
                            </a:schemeClr>
                          </a:solidFill>
                          <a:effectLst/>
                          <a:latin typeface="+mj-lt"/>
                          <a:ea typeface="Calibri" panose="020F0502020204030204" pitchFamily="34" charset="0"/>
                        </a:rPr>
                        <a:t>309, 293</a:t>
                      </a:r>
                      <a:endParaRPr lang="en-US" sz="1400" dirty="0">
                        <a:solidFill>
                          <a:schemeClr val="bg1">
                            <a:lumMod val="65000"/>
                          </a:schemeClr>
                        </a:solidFill>
                        <a:effectLst/>
                        <a:latin typeface="+mj-lt"/>
                        <a:ea typeface="Calibri" panose="020F0502020204030204" pitchFamily="34" charset="0"/>
                      </a:endParaRPr>
                    </a:p>
                  </a:txBody>
                  <a:tcPr marL="9525" marR="9525" marT="9525" marB="0" anchor="ctr"/>
                </a:tc>
                <a:tc>
                  <a:txBody>
                    <a:bodyPr/>
                    <a:lstStyle/>
                    <a:p>
                      <a:pPr marL="0" marR="0" algn="ctr">
                        <a:spcBef>
                          <a:spcPts val="0"/>
                        </a:spcBef>
                        <a:spcAft>
                          <a:spcPts val="0"/>
                        </a:spcAft>
                      </a:pPr>
                      <a:r>
                        <a:rPr lang="en-US" sz="1400" dirty="0" smtClean="0">
                          <a:solidFill>
                            <a:srgbClr val="5B6770"/>
                          </a:solidFill>
                          <a:effectLst/>
                          <a:latin typeface="+mj-lt"/>
                          <a:ea typeface="Calibri" panose="020F0502020204030204" pitchFamily="34" charset="0"/>
                        </a:rPr>
                        <a:t>1151</a:t>
                      </a:r>
                      <a:r>
                        <a:rPr lang="en-US" sz="1400" baseline="0" dirty="0" smtClean="0">
                          <a:solidFill>
                            <a:srgbClr val="5B6770"/>
                          </a:solidFill>
                          <a:effectLst/>
                          <a:latin typeface="+mj-lt"/>
                          <a:ea typeface="Calibri" panose="020F0502020204030204" pitchFamily="34" charset="0"/>
                        </a:rPr>
                        <a:t> </a:t>
                      </a:r>
                      <a:r>
                        <a:rPr lang="en-US" sz="1400" dirty="0" smtClean="0">
                          <a:solidFill>
                            <a:srgbClr val="5B6770"/>
                          </a:solidFill>
                          <a:effectLst/>
                          <a:latin typeface="+mj-lt"/>
                          <a:ea typeface="Calibri" panose="020F0502020204030204" pitchFamily="34" charset="0"/>
                        </a:rPr>
                        <a:t>(41.1%)</a:t>
                      </a:r>
                      <a:endParaRPr lang="en-US" sz="1400" dirty="0">
                        <a:solidFill>
                          <a:srgbClr val="5B6770"/>
                        </a:solidFill>
                        <a:effectLst/>
                        <a:latin typeface="+mj-lt"/>
                        <a:ea typeface="Calibri" panose="020F0502020204030204" pitchFamily="34" charset="0"/>
                      </a:endParaRPr>
                    </a:p>
                  </a:txBody>
                  <a:tcPr marL="9525" marR="9525" marT="9525" marB="0" anchor="ctr"/>
                </a:tc>
                <a:tc>
                  <a:txBody>
                    <a:bodyPr/>
                    <a:lstStyle/>
                    <a:p>
                      <a:pPr algn="ctr" fontAlgn="b"/>
                      <a:r>
                        <a:rPr lang="en-US" sz="1400" kern="1200" dirty="0" smtClean="0">
                          <a:solidFill>
                            <a:srgbClr val="5B6770"/>
                          </a:solidFill>
                          <a:effectLst/>
                          <a:latin typeface="+mj-lt"/>
                          <a:ea typeface="Calibri" panose="020F0502020204030204" pitchFamily="34" charset="0"/>
                          <a:cs typeface="+mn-cs"/>
                        </a:rPr>
                        <a:t>160 (5.7%)</a:t>
                      </a:r>
                      <a:endParaRPr lang="en-US" sz="1400" kern="1200" dirty="0">
                        <a:solidFill>
                          <a:srgbClr val="5B6770"/>
                        </a:solidFill>
                        <a:effectLst/>
                        <a:latin typeface="+mj-lt"/>
                        <a:ea typeface="Calibri" panose="020F0502020204030204" pitchFamily="34" charset="0"/>
                        <a:cs typeface="+mn-cs"/>
                      </a:endParaRPr>
                    </a:p>
                  </a:txBody>
                  <a:tcPr marL="9525" marR="9525" marT="9525" marB="0" anchor="ctr"/>
                </a:tc>
              </a:tr>
              <a:tr h="326044">
                <a:tc>
                  <a:txBody>
                    <a:bodyPr/>
                    <a:lstStyle/>
                    <a:p>
                      <a:pPr marL="0" marR="0" algn="r">
                        <a:spcBef>
                          <a:spcPts val="0"/>
                        </a:spcBef>
                        <a:spcAft>
                          <a:spcPts val="0"/>
                        </a:spcAft>
                      </a:pPr>
                      <a:r>
                        <a:rPr lang="en-US" sz="1400" dirty="0">
                          <a:solidFill>
                            <a:schemeClr val="bg1"/>
                          </a:solidFill>
                          <a:effectLst/>
                        </a:rPr>
                        <a:t>3/10/13 3:00</a:t>
                      </a:r>
                      <a:endParaRPr lang="en-US"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400" dirty="0">
                          <a:solidFill>
                            <a:srgbClr val="5B6770"/>
                          </a:solidFill>
                          <a:effectLst/>
                          <a:latin typeface="+mj-lt"/>
                          <a:ea typeface="Calibri" panose="020F0502020204030204" pitchFamily="34" charset="0"/>
                        </a:rPr>
                        <a:t>42,687</a:t>
                      </a:r>
                    </a:p>
                  </a:txBody>
                  <a:tcPr marL="9525" marR="9525" marT="9525" marB="0" anchor="ctr"/>
                </a:tc>
                <a:tc>
                  <a:txBody>
                    <a:bodyPr/>
                    <a:lstStyle/>
                    <a:p>
                      <a:pPr marL="0" marR="0" algn="ctr">
                        <a:spcBef>
                          <a:spcPts val="0"/>
                        </a:spcBef>
                        <a:spcAft>
                          <a:spcPts val="0"/>
                        </a:spcAft>
                      </a:pPr>
                      <a:r>
                        <a:rPr lang="en-US" sz="1400" dirty="0" smtClean="0">
                          <a:solidFill>
                            <a:srgbClr val="5B6770"/>
                          </a:solidFill>
                          <a:effectLst/>
                          <a:latin typeface="+mj-lt"/>
                          <a:ea typeface="Calibri" panose="020F0502020204030204" pitchFamily="34" charset="0"/>
                        </a:rPr>
                        <a:t>2800, </a:t>
                      </a:r>
                      <a:r>
                        <a:rPr lang="en-US" sz="1400" dirty="0" smtClean="0">
                          <a:solidFill>
                            <a:schemeClr val="bg1">
                              <a:lumMod val="65000"/>
                            </a:schemeClr>
                          </a:solidFill>
                          <a:effectLst/>
                          <a:latin typeface="+mj-lt"/>
                          <a:ea typeface="Calibri" panose="020F0502020204030204" pitchFamily="34" charset="0"/>
                        </a:rPr>
                        <a:t>273, 329</a:t>
                      </a:r>
                      <a:endParaRPr lang="en-US" sz="1400" dirty="0">
                        <a:solidFill>
                          <a:schemeClr val="bg1">
                            <a:lumMod val="65000"/>
                          </a:schemeClr>
                        </a:solidFill>
                        <a:effectLst/>
                        <a:latin typeface="+mj-lt"/>
                        <a:ea typeface="Calibri" panose="020F0502020204030204" pitchFamily="34" charset="0"/>
                      </a:endParaRPr>
                    </a:p>
                  </a:txBody>
                  <a:tcPr marL="9525" marR="9525" marT="9525" marB="0" anchor="ctr"/>
                </a:tc>
                <a:tc>
                  <a:txBody>
                    <a:bodyPr/>
                    <a:lstStyle/>
                    <a:p>
                      <a:pPr marL="0" marR="0" algn="ctr">
                        <a:spcBef>
                          <a:spcPts val="0"/>
                        </a:spcBef>
                        <a:spcAft>
                          <a:spcPts val="0"/>
                        </a:spcAft>
                      </a:pPr>
                      <a:r>
                        <a:rPr lang="en-US" sz="1400" dirty="0" smtClean="0">
                          <a:solidFill>
                            <a:srgbClr val="5B6770"/>
                          </a:solidFill>
                          <a:effectLst/>
                          <a:latin typeface="+mj-lt"/>
                          <a:ea typeface="Calibri" panose="020F0502020204030204" pitchFamily="34" charset="0"/>
                        </a:rPr>
                        <a:t>-</a:t>
                      </a:r>
                      <a:endParaRPr lang="en-US" sz="1400" dirty="0">
                        <a:solidFill>
                          <a:srgbClr val="5B6770"/>
                        </a:solidFill>
                        <a:effectLst/>
                        <a:latin typeface="+mj-lt"/>
                        <a:ea typeface="Calibri" panose="020F0502020204030204" pitchFamily="34" charset="0"/>
                      </a:endParaRPr>
                    </a:p>
                  </a:txBody>
                  <a:tcPr marL="9525" marR="9525" marT="9525" marB="0" anchor="ctr"/>
                </a:tc>
                <a:tc>
                  <a:txBody>
                    <a:bodyPr/>
                    <a:lstStyle/>
                    <a:p>
                      <a:pPr marL="0" marR="0" algn="ctr">
                        <a:spcBef>
                          <a:spcPts val="0"/>
                        </a:spcBef>
                        <a:spcAft>
                          <a:spcPts val="0"/>
                        </a:spcAft>
                      </a:pPr>
                      <a:r>
                        <a:rPr lang="en-US" sz="1400" dirty="0" smtClean="0">
                          <a:solidFill>
                            <a:srgbClr val="5B6770"/>
                          </a:solidFill>
                          <a:effectLst/>
                          <a:latin typeface="+mj-lt"/>
                          <a:ea typeface="Calibri" panose="020F0502020204030204" pitchFamily="34" charset="0"/>
                        </a:rPr>
                        <a:t>-</a:t>
                      </a:r>
                      <a:endParaRPr lang="en-US" sz="1400" dirty="0">
                        <a:solidFill>
                          <a:srgbClr val="5B6770"/>
                        </a:solidFill>
                        <a:effectLst/>
                        <a:latin typeface="+mj-lt"/>
                        <a:ea typeface="Calibri" panose="020F0502020204030204" pitchFamily="34" charset="0"/>
                      </a:endParaRPr>
                    </a:p>
                  </a:txBody>
                  <a:tcPr marL="9525" marR="9525" marT="9525" marB="0" anchor="ctr"/>
                </a:tc>
              </a:tr>
            </a:tbl>
          </a:graphicData>
        </a:graphic>
      </p:graphicFrame>
      <p:graphicFrame>
        <p:nvGraphicFramePr>
          <p:cNvPr id="6" name="Content Placeholder 7"/>
          <p:cNvGraphicFramePr>
            <a:graphicFrameLocks noGrp="1"/>
          </p:cNvGraphicFramePr>
          <p:nvPr>
            <p:ph idx="1"/>
            <p:extLst>
              <p:ext uri="{D42A27DB-BD31-4B8C-83A1-F6EECF244321}">
                <p14:modId xmlns:p14="http://schemas.microsoft.com/office/powerpoint/2010/main" val="1924576684"/>
              </p:ext>
            </p:extLst>
          </p:nvPr>
        </p:nvGraphicFramePr>
        <p:xfrm>
          <a:off x="381001" y="4448628"/>
          <a:ext cx="8131627" cy="1809818"/>
        </p:xfrm>
        <a:graphic>
          <a:graphicData uri="http://schemas.openxmlformats.org/drawingml/2006/table">
            <a:tbl>
              <a:tblPr firstRow="1" firstCol="1" bandRow="1"/>
              <a:tblGrid>
                <a:gridCol w="1605249">
                  <a:extLst>
                    <a:ext uri="{9D8B030D-6E8A-4147-A177-3AD203B41FA5}">
                      <a16:colId xmlns="" xmlns:a16="http://schemas.microsoft.com/office/drawing/2014/main" val="20000"/>
                    </a:ext>
                  </a:extLst>
                </a:gridCol>
                <a:gridCol w="967193">
                  <a:extLst>
                    <a:ext uri="{9D8B030D-6E8A-4147-A177-3AD203B41FA5}">
                      <a16:colId xmlns="" xmlns:a16="http://schemas.microsoft.com/office/drawing/2014/main" val="20001"/>
                    </a:ext>
                  </a:extLst>
                </a:gridCol>
                <a:gridCol w="975853">
                  <a:extLst>
                    <a:ext uri="{9D8B030D-6E8A-4147-A177-3AD203B41FA5}">
                      <a16:colId xmlns="" xmlns:a16="http://schemas.microsoft.com/office/drawing/2014/main" val="20002"/>
                    </a:ext>
                  </a:extLst>
                </a:gridCol>
                <a:gridCol w="955643">
                  <a:extLst>
                    <a:ext uri="{9D8B030D-6E8A-4147-A177-3AD203B41FA5}">
                      <a16:colId xmlns="" xmlns:a16="http://schemas.microsoft.com/office/drawing/2014/main" val="20003"/>
                    </a:ext>
                  </a:extLst>
                </a:gridCol>
                <a:gridCol w="884908">
                  <a:extLst>
                    <a:ext uri="{9D8B030D-6E8A-4147-A177-3AD203B41FA5}">
                      <a16:colId xmlns="" xmlns:a16="http://schemas.microsoft.com/office/drawing/2014/main" val="20004"/>
                    </a:ext>
                  </a:extLst>
                </a:gridCol>
                <a:gridCol w="915223">
                  <a:extLst>
                    <a:ext uri="{9D8B030D-6E8A-4147-A177-3AD203B41FA5}">
                      <a16:colId xmlns="" xmlns:a16="http://schemas.microsoft.com/office/drawing/2014/main" val="20005"/>
                    </a:ext>
                  </a:extLst>
                </a:gridCol>
                <a:gridCol w="913779">
                  <a:extLst>
                    <a:ext uri="{9D8B030D-6E8A-4147-A177-3AD203B41FA5}">
                      <a16:colId xmlns="" xmlns:a16="http://schemas.microsoft.com/office/drawing/2014/main" val="20006"/>
                    </a:ext>
                  </a:extLst>
                </a:gridCol>
                <a:gridCol w="913779"/>
              </a:tblGrid>
              <a:tr h="629715">
                <a:tc>
                  <a:txBody>
                    <a:bodyPr/>
                    <a:lstStyle/>
                    <a:p>
                      <a:pPr marL="0" marR="0" algn="ctr">
                        <a:spcBef>
                          <a:spcPts val="240"/>
                        </a:spcBef>
                        <a:spcAft>
                          <a:spcPts val="240"/>
                        </a:spcAft>
                        <a:tabLst>
                          <a:tab pos="1355725" algn="l"/>
                        </a:tabLst>
                      </a:pPr>
                      <a:r>
                        <a:rPr lang="en-US" sz="10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Date and Time</a:t>
                      </a:r>
                      <a:endParaRPr lang="en-US" sz="12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tc>
                  <a:txBody>
                    <a:bodyPr/>
                    <a:lstStyle/>
                    <a:p>
                      <a:pPr marL="0" marR="0" algn="ctr">
                        <a:spcBef>
                          <a:spcPts val="240"/>
                        </a:spcBef>
                        <a:spcAft>
                          <a:spcPts val="240"/>
                        </a:spcAft>
                        <a:tabLst>
                          <a:tab pos="1355725" algn="l"/>
                        </a:tabLst>
                      </a:pPr>
                      <a:r>
                        <a:rPr lang="en-US" sz="10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2013</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00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3/10/13</a:t>
                      </a:r>
                      <a:br>
                        <a:rPr lang="en-US" sz="100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br>
                      <a:r>
                        <a:rPr lang="en-US" sz="100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 3:00 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tc>
                  <a:txBody>
                    <a:bodyPr/>
                    <a:lstStyle/>
                    <a:p>
                      <a:pPr marL="0" marR="0" algn="ctr">
                        <a:spcBef>
                          <a:spcPts val="240"/>
                        </a:spcBef>
                        <a:spcAft>
                          <a:spcPts val="240"/>
                        </a:spcAft>
                        <a:tabLst>
                          <a:tab pos="1355725" algn="l"/>
                        </a:tabLst>
                      </a:pPr>
                      <a:r>
                        <a:rPr lang="en-US"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2014</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00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3/30/14</a:t>
                      </a:r>
                      <a:br>
                        <a:rPr lang="en-US" sz="1000">
                          <a:solidFill>
                            <a:srgbClr val="FFFFFF"/>
                          </a:solidFill>
                          <a:effectLst/>
                          <a:latin typeface="Arial" panose="020B0604020202020204" pitchFamily="34" charset="0"/>
                          <a:ea typeface="Calibri" panose="020F0502020204030204" pitchFamily="34" charset="0"/>
                          <a:cs typeface="Times New Roman" panose="02020603050405020304" pitchFamily="18" charset="0"/>
                        </a:rPr>
                      </a:br>
                      <a:r>
                        <a:rPr lang="en-US" sz="100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 3:00 AM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tc>
                  <a:txBody>
                    <a:bodyPr/>
                    <a:lstStyle/>
                    <a:p>
                      <a:pPr marL="0" marR="0" algn="ctr">
                        <a:spcBef>
                          <a:spcPts val="240"/>
                        </a:spcBef>
                        <a:spcAft>
                          <a:spcPts val="240"/>
                        </a:spcAft>
                        <a:tabLst>
                          <a:tab pos="1355725" algn="l"/>
                        </a:tabLst>
                      </a:pPr>
                      <a:r>
                        <a:rPr lang="en-US" sz="10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2015</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00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11/25/15 2:00 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tc>
                  <a:txBody>
                    <a:bodyPr/>
                    <a:lstStyle/>
                    <a:p>
                      <a:pPr marL="0" marR="0" algn="ctr">
                        <a:spcBef>
                          <a:spcPts val="240"/>
                        </a:spcBef>
                        <a:spcAft>
                          <a:spcPts val="240"/>
                        </a:spcAft>
                        <a:tabLst>
                          <a:tab pos="1355725" algn="l"/>
                        </a:tabLst>
                      </a:pPr>
                      <a:r>
                        <a:rPr lang="en-US"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2016</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00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4/10/16 2:00 AM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tc>
                  <a:txBody>
                    <a:bodyPr/>
                    <a:lstStyle/>
                    <a:p>
                      <a:pPr marL="0" marR="0" algn="ctr">
                        <a:spcBef>
                          <a:spcPts val="240"/>
                        </a:spcBef>
                        <a:spcAft>
                          <a:spcPts val="240"/>
                        </a:spcAft>
                        <a:tabLst>
                          <a:tab pos="1355725" algn="l"/>
                        </a:tabLst>
                      </a:pPr>
                      <a:r>
                        <a:rPr lang="en-US"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2017</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240"/>
                        </a:spcBef>
                        <a:spcAft>
                          <a:spcPts val="240"/>
                        </a:spcAft>
                        <a:tabLst>
                          <a:tab pos="1355725" algn="l"/>
                        </a:tabLst>
                      </a:pPr>
                      <a:r>
                        <a:rPr lang="en-US" sz="100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10/27/17 4:00 AM</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tc>
                  <a:txBody>
                    <a:bodyPr/>
                    <a:lstStyle/>
                    <a:p>
                      <a:pPr marL="0" marR="0" algn="ctr">
                        <a:spcBef>
                          <a:spcPts val="240"/>
                        </a:spcBef>
                        <a:spcAft>
                          <a:spcPts val="240"/>
                        </a:spcAft>
                        <a:tabLst>
                          <a:tab pos="1355725" algn="l"/>
                        </a:tabLst>
                      </a:pPr>
                      <a:r>
                        <a:rPr lang="en-US" sz="10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2018</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240"/>
                        </a:spcBef>
                        <a:spcAft>
                          <a:spcPts val="240"/>
                        </a:spcAft>
                        <a:tabLst>
                          <a:tab pos="1355725" algn="l"/>
                        </a:tabLst>
                      </a:pPr>
                      <a:r>
                        <a:rPr lang="en-US" sz="100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11/03/18 3:30 AM</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tc>
                  <a:txBody>
                    <a:bodyPr/>
                    <a:lstStyle/>
                    <a:p>
                      <a:pPr marL="0" marR="0" algn="ctr" defTabSz="914400" rtl="0" eaLnBrk="1" latinLnBrk="0" hangingPunct="1">
                        <a:spcBef>
                          <a:spcPts val="240"/>
                        </a:spcBef>
                        <a:spcAft>
                          <a:spcPts val="240"/>
                        </a:spcAft>
                        <a:tabLst>
                          <a:tab pos="1355725" algn="l"/>
                        </a:tabLst>
                      </a:pPr>
                      <a:r>
                        <a:rPr lang="en-US" sz="1000" b="1" kern="1200" dirty="0" smtClean="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2019(Jan-Dec)</a:t>
                      </a:r>
                    </a:p>
                    <a:p>
                      <a:pPr marL="0" marR="0" algn="ctr" defTabSz="914400" rtl="0" eaLnBrk="1" latinLnBrk="0" hangingPunct="1">
                        <a:spcBef>
                          <a:spcPts val="240"/>
                        </a:spcBef>
                        <a:spcAft>
                          <a:spcPts val="240"/>
                        </a:spcAft>
                        <a:tabLst>
                          <a:tab pos="1355725" algn="l"/>
                        </a:tabLst>
                      </a:pPr>
                      <a:r>
                        <a:rPr lang="en-US" sz="1000" kern="1200" dirty="0" smtClean="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3/27/2019</a:t>
                      </a:r>
                      <a:r>
                        <a:rPr lang="en-US" sz="1000" kern="1200" baseline="0" dirty="0" smtClean="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000" kern="1200" dirty="0" smtClean="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1:00 AM</a:t>
                      </a:r>
                      <a:endParaRPr lang="en-US" sz="1000" kern="120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extLst>
                  <a:ext uri="{0D108BD9-81ED-4DB2-BD59-A6C34878D82A}">
                    <a16:rowId xmlns="" xmlns:a16="http://schemas.microsoft.com/office/drawing/2014/main" val="10000"/>
                  </a:ext>
                </a:extLst>
              </a:tr>
              <a:tr h="308463">
                <a:tc>
                  <a:txBody>
                    <a:bodyPr/>
                    <a:lstStyle/>
                    <a:p>
                      <a:pPr marL="0" marR="0" algn="ctr">
                        <a:spcBef>
                          <a:spcPts val="0"/>
                        </a:spcBef>
                        <a:spcAft>
                          <a:spcPts val="0"/>
                        </a:spcAft>
                      </a:pPr>
                      <a:r>
                        <a:rPr lang="en-US" sz="10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Min synch. Inertia (GW*s)</a:t>
                      </a:r>
                      <a:endParaRPr lang="en-US" sz="1200" dirty="0">
                        <a:solidFill>
                          <a:schemeClr val="bg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132</a:t>
                      </a:r>
                      <a:endParaRPr lang="en-US" sz="1200" b="1" dirty="0">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135</a:t>
                      </a:r>
                      <a:endParaRPr lang="en-US" sz="1200" b="1" dirty="0">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152</a:t>
                      </a:r>
                      <a:endParaRPr lang="en-US" sz="1200" b="1" dirty="0">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143</a:t>
                      </a:r>
                      <a:endParaRPr lang="en-US" sz="1200" b="1" dirty="0">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130</a:t>
                      </a:r>
                      <a:endParaRPr lang="en-US" sz="1200" b="1" dirty="0">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defTabSz="914400" rtl="0" eaLnBrk="1" latinLnBrk="0" hangingPunct="1">
                        <a:spcBef>
                          <a:spcPts val="0"/>
                        </a:spcBef>
                        <a:spcAft>
                          <a:spcPts val="0"/>
                        </a:spcAft>
                      </a:pPr>
                      <a:r>
                        <a:rPr lang="en-US" sz="1000" b="1" kern="1200"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128.8</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defTabSz="914400" rtl="0" eaLnBrk="1" latinLnBrk="0" hangingPunct="1">
                        <a:spcBef>
                          <a:spcPts val="0"/>
                        </a:spcBef>
                        <a:spcAft>
                          <a:spcPts val="0"/>
                        </a:spcAft>
                      </a:pPr>
                      <a:r>
                        <a:rPr lang="en-US" sz="1000" b="1" kern="1200" dirty="0" smtClean="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134.5</a:t>
                      </a:r>
                      <a:endParaRPr lang="en-US" sz="1000" b="1" kern="1200"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extLst>
                  <a:ext uri="{0D108BD9-81ED-4DB2-BD59-A6C34878D82A}">
                    <a16:rowId xmlns="" xmlns:a16="http://schemas.microsoft.com/office/drawing/2014/main" val="10001"/>
                  </a:ext>
                </a:extLst>
              </a:tr>
              <a:tr h="345185">
                <a:tc>
                  <a:txBody>
                    <a:bodyPr/>
                    <a:lstStyle/>
                    <a:p>
                      <a:pPr marL="0" marR="0" algn="ctr">
                        <a:spcBef>
                          <a:spcPts val="0"/>
                        </a:spcBef>
                        <a:spcAft>
                          <a:spcPts val="0"/>
                        </a:spcAft>
                      </a:pPr>
                      <a:r>
                        <a:rPr lang="en-US" sz="10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System load at minimum synch. Inertia (MW)</a:t>
                      </a:r>
                      <a:endParaRPr lang="en-US" sz="1200" dirty="0">
                        <a:solidFill>
                          <a:schemeClr val="bg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24,726</a:t>
                      </a:r>
                      <a:endParaRPr lang="en-US" sz="1200" b="1" dirty="0">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1F5"/>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24,540</a:t>
                      </a:r>
                      <a:endParaRPr lang="en-US" sz="1200" b="1" dirty="0">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1F5"/>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27,190</a:t>
                      </a:r>
                      <a:endParaRPr lang="en-US" sz="1200" b="1" dirty="0">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1F5"/>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27,831</a:t>
                      </a:r>
                      <a:endParaRPr lang="en-US" sz="1100" b="1" dirty="0">
                        <a:solidFill>
                          <a:srgbClr val="5B677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1F5"/>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28,425</a:t>
                      </a:r>
                      <a:endParaRPr lang="en-US" sz="1100" b="1" dirty="0">
                        <a:solidFill>
                          <a:srgbClr val="5B677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1F5"/>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28,397</a:t>
                      </a:r>
                      <a:endParaRPr lang="en-US" sz="1100" b="1" dirty="0">
                        <a:solidFill>
                          <a:srgbClr val="5B677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1F5"/>
                    </a:solidFill>
                  </a:tcPr>
                </a:tc>
                <a:tc>
                  <a:txBody>
                    <a:bodyPr/>
                    <a:lstStyle/>
                    <a:p>
                      <a:pPr marL="0" marR="0" algn="ctr">
                        <a:spcBef>
                          <a:spcPts val="0"/>
                        </a:spcBef>
                        <a:spcAft>
                          <a:spcPts val="0"/>
                        </a:spcAft>
                      </a:pPr>
                      <a:r>
                        <a:rPr lang="en-US" sz="1000" b="1" kern="1200" dirty="0" smtClean="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29,883</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1F5"/>
                    </a:solidFill>
                  </a:tcPr>
                </a:tc>
                <a:extLst>
                  <a:ext uri="{0D108BD9-81ED-4DB2-BD59-A6C34878D82A}">
                    <a16:rowId xmlns="" xmlns:a16="http://schemas.microsoft.com/office/drawing/2014/main" val="10002"/>
                  </a:ext>
                </a:extLst>
              </a:tr>
              <a:tr h="3837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srgbClr val="FFFFFF"/>
                          </a:solidFill>
                          <a:effectLst/>
                          <a:uLnTx/>
                          <a:uFillTx/>
                          <a:latin typeface="Arial" panose="020B0604020202020204" pitchFamily="34" charset="0"/>
                          <a:ea typeface="Calibri" panose="020F0502020204030204" pitchFamily="34" charset="0"/>
                          <a:cs typeface="Times New Roman" panose="02020603050405020304" pitchFamily="18" charset="0"/>
                        </a:rPr>
                        <a:t>Non-synch. Gen. in % of System Load</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tc>
                  <a:txBody>
                    <a:bodyPr/>
                    <a:lstStyle/>
                    <a:p>
                      <a:pPr marL="0" marR="0" algn="ctr">
                        <a:spcBef>
                          <a:spcPts val="0"/>
                        </a:spcBef>
                        <a:spcAft>
                          <a:spcPts val="0"/>
                        </a:spcAft>
                      </a:pPr>
                      <a:r>
                        <a:rPr lang="en-US" sz="1000" b="1">
                          <a:solidFill>
                            <a:srgbClr val="5B6770"/>
                          </a:solidFill>
                          <a:effectLst/>
                          <a:latin typeface="Arial" panose="020B0604020202020204" pitchFamily="34" charset="0"/>
                          <a:ea typeface="Calibri" panose="020F0502020204030204" pitchFamily="34" charset="0"/>
                          <a:cs typeface="Times New Roman" panose="02020603050405020304" pitchFamily="18" charset="0"/>
                        </a:rPr>
                        <a:t>31</a:t>
                      </a:r>
                      <a:endParaRPr lang="en-US" sz="1200" b="1">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34</a:t>
                      </a:r>
                      <a:endParaRPr lang="en-US" sz="1200" b="1" dirty="0">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42</a:t>
                      </a:r>
                      <a:endParaRPr lang="en-US" sz="1200" b="1" dirty="0">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a:spcBef>
                          <a:spcPts val="0"/>
                        </a:spcBef>
                        <a:spcAft>
                          <a:spcPts val="0"/>
                        </a:spcAft>
                      </a:pPr>
                      <a:r>
                        <a:rPr lang="en-US" sz="1000" b="1">
                          <a:solidFill>
                            <a:srgbClr val="5B6770"/>
                          </a:solidFill>
                          <a:effectLst/>
                          <a:latin typeface="Arial" panose="020B0604020202020204" pitchFamily="34" charset="0"/>
                          <a:ea typeface="Calibri" panose="020F0502020204030204" pitchFamily="34" charset="0"/>
                          <a:cs typeface="Times New Roman" panose="02020603050405020304" pitchFamily="18" charset="0"/>
                        </a:rPr>
                        <a:t>47</a:t>
                      </a:r>
                      <a:endParaRPr lang="en-US" sz="1100" b="1">
                        <a:solidFill>
                          <a:srgbClr val="5B677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Arial Unicode MS" panose="020B0604020202020204" pitchFamily="34" charset="-128"/>
                          <a:cs typeface="Times New Roman" panose="02020603050405020304" pitchFamily="18" charset="0"/>
                        </a:rPr>
                        <a:t>54</a:t>
                      </a:r>
                      <a:endParaRPr lang="en-US" sz="1100" b="1" dirty="0">
                        <a:solidFill>
                          <a:srgbClr val="5B677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a:spcBef>
                          <a:spcPts val="0"/>
                        </a:spcBef>
                        <a:spcAft>
                          <a:spcPts val="0"/>
                        </a:spcAft>
                      </a:pPr>
                      <a:r>
                        <a:rPr lang="en-US" sz="1000" b="1" dirty="0" smtClean="0">
                          <a:solidFill>
                            <a:srgbClr val="5B6770"/>
                          </a:solidFill>
                          <a:effectLst/>
                          <a:latin typeface="Arial" panose="020B0604020202020204" pitchFamily="34" charset="0"/>
                          <a:ea typeface="Arial Unicode MS" panose="020B0604020202020204" pitchFamily="34" charset="-128"/>
                          <a:cs typeface="Times New Roman" panose="02020603050405020304" pitchFamily="18" charset="0"/>
                        </a:rPr>
                        <a:t>53</a:t>
                      </a:r>
                      <a:endParaRPr lang="en-US" sz="1100" b="1" dirty="0">
                        <a:solidFill>
                          <a:srgbClr val="5B677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a:spcBef>
                          <a:spcPts val="0"/>
                        </a:spcBef>
                        <a:spcAft>
                          <a:spcPts val="0"/>
                        </a:spcAft>
                      </a:pPr>
                      <a:r>
                        <a:rPr lang="en-US" sz="1100" b="1" dirty="0" smtClean="0">
                          <a:solidFill>
                            <a:srgbClr val="5B6770"/>
                          </a:solidFill>
                          <a:effectLst/>
                          <a:latin typeface="Calibri" panose="020F0502020204030204" pitchFamily="34" charset="0"/>
                          <a:ea typeface="Calibri" panose="020F0502020204030204" pitchFamily="34" charset="0"/>
                          <a:cs typeface="Times New Roman" panose="02020603050405020304" pitchFamily="18" charset="0"/>
                        </a:rPr>
                        <a:t>50</a:t>
                      </a:r>
                      <a:endParaRPr lang="en-US" sz="1100" b="1" dirty="0">
                        <a:solidFill>
                          <a:srgbClr val="5B677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2396222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sz="2400" dirty="0" smtClean="0">
                <a:solidFill>
                  <a:srgbClr val="5B6770"/>
                </a:solidFill>
              </a:rPr>
              <a:t>Negative trend in Coal plant inertia due to retirements</a:t>
            </a:r>
          </a:p>
          <a:p>
            <a:endParaRPr lang="en-US" sz="1800" dirty="0">
              <a:solidFill>
                <a:srgbClr val="5B6770"/>
              </a:solidFill>
            </a:endParaRPr>
          </a:p>
          <a:p>
            <a:r>
              <a:rPr lang="en-US" sz="2400" dirty="0" smtClean="0">
                <a:solidFill>
                  <a:srgbClr val="5B6770"/>
                </a:solidFill>
              </a:rPr>
              <a:t>Slight increase in </a:t>
            </a:r>
            <a:r>
              <a:rPr lang="en-US" sz="2400" dirty="0">
                <a:solidFill>
                  <a:srgbClr val="5B6770"/>
                </a:solidFill>
              </a:rPr>
              <a:t>overall minimum </a:t>
            </a:r>
            <a:r>
              <a:rPr lang="en-US" sz="2400" dirty="0" smtClean="0">
                <a:solidFill>
                  <a:srgbClr val="5B6770"/>
                </a:solidFill>
              </a:rPr>
              <a:t>inertia compared to 2018</a:t>
            </a:r>
            <a:endParaRPr lang="en-US" sz="2400" dirty="0" smtClean="0">
              <a:solidFill>
                <a:srgbClr val="5B6770"/>
              </a:solidFill>
            </a:endParaRPr>
          </a:p>
          <a:p>
            <a:endParaRPr lang="en-US" sz="1800" dirty="0">
              <a:solidFill>
                <a:srgbClr val="5B6770"/>
              </a:solidFill>
            </a:endParaRPr>
          </a:p>
          <a:p>
            <a:r>
              <a:rPr lang="en-US" sz="2400" dirty="0" smtClean="0">
                <a:solidFill>
                  <a:srgbClr val="5B6770"/>
                </a:solidFill>
              </a:rPr>
              <a:t>Negative trend in inertia provided from Resources carrying Ancillary Services, possibly due to increase in % of RRS provided by Load </a:t>
            </a:r>
            <a:r>
              <a:rPr lang="en-US" sz="2400" dirty="0">
                <a:solidFill>
                  <a:srgbClr val="5B6770"/>
                </a:solidFill>
              </a:rPr>
              <a:t>R</a:t>
            </a:r>
            <a:r>
              <a:rPr lang="en-US" sz="2400" dirty="0" smtClean="0">
                <a:solidFill>
                  <a:srgbClr val="5B6770"/>
                </a:solidFill>
              </a:rPr>
              <a:t>esources</a:t>
            </a:r>
          </a:p>
          <a:p>
            <a:endParaRPr lang="en-US" sz="1800" dirty="0" smtClean="0">
              <a:solidFill>
                <a:srgbClr val="5B6770"/>
              </a:solidFill>
            </a:endParaRPr>
          </a:p>
          <a:p>
            <a:r>
              <a:rPr lang="en-US" sz="2400" dirty="0" smtClean="0">
                <a:solidFill>
                  <a:srgbClr val="5B6770"/>
                </a:solidFill>
              </a:rPr>
              <a:t>Minimum Base Inertia </a:t>
            </a:r>
            <a:r>
              <a:rPr lang="en-US" sz="2400" dirty="0" smtClean="0">
                <a:solidFill>
                  <a:srgbClr val="5B6770"/>
                </a:solidFill>
              </a:rPr>
              <a:t>may decline </a:t>
            </a:r>
            <a:r>
              <a:rPr lang="en-US" sz="2400" dirty="0" smtClean="0">
                <a:solidFill>
                  <a:srgbClr val="5B6770"/>
                </a:solidFill>
              </a:rPr>
              <a:t>as a result</a:t>
            </a:r>
            <a:endParaRPr lang="en-US" sz="2400" dirty="0">
              <a:solidFill>
                <a:srgbClr val="5B6770"/>
              </a:solidFill>
            </a:endParaRPr>
          </a:p>
          <a:p>
            <a:pPr marL="0" indent="0">
              <a:buNone/>
            </a:pPr>
            <a:endParaRPr lang="en-US"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18</a:t>
            </a:fld>
            <a:endParaRPr lang="en-US">
              <a:solidFill>
                <a:prstClr val="black">
                  <a:tint val="75000"/>
                </a:prstClr>
              </a:solidFill>
            </a:endParaRPr>
          </a:p>
        </p:txBody>
      </p:sp>
    </p:spTree>
    <p:extLst>
      <p:ext uri="{BB962C8B-B14F-4D97-AF65-F5344CB8AC3E}">
        <p14:creationId xmlns:p14="http://schemas.microsoft.com/office/powerpoint/2010/main" val="18196690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Thank you! Questions?</a:t>
            </a:r>
            <a:endParaRPr lang="en-US" sz="4000" dirty="0"/>
          </a:p>
        </p:txBody>
      </p:sp>
      <p:pic>
        <p:nvPicPr>
          <p:cNvPr id="10242" name="Picture 2" descr="Question Mark - Wh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9149" y="1386682"/>
            <a:ext cx="2384425" cy="2980531"/>
          </a:xfrm>
          <a:prstGeom prst="rect">
            <a:avLst/>
          </a:prstGeom>
          <a:noFill/>
          <a:extLst>
            <a:ext uri="{909E8E84-426E-40dd-AFC4-6F175D3DCCD1}">
              <a14:hiddenFill xmlns:a14="http://schemas.microsoft.com/office/drawing/2010/main" xmlns="">
                <a:solidFill>
                  <a:srgbClr val="FFFFFF"/>
                </a:solidFill>
              </a14:hiddenFill>
            </a:ext>
          </a:extLst>
        </p:spPr>
      </p:pic>
      <p:sp>
        <p:nvSpPr>
          <p:cNvPr id="6" name="TextBox 5"/>
          <p:cNvSpPr txBox="1"/>
          <p:nvPr/>
        </p:nvSpPr>
        <p:spPr>
          <a:xfrm>
            <a:off x="6229793" y="5625510"/>
            <a:ext cx="3018972" cy="800219"/>
          </a:xfrm>
          <a:prstGeom prst="rect">
            <a:avLst/>
          </a:prstGeom>
          <a:noFill/>
        </p:spPr>
        <p:txBody>
          <a:bodyPr wrap="square" rtlCol="0">
            <a:spAutoFit/>
          </a:bodyPr>
          <a:lstStyle/>
          <a:p>
            <a:r>
              <a:rPr lang="en-US" dirty="0">
                <a:solidFill>
                  <a:srgbClr val="5B6770"/>
                </a:solidFill>
              </a:rPr>
              <a:t>Julia Matevosyan</a:t>
            </a:r>
          </a:p>
          <a:p>
            <a:endParaRPr lang="en-US" sz="1000" dirty="0">
              <a:solidFill>
                <a:srgbClr val="5B6770"/>
              </a:solidFill>
            </a:endParaRPr>
          </a:p>
          <a:p>
            <a:r>
              <a:rPr lang="en-US" dirty="0">
                <a:solidFill>
                  <a:srgbClr val="5B6770"/>
                </a:solidFill>
              </a:rPr>
              <a:t>jmatevosjana@ercot.com</a:t>
            </a:r>
          </a:p>
        </p:txBody>
      </p:sp>
    </p:spTree>
    <p:extLst>
      <p:ext uri="{BB962C8B-B14F-4D97-AF65-F5344CB8AC3E}">
        <p14:creationId xmlns:p14="http://schemas.microsoft.com/office/powerpoint/2010/main" val="1019573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377580" y="838200"/>
            <a:ext cx="8461620" cy="5116513"/>
          </a:xfrm>
        </p:spPr>
        <p:txBody>
          <a:bodyPr>
            <a:normAutofit/>
          </a:bodyPr>
          <a:lstStyle/>
          <a:p>
            <a:pPr algn="just">
              <a:defRPr/>
            </a:pPr>
            <a:r>
              <a:rPr lang="en-US" sz="1800" dirty="0" smtClean="0">
                <a:solidFill>
                  <a:schemeClr val="tx2"/>
                </a:solidFill>
              </a:rPr>
              <a:t>With </a:t>
            </a:r>
            <a:r>
              <a:rPr lang="en-US" sz="1800" dirty="0">
                <a:solidFill>
                  <a:schemeClr val="tx2"/>
                </a:solidFill>
              </a:rPr>
              <a:t>increasing integration of </a:t>
            </a:r>
            <a:r>
              <a:rPr lang="en-US" sz="1800" dirty="0" smtClean="0">
                <a:solidFill>
                  <a:schemeClr val="tx2"/>
                </a:solidFill>
              </a:rPr>
              <a:t>inverter-based generation, </a:t>
            </a:r>
            <a:r>
              <a:rPr lang="en-US" sz="1800" dirty="0">
                <a:solidFill>
                  <a:schemeClr val="tx2"/>
                </a:solidFill>
              </a:rPr>
              <a:t>there could be periods when total inertia of the system could be </a:t>
            </a:r>
            <a:r>
              <a:rPr lang="en-US" sz="1800" dirty="0" smtClean="0">
                <a:solidFill>
                  <a:schemeClr val="tx2"/>
                </a:solidFill>
              </a:rPr>
              <a:t>low</a:t>
            </a:r>
            <a:r>
              <a:rPr lang="en-US" sz="1800" dirty="0">
                <a:solidFill>
                  <a:schemeClr val="tx2"/>
                </a:solidFill>
              </a:rPr>
              <a:t> </a:t>
            </a:r>
            <a:r>
              <a:rPr lang="en-US" sz="1800" dirty="0" smtClean="0">
                <a:solidFill>
                  <a:schemeClr val="tx2"/>
                </a:solidFill>
              </a:rPr>
              <a:t>since </a:t>
            </a:r>
            <a:r>
              <a:rPr lang="en-US" sz="1800" dirty="0">
                <a:solidFill>
                  <a:schemeClr val="tx2"/>
                </a:solidFill>
              </a:rPr>
              <a:t>less synchronous machines will be </a:t>
            </a:r>
            <a:r>
              <a:rPr lang="en-US" sz="1800" dirty="0" smtClean="0">
                <a:solidFill>
                  <a:schemeClr val="tx2"/>
                </a:solidFill>
              </a:rPr>
              <a:t>dispatched. </a:t>
            </a:r>
          </a:p>
          <a:p>
            <a:pPr algn="just">
              <a:defRPr/>
            </a:pPr>
            <a:endParaRPr lang="en-US" sz="500" dirty="0">
              <a:solidFill>
                <a:schemeClr val="tx2"/>
              </a:solidFill>
            </a:endParaRPr>
          </a:p>
          <a:p>
            <a:pPr lvl="1" algn="just">
              <a:defRPr/>
            </a:pPr>
            <a:r>
              <a:rPr lang="en-US" sz="1600" dirty="0">
                <a:solidFill>
                  <a:schemeClr val="tx2"/>
                </a:solidFill>
              </a:rPr>
              <a:t>During such </a:t>
            </a:r>
            <a:r>
              <a:rPr lang="en-US" sz="1600" dirty="0" smtClean="0">
                <a:solidFill>
                  <a:schemeClr val="tx2"/>
                </a:solidFill>
              </a:rPr>
              <a:t>situations, </a:t>
            </a:r>
            <a:r>
              <a:rPr lang="en-US" sz="1600" dirty="0">
                <a:solidFill>
                  <a:schemeClr val="tx2"/>
                </a:solidFill>
              </a:rPr>
              <a:t>it is essential to have adequate frequency response </a:t>
            </a:r>
            <a:r>
              <a:rPr lang="en-US" sz="1600" dirty="0" smtClean="0">
                <a:solidFill>
                  <a:schemeClr val="tx2"/>
                </a:solidFill>
              </a:rPr>
              <a:t>capabilities</a:t>
            </a:r>
          </a:p>
        </p:txBody>
      </p:sp>
      <p:sp>
        <p:nvSpPr>
          <p:cNvPr id="2" name="Slide Number Placeholder 1"/>
          <p:cNvSpPr>
            <a:spLocks noGrp="1"/>
          </p:cNvSpPr>
          <p:nvPr>
            <p:ph type="sldNum" sz="quarter" idx="4294967295"/>
          </p:nvPr>
        </p:nvSpPr>
        <p:spPr>
          <a:xfrm>
            <a:off x="8610600" y="6561138"/>
            <a:ext cx="457200" cy="2127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solidFill>
                  <a:prstClr val="black">
                    <a:tint val="75000"/>
                  </a:prstClr>
                </a:solidFill>
              </a:rPr>
              <a:pPr/>
              <a:t>2</a:t>
            </a:fld>
            <a:endParaRPr lang="en-US">
              <a:solidFill>
                <a:prstClr val="black">
                  <a:tint val="75000"/>
                </a:prstClr>
              </a:solidFill>
            </a:endParaRPr>
          </a:p>
        </p:txBody>
      </p:sp>
      <p:pic>
        <p:nvPicPr>
          <p:cNvPr id="3" name="Picture 2"/>
          <p:cNvPicPr>
            <a:picLocks noChangeAspect="1"/>
          </p:cNvPicPr>
          <p:nvPr/>
        </p:nvPicPr>
        <p:blipFill>
          <a:blip r:embed="rId3"/>
          <a:stretch>
            <a:fillRect/>
          </a:stretch>
        </p:blipFill>
        <p:spPr>
          <a:xfrm>
            <a:off x="1060626" y="2490460"/>
            <a:ext cx="7265956" cy="3630351"/>
          </a:xfrm>
          <a:prstGeom prst="rect">
            <a:avLst/>
          </a:prstGeom>
        </p:spPr>
      </p:pic>
      <p:cxnSp>
        <p:nvCxnSpPr>
          <p:cNvPr id="5" name="Straight Connector 4"/>
          <p:cNvCxnSpPr/>
          <p:nvPr/>
        </p:nvCxnSpPr>
        <p:spPr bwMode="auto">
          <a:xfrm>
            <a:off x="1905000" y="5237430"/>
            <a:ext cx="6172200" cy="0"/>
          </a:xfrm>
          <a:prstGeom prst="line">
            <a:avLst/>
          </a:prstGeom>
          <a:solidFill>
            <a:schemeClr val="accent1"/>
          </a:solidFill>
          <a:ln w="6350" cap="flat" cmpd="sng" algn="ctr">
            <a:solidFill>
              <a:srgbClr val="009900"/>
            </a:solidFill>
            <a:prstDash val="dash"/>
            <a:miter lim="800000"/>
            <a:headEnd type="none" w="med" len="med"/>
            <a:tailEnd type="none" w="med" len="med"/>
          </a:ln>
          <a:effectLst/>
        </p:spPr>
      </p:cxnSp>
      <p:sp>
        <p:nvSpPr>
          <p:cNvPr id="9" name="TextBox 8"/>
          <p:cNvSpPr txBox="1"/>
          <p:nvPr/>
        </p:nvSpPr>
        <p:spPr>
          <a:xfrm>
            <a:off x="6951388" y="4934635"/>
            <a:ext cx="1276311" cy="323165"/>
          </a:xfrm>
          <a:prstGeom prst="rect">
            <a:avLst/>
          </a:prstGeom>
          <a:noFill/>
        </p:spPr>
        <p:txBody>
          <a:bodyPr wrap="none" rtlCol="0">
            <a:spAutoFit/>
          </a:bodyPr>
          <a:lstStyle/>
          <a:p>
            <a:r>
              <a:rPr lang="en-US" sz="1500" dirty="0">
                <a:solidFill>
                  <a:srgbClr val="5B6770"/>
                </a:solidFill>
              </a:rPr>
              <a:t>UFLS trigger</a:t>
            </a:r>
          </a:p>
        </p:txBody>
      </p:sp>
      <p:sp>
        <p:nvSpPr>
          <p:cNvPr id="13" name="Title 1"/>
          <p:cNvSpPr>
            <a:spLocks noGrp="1"/>
          </p:cNvSpPr>
          <p:nvPr>
            <p:ph type="title"/>
          </p:nvPr>
        </p:nvSpPr>
        <p:spPr>
          <a:xfrm>
            <a:off x="381000" y="260940"/>
            <a:ext cx="8305800" cy="411162"/>
          </a:xfrm>
        </p:spPr>
        <p:txBody>
          <a:bodyPr/>
          <a:lstStyle/>
          <a:p>
            <a:r>
              <a:rPr lang="en-US" sz="2400" dirty="0"/>
              <a:t>Effect of Synchronous Inertia on System Frequency</a:t>
            </a:r>
          </a:p>
        </p:txBody>
      </p:sp>
    </p:spTree>
    <p:extLst>
      <p:ext uri="{BB962C8B-B14F-4D97-AF65-F5344CB8AC3E}">
        <p14:creationId xmlns:p14="http://schemas.microsoft.com/office/powerpoint/2010/main" val="801938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Inertia Calculation</a:t>
            </a:r>
            <a:endParaRPr lang="en-US" dirty="0"/>
          </a:p>
        </p:txBody>
      </p:sp>
      <p:sp>
        <p:nvSpPr>
          <p:cNvPr id="3" name="Content Placeholder 2"/>
          <p:cNvSpPr>
            <a:spLocks noGrp="1"/>
          </p:cNvSpPr>
          <p:nvPr>
            <p:ph idx="1"/>
          </p:nvPr>
        </p:nvSpPr>
        <p:spPr>
          <a:xfrm>
            <a:off x="389467" y="1066800"/>
            <a:ext cx="8221133" cy="4319832"/>
          </a:xfrm>
        </p:spPr>
        <p:txBody>
          <a:bodyPr/>
          <a:lstStyle/>
          <a:p>
            <a:endParaRPr lang="en-US" sz="2000" dirty="0" smtClean="0">
              <a:solidFill>
                <a:srgbClr val="5B6770"/>
              </a:solidFill>
              <a:cs typeface="Times New Roman"/>
            </a:endParaRPr>
          </a:p>
          <a:p>
            <a:r>
              <a:rPr lang="en-US" sz="2000" dirty="0" smtClean="0">
                <a:solidFill>
                  <a:srgbClr val="5B6770"/>
                </a:solidFill>
                <a:cs typeface="Times New Roman"/>
              </a:rPr>
              <a:t>In </a:t>
            </a:r>
            <a:r>
              <a:rPr lang="en-US" sz="2000" dirty="0">
                <a:solidFill>
                  <a:srgbClr val="5B6770"/>
                </a:solidFill>
                <a:cs typeface="Times New Roman"/>
              </a:rPr>
              <a:t>2013, as instantaneous wind power penetration reached 30%, ERCOT started analyzing impacts of inverter-based generation on system inertia.</a:t>
            </a:r>
          </a:p>
          <a:p>
            <a:endParaRPr lang="en-US" sz="2000" dirty="0">
              <a:solidFill>
                <a:srgbClr val="5B6770"/>
              </a:solidFill>
              <a:cs typeface="Times New Roman"/>
            </a:endParaRPr>
          </a:p>
          <a:p>
            <a:r>
              <a:rPr lang="en-US" sz="2000" dirty="0" smtClean="0">
                <a:solidFill>
                  <a:srgbClr val="5B6770"/>
                </a:solidFill>
                <a:cs typeface="Times New Roman"/>
              </a:rPr>
              <a:t>In 2015, ERCOT </a:t>
            </a:r>
            <a:r>
              <a:rPr lang="en-US" sz="2000" dirty="0">
                <a:solidFill>
                  <a:srgbClr val="5B6770"/>
                </a:solidFill>
                <a:cs typeface="Times New Roman"/>
              </a:rPr>
              <a:t>implemented a real-time inertia calculation using inertia parameters of each individual synchronous generator and its status (on/off) </a:t>
            </a:r>
            <a:r>
              <a:rPr lang="en-US" sz="2000" dirty="0" smtClean="0">
                <a:solidFill>
                  <a:srgbClr val="5B6770"/>
                </a:solidFill>
                <a:cs typeface="Times New Roman"/>
              </a:rPr>
              <a:t>telemetry.</a:t>
            </a:r>
          </a:p>
          <a:p>
            <a:endParaRPr lang="en-US" sz="2000" dirty="0" smtClean="0">
              <a:solidFill>
                <a:srgbClr val="5B6770"/>
              </a:solidFill>
              <a:cs typeface="Times New Roman"/>
            </a:endParaRPr>
          </a:p>
          <a:p>
            <a:endParaRPr lang="en-US" sz="2000" dirty="0">
              <a:solidFill>
                <a:srgbClr val="5B677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3</a:t>
            </a:fld>
            <a:endParaRPr lang="en-US">
              <a:solidFill>
                <a:prstClr val="black">
                  <a:tint val="75000"/>
                </a:prstClr>
              </a:solidFill>
            </a:endParaRPr>
          </a:p>
        </p:txBody>
      </p:sp>
      <mc:AlternateContent xmlns:mc="http://schemas.openxmlformats.org/markup-compatibility/2006" xmlns:a14="http://schemas.microsoft.com/office/drawing/2010/main">
        <mc:Choice Requires="a14">
          <p:sp>
            <p:nvSpPr>
              <p:cNvPr id="5" name="Rectangle 4"/>
              <p:cNvSpPr/>
              <p:nvPr/>
            </p:nvSpPr>
            <p:spPr>
              <a:xfrm>
                <a:off x="2895600" y="4038600"/>
                <a:ext cx="3124200" cy="839269"/>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2000" i="1">
                              <a:solidFill>
                                <a:srgbClr val="5B6770"/>
                              </a:solidFill>
                              <a:latin typeface="Cambria Math" panose="02040503050406030204" pitchFamily="18" charset="0"/>
                            </a:rPr>
                          </m:ctrlPr>
                        </m:sSubPr>
                        <m:e>
                          <m:r>
                            <a:rPr lang="en-US" sz="2000" i="1">
                              <a:solidFill>
                                <a:srgbClr val="5B6770"/>
                              </a:solidFill>
                              <a:latin typeface="Cambria Math" panose="02040503050406030204" pitchFamily="18" charset="0"/>
                            </a:rPr>
                            <m:t>𝑀</m:t>
                          </m:r>
                        </m:e>
                        <m:sub>
                          <m:r>
                            <a:rPr lang="en-US" sz="2000" i="1">
                              <a:solidFill>
                                <a:srgbClr val="5B6770"/>
                              </a:solidFill>
                              <a:latin typeface="Cambria Math" panose="02040503050406030204" pitchFamily="18" charset="0"/>
                            </a:rPr>
                            <m:t>𝑠𝑦𝑠</m:t>
                          </m:r>
                        </m:sub>
                      </m:sSub>
                      <m:r>
                        <a:rPr lang="en-US" sz="2000">
                          <a:solidFill>
                            <a:srgbClr val="5B6770"/>
                          </a:solidFill>
                          <a:latin typeface="Cambria Math" panose="02040503050406030204" pitchFamily="18" charset="0"/>
                        </a:rPr>
                        <m:t>=</m:t>
                      </m:r>
                      <m:nary>
                        <m:naryPr>
                          <m:chr m:val="∑"/>
                          <m:limLoc m:val="undOvr"/>
                          <m:supHide m:val="on"/>
                          <m:ctrlPr>
                            <a:rPr lang="en-US" sz="2000" i="1">
                              <a:solidFill>
                                <a:srgbClr val="5B6770"/>
                              </a:solidFill>
                              <a:latin typeface="Cambria Math" panose="02040503050406030204" pitchFamily="18" charset="0"/>
                            </a:rPr>
                          </m:ctrlPr>
                        </m:naryPr>
                        <m:sub>
                          <m:r>
                            <a:rPr lang="en-US" sz="2000" i="1">
                              <a:solidFill>
                                <a:srgbClr val="5B6770"/>
                              </a:solidFill>
                              <a:latin typeface="Cambria Math" panose="02040503050406030204" pitchFamily="18" charset="0"/>
                            </a:rPr>
                            <m:t>𝑖</m:t>
                          </m:r>
                          <m:r>
                            <a:rPr lang="en-US" sz="2000">
                              <a:solidFill>
                                <a:srgbClr val="5B6770"/>
                              </a:solidFill>
                              <a:latin typeface="Cambria Math" panose="02040503050406030204" pitchFamily="18" charset="0"/>
                            </a:rPr>
                            <m:t>∈</m:t>
                          </m:r>
                          <m:r>
                            <a:rPr lang="en-US" sz="2000" i="1">
                              <a:solidFill>
                                <a:srgbClr val="5B6770"/>
                              </a:solidFill>
                              <a:latin typeface="Cambria Math" panose="02040503050406030204" pitchFamily="18" charset="0"/>
                            </a:rPr>
                            <m:t>𝐼</m:t>
                          </m:r>
                        </m:sub>
                        <m:sup/>
                        <m:e>
                          <m:sSub>
                            <m:sSubPr>
                              <m:ctrlPr>
                                <a:rPr lang="en-US" sz="2000" i="1">
                                  <a:solidFill>
                                    <a:srgbClr val="5B6770"/>
                                  </a:solidFill>
                                  <a:latin typeface="Cambria Math" panose="02040503050406030204" pitchFamily="18" charset="0"/>
                                </a:rPr>
                              </m:ctrlPr>
                            </m:sSubPr>
                            <m:e>
                              <m:r>
                                <a:rPr lang="en-US" sz="2000" i="1">
                                  <a:solidFill>
                                    <a:srgbClr val="5B6770"/>
                                  </a:solidFill>
                                  <a:latin typeface="Cambria Math" panose="02040503050406030204" pitchFamily="18" charset="0"/>
                                </a:rPr>
                                <m:t>𝐻</m:t>
                              </m:r>
                            </m:e>
                            <m:sub>
                              <m:r>
                                <a:rPr lang="en-US" sz="2000" i="1">
                                  <a:solidFill>
                                    <a:srgbClr val="5B6770"/>
                                  </a:solidFill>
                                  <a:latin typeface="Cambria Math" panose="02040503050406030204" pitchFamily="18" charset="0"/>
                                </a:rPr>
                                <m:t>𝑖</m:t>
                              </m:r>
                            </m:sub>
                          </m:sSub>
                          <m:r>
                            <a:rPr lang="en-US" sz="2000">
                              <a:solidFill>
                                <a:srgbClr val="5B6770"/>
                              </a:solidFill>
                              <a:latin typeface="Cambria Math" panose="02040503050406030204" pitchFamily="18" charset="0"/>
                            </a:rPr>
                            <m:t>∙</m:t>
                          </m:r>
                          <m:sSub>
                            <m:sSubPr>
                              <m:ctrlPr>
                                <a:rPr lang="en-US" sz="2000" i="1">
                                  <a:solidFill>
                                    <a:srgbClr val="5B6770"/>
                                  </a:solidFill>
                                  <a:latin typeface="Cambria Math" panose="02040503050406030204" pitchFamily="18" charset="0"/>
                                </a:rPr>
                              </m:ctrlPr>
                            </m:sSubPr>
                            <m:e>
                              <m:r>
                                <a:rPr lang="en-US" sz="2000" i="1">
                                  <a:solidFill>
                                    <a:srgbClr val="5B6770"/>
                                  </a:solidFill>
                                  <a:latin typeface="Cambria Math" panose="02040503050406030204" pitchFamily="18" charset="0"/>
                                </a:rPr>
                                <m:t>𝑀𝑉𝐴</m:t>
                              </m:r>
                            </m:e>
                            <m:sub>
                              <m:r>
                                <a:rPr lang="en-US" sz="2000" i="1">
                                  <a:solidFill>
                                    <a:srgbClr val="5B6770"/>
                                  </a:solidFill>
                                  <a:latin typeface="Cambria Math" panose="02040503050406030204" pitchFamily="18" charset="0"/>
                                </a:rPr>
                                <m:t>𝑖</m:t>
                              </m:r>
                            </m:sub>
                          </m:sSub>
                        </m:e>
                      </m:nary>
                    </m:oMath>
                  </m:oMathPara>
                </a14:m>
                <a:endParaRPr lang="en-US" sz="2000" dirty="0">
                  <a:solidFill>
                    <a:prstClr val="black"/>
                  </a:solidFill>
                </a:endParaRPr>
              </a:p>
            </p:txBody>
          </p:sp>
        </mc:Choice>
        <mc:Fallback xmlns="">
          <p:sp>
            <p:nvSpPr>
              <p:cNvPr id="5" name="Rectangle 4"/>
              <p:cNvSpPr>
                <a:spLocks noRot="1" noChangeAspect="1" noMove="1" noResize="1" noEditPoints="1" noAdjustHandles="1" noChangeArrowheads="1" noChangeShapeType="1" noTextEdit="1"/>
              </p:cNvSpPr>
              <p:nvPr/>
            </p:nvSpPr>
            <p:spPr>
              <a:xfrm>
                <a:off x="2895600" y="4038600"/>
                <a:ext cx="3124200" cy="839269"/>
              </a:xfrm>
              <a:prstGeom prst="rect">
                <a:avLst/>
              </a:prstGeom>
              <a:blipFill rotWithShape="0">
                <a:blip r:embed="rId2"/>
                <a:stretch>
                  <a:fillRect/>
                </a:stretch>
              </a:blipFill>
            </p:spPr>
            <p:txBody>
              <a:bodyPr/>
              <a:lstStyle/>
              <a:p>
                <a:r>
                  <a:rPr lang="en-US">
                    <a:noFill/>
                  </a:rPr>
                  <a:t> </a:t>
                </a:r>
              </a:p>
            </p:txBody>
          </p:sp>
        </mc:Fallback>
      </mc:AlternateContent>
      <p:sp>
        <p:nvSpPr>
          <p:cNvPr id="7" name="Rectangle 6"/>
          <p:cNvSpPr/>
          <p:nvPr/>
        </p:nvSpPr>
        <p:spPr>
          <a:xfrm>
            <a:off x="838200" y="5072213"/>
            <a:ext cx="7772400" cy="1040285"/>
          </a:xfrm>
          <a:prstGeom prst="rect">
            <a:avLst/>
          </a:prstGeom>
        </p:spPr>
        <p:txBody>
          <a:bodyPr wrap="square">
            <a:spAutoFit/>
          </a:bodyPr>
          <a:lstStyle/>
          <a:p>
            <a:pPr defTabSz="685800">
              <a:spcBef>
                <a:spcPct val="20000"/>
              </a:spcBef>
            </a:pPr>
            <a:r>
              <a:rPr lang="en-US" sz="1400" dirty="0">
                <a:solidFill>
                  <a:srgbClr val="5B6770"/>
                </a:solidFill>
                <a:latin typeface="Calibri" panose="020F0502020204030204" pitchFamily="34" charset="0"/>
                <a:ea typeface="Calibri" panose="020F0502020204030204" pitchFamily="34" charset="0"/>
                <a:cs typeface="Times New Roman" panose="02020603050405020304" pitchFamily="18" charset="0"/>
              </a:rPr>
              <a:t>where </a:t>
            </a:r>
            <a:r>
              <a:rPr lang="en-US" sz="1400" i="1" dirty="0">
                <a:solidFill>
                  <a:srgbClr val="5B6770"/>
                </a:solidFill>
                <a:latin typeface="Calibri" panose="020F0502020204030204" pitchFamily="34" charset="0"/>
                <a:ea typeface="Calibri" panose="020F0502020204030204" pitchFamily="34" charset="0"/>
                <a:cs typeface="Times New Roman" panose="02020603050405020304" pitchFamily="18" charset="0"/>
              </a:rPr>
              <a:t>I</a:t>
            </a:r>
            <a:r>
              <a:rPr lang="en-US" sz="1400" dirty="0">
                <a:solidFill>
                  <a:srgbClr val="5B6770"/>
                </a:solidFill>
                <a:latin typeface="Calibri" panose="020F0502020204030204" pitchFamily="34" charset="0"/>
                <a:ea typeface="Calibri" panose="020F0502020204030204" pitchFamily="34" charset="0"/>
                <a:cs typeface="Times New Roman" panose="02020603050405020304" pitchFamily="18" charset="0"/>
              </a:rPr>
              <a:t> is the set of online synchronous generators or condensers, </a:t>
            </a:r>
          </a:p>
          <a:p>
            <a:pPr defTabSz="685800">
              <a:spcBef>
                <a:spcPct val="20000"/>
              </a:spcBef>
            </a:pPr>
            <a:r>
              <a:rPr lang="en-US" sz="1400" i="1" dirty="0">
                <a:solidFill>
                  <a:srgbClr val="5B6770"/>
                </a:solidFill>
                <a:latin typeface="Calibri" panose="020F0502020204030204" pitchFamily="34" charset="0"/>
                <a:ea typeface="Calibri" panose="020F0502020204030204" pitchFamily="34" charset="0"/>
                <a:cs typeface="Times New Roman" panose="02020603050405020304" pitchFamily="18" charset="0"/>
              </a:rPr>
              <a:t>MVA</a:t>
            </a:r>
            <a:r>
              <a:rPr lang="en-US" sz="1400" i="1" baseline="-25000" dirty="0">
                <a:solidFill>
                  <a:srgbClr val="5B6770"/>
                </a:solidFill>
                <a:latin typeface="Calibri" panose="020F0502020204030204" pitchFamily="34" charset="0"/>
                <a:ea typeface="Calibri" panose="020F0502020204030204" pitchFamily="34" charset="0"/>
                <a:cs typeface="Times New Roman" panose="02020603050405020304" pitchFamily="18" charset="0"/>
              </a:rPr>
              <a:t>i</a:t>
            </a:r>
            <a:r>
              <a:rPr lang="en-US" sz="1400" i="1" dirty="0">
                <a:solidFill>
                  <a:srgbClr val="5B6770"/>
                </a:solidFill>
                <a:latin typeface="Calibri" panose="020F0502020204030204" pitchFamily="34" charset="0"/>
                <a:ea typeface="Calibri" panose="020F0502020204030204" pitchFamily="34" charset="0"/>
                <a:cs typeface="Times New Roman" panose="02020603050405020304" pitchFamily="18" charset="0"/>
              </a:rPr>
              <a:t> </a:t>
            </a:r>
            <a:r>
              <a:rPr lang="en-US" sz="1400" dirty="0">
                <a:solidFill>
                  <a:srgbClr val="5B6770"/>
                </a:solidFill>
                <a:latin typeface="Calibri" panose="020F0502020204030204" pitchFamily="34" charset="0"/>
                <a:ea typeface="Calibri" panose="020F0502020204030204" pitchFamily="34" charset="0"/>
                <a:cs typeface="Times New Roman" panose="02020603050405020304" pitchFamily="18" charset="0"/>
              </a:rPr>
              <a:t>is MVA base of on-line synchronous generator or synchronous condenser </a:t>
            </a:r>
            <a:r>
              <a:rPr lang="en-US" sz="1400" i="1" dirty="0" err="1">
                <a:solidFill>
                  <a:srgbClr val="5B6770"/>
                </a:solidFill>
                <a:latin typeface="Calibri" panose="020F0502020204030204" pitchFamily="34" charset="0"/>
                <a:ea typeface="Calibri" panose="020F0502020204030204" pitchFamily="34" charset="0"/>
                <a:cs typeface="Times New Roman" panose="02020603050405020304" pitchFamily="18" charset="0"/>
              </a:rPr>
              <a:t>i</a:t>
            </a:r>
            <a:r>
              <a:rPr lang="en-US" sz="1400" dirty="0">
                <a:solidFill>
                  <a:srgbClr val="5B6770"/>
                </a:solidFill>
                <a:latin typeface="Calibri" panose="020F0502020204030204" pitchFamily="34" charset="0"/>
                <a:ea typeface="Calibri" panose="020F0502020204030204" pitchFamily="34" charset="0"/>
                <a:cs typeface="Times New Roman" panose="02020603050405020304" pitchFamily="18" charset="0"/>
              </a:rPr>
              <a:t>, and </a:t>
            </a:r>
          </a:p>
          <a:p>
            <a:pPr defTabSz="685800">
              <a:spcBef>
                <a:spcPct val="20000"/>
              </a:spcBef>
            </a:pPr>
            <a:r>
              <a:rPr lang="en-US" sz="1400" i="1" dirty="0">
                <a:solidFill>
                  <a:srgbClr val="5B6770"/>
                </a:solidFill>
                <a:latin typeface="Calibri" panose="020F0502020204030204" pitchFamily="34" charset="0"/>
                <a:ea typeface="Calibri" panose="020F0502020204030204" pitchFamily="34" charset="0"/>
                <a:cs typeface="Times New Roman" panose="02020603050405020304" pitchFamily="18" charset="0"/>
              </a:rPr>
              <a:t>H</a:t>
            </a:r>
            <a:r>
              <a:rPr lang="en-US" sz="1400" i="1" baseline="-25000" dirty="0">
                <a:solidFill>
                  <a:srgbClr val="5B6770"/>
                </a:solidFill>
                <a:latin typeface="Calibri" panose="020F0502020204030204" pitchFamily="34" charset="0"/>
                <a:ea typeface="Calibri" panose="020F0502020204030204" pitchFamily="34" charset="0"/>
                <a:cs typeface="Times New Roman" panose="02020603050405020304" pitchFamily="18" charset="0"/>
              </a:rPr>
              <a:t>i</a:t>
            </a:r>
            <a:r>
              <a:rPr lang="en-US" sz="1400" i="1" dirty="0">
                <a:solidFill>
                  <a:srgbClr val="5B6770"/>
                </a:solidFill>
                <a:latin typeface="Calibri" panose="020F0502020204030204" pitchFamily="34" charset="0"/>
                <a:ea typeface="Calibri" panose="020F0502020204030204" pitchFamily="34" charset="0"/>
                <a:cs typeface="Times New Roman" panose="02020603050405020304" pitchFamily="18" charset="0"/>
              </a:rPr>
              <a:t> </a:t>
            </a:r>
            <a:r>
              <a:rPr lang="en-US" sz="1400" dirty="0">
                <a:solidFill>
                  <a:srgbClr val="5B6770"/>
                </a:solidFill>
                <a:latin typeface="Calibri" panose="020F0502020204030204" pitchFamily="34" charset="0"/>
                <a:ea typeface="Calibri" panose="020F0502020204030204" pitchFamily="34" charset="0"/>
                <a:cs typeface="Times New Roman" panose="02020603050405020304" pitchFamily="18" charset="0"/>
              </a:rPr>
              <a:t>is inertia constant for on-line generator or synchronous condenser </a:t>
            </a:r>
            <a:r>
              <a:rPr lang="en-US" sz="1400" i="1" dirty="0" err="1">
                <a:solidFill>
                  <a:srgbClr val="5B6770"/>
                </a:solidFill>
                <a:latin typeface="Calibri" panose="020F0502020204030204" pitchFamily="34" charset="0"/>
                <a:ea typeface="Calibri" panose="020F0502020204030204" pitchFamily="34" charset="0"/>
                <a:cs typeface="Times New Roman" panose="02020603050405020304" pitchFamily="18" charset="0"/>
              </a:rPr>
              <a:t>i</a:t>
            </a:r>
            <a:r>
              <a:rPr lang="en-US" sz="1400" dirty="0">
                <a:solidFill>
                  <a:srgbClr val="5B6770"/>
                </a:solidFill>
                <a:latin typeface="Calibri" panose="020F0502020204030204" pitchFamily="34" charset="0"/>
                <a:ea typeface="Calibri" panose="020F0502020204030204" pitchFamily="34" charset="0"/>
                <a:cs typeface="Times New Roman" panose="02020603050405020304" pitchFamily="18" charset="0"/>
              </a:rPr>
              <a:t> in a system (in seconds on machine </a:t>
            </a:r>
            <a:r>
              <a:rPr lang="en-US" sz="1400" i="1" dirty="0">
                <a:solidFill>
                  <a:srgbClr val="5B6770"/>
                </a:solidFill>
                <a:latin typeface="Calibri" panose="020F0502020204030204" pitchFamily="34" charset="0"/>
                <a:ea typeface="Calibri" panose="020F0502020204030204" pitchFamily="34" charset="0"/>
                <a:cs typeface="Times New Roman" panose="02020603050405020304" pitchFamily="18" charset="0"/>
              </a:rPr>
              <a:t>MVA</a:t>
            </a:r>
            <a:r>
              <a:rPr lang="en-US" sz="1400" i="1" baseline="-25000" dirty="0">
                <a:solidFill>
                  <a:srgbClr val="5B6770"/>
                </a:solidFill>
                <a:latin typeface="Calibri" panose="020F0502020204030204" pitchFamily="34" charset="0"/>
                <a:ea typeface="Calibri" panose="020F0502020204030204" pitchFamily="34" charset="0"/>
                <a:cs typeface="Times New Roman" panose="02020603050405020304" pitchFamily="18" charset="0"/>
              </a:rPr>
              <a:t>i</a:t>
            </a:r>
            <a:r>
              <a:rPr lang="en-US" sz="1400" dirty="0">
                <a:solidFill>
                  <a:srgbClr val="5B6770"/>
                </a:solidFill>
                <a:latin typeface="Calibri" panose="020F0502020204030204" pitchFamily="34" charset="0"/>
                <a:ea typeface="Calibri" panose="020F0502020204030204" pitchFamily="34" charset="0"/>
                <a:cs typeface="Times New Roman" panose="02020603050405020304" pitchFamily="18" charset="0"/>
              </a:rPr>
              <a:t>)</a:t>
            </a:r>
            <a:endParaRPr lang="en-US" sz="1400" dirty="0">
              <a:solidFill>
                <a:srgbClr val="5B6770"/>
              </a:solidFill>
            </a:endParaRPr>
          </a:p>
        </p:txBody>
      </p:sp>
    </p:spTree>
    <p:extLst>
      <p:ext uri="{BB962C8B-B14F-4D97-AF65-F5344CB8AC3E}">
        <p14:creationId xmlns:p14="http://schemas.microsoft.com/office/powerpoint/2010/main" val="36810314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9277" y="245374"/>
            <a:ext cx="8458200" cy="1143000"/>
          </a:xfrm>
        </p:spPr>
        <p:txBody>
          <a:bodyPr/>
          <a:lstStyle/>
          <a:p>
            <a:r>
              <a:rPr lang="en-US" dirty="0"/>
              <a:t>Inertia Monitoring </a:t>
            </a:r>
            <a:r>
              <a:rPr lang="en-US" dirty="0" smtClean="0"/>
              <a:t>in Real-Time and Forecasting </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9277" y="1828800"/>
            <a:ext cx="8469090" cy="2209800"/>
          </a:xfrm>
        </p:spPr>
      </p:pic>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9277" y="4191000"/>
            <a:ext cx="8469090" cy="1851131"/>
          </a:xfrm>
          <a:prstGeom prst="rect">
            <a:avLst/>
          </a:prstGeom>
        </p:spPr>
      </p:pic>
      <p:sp>
        <p:nvSpPr>
          <p:cNvPr id="5" name="Rectangle 4"/>
          <p:cNvSpPr/>
          <p:nvPr/>
        </p:nvSpPr>
        <p:spPr>
          <a:xfrm>
            <a:off x="381000" y="1295400"/>
            <a:ext cx="7222067" cy="369332"/>
          </a:xfrm>
          <a:prstGeom prst="rect">
            <a:avLst/>
          </a:prstGeom>
        </p:spPr>
        <p:txBody>
          <a:bodyPr wrap="square">
            <a:spAutoFit/>
          </a:bodyPr>
          <a:lstStyle/>
          <a:p>
            <a:pPr marL="285750" indent="-285750">
              <a:buFont typeface="Arial" panose="020B0604020202020204" pitchFamily="34" charset="0"/>
              <a:buChar char="•"/>
            </a:pPr>
            <a:r>
              <a:rPr lang="en-US" dirty="0">
                <a:solidFill>
                  <a:srgbClr val="5B6770"/>
                </a:solidFill>
                <a:cs typeface="Times New Roman"/>
              </a:rPr>
              <a:t>In 2016, inertia monitoring was implemented in the control room.</a:t>
            </a:r>
          </a:p>
        </p:txBody>
      </p:sp>
    </p:spTree>
    <p:extLst>
      <p:ext uri="{BB962C8B-B14F-4D97-AF65-F5344CB8AC3E}">
        <p14:creationId xmlns:p14="http://schemas.microsoft.com/office/powerpoint/2010/main" val="36110278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4758" t="2991" r="8312"/>
          <a:stretch/>
        </p:blipFill>
        <p:spPr>
          <a:xfrm>
            <a:off x="1732156" y="785446"/>
            <a:ext cx="6772985" cy="4209363"/>
          </a:xfrm>
          <a:prstGeom prst="rect">
            <a:avLst/>
          </a:prstGeom>
        </p:spPr>
      </p:pic>
      <p:sp>
        <p:nvSpPr>
          <p:cNvPr id="2" name="Title 1"/>
          <p:cNvSpPr>
            <a:spLocks noGrp="1"/>
          </p:cNvSpPr>
          <p:nvPr>
            <p:ph type="title"/>
          </p:nvPr>
        </p:nvSpPr>
        <p:spPr/>
        <p:txBody>
          <a:bodyPr/>
          <a:lstStyle/>
          <a:p>
            <a:r>
              <a:rPr lang="en-US" dirty="0"/>
              <a:t>ERCOT Inertia 2013-2019</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5</a:t>
            </a:fld>
            <a:endParaRPr lang="en-US">
              <a:solidFill>
                <a:prstClr val="black">
                  <a:tint val="75000"/>
                </a:prstClr>
              </a:solidFill>
            </a:endParaRPr>
          </a:p>
        </p:txBody>
      </p:sp>
      <p:graphicFrame>
        <p:nvGraphicFramePr>
          <p:cNvPr id="6" name="Content Placeholder 7"/>
          <p:cNvGraphicFramePr>
            <a:graphicFrameLocks noGrp="1"/>
          </p:cNvGraphicFramePr>
          <p:nvPr>
            <p:ph idx="1"/>
            <p:extLst>
              <p:ext uri="{D42A27DB-BD31-4B8C-83A1-F6EECF244321}">
                <p14:modId xmlns:p14="http://schemas.microsoft.com/office/powerpoint/2010/main" val="837838404"/>
              </p:ext>
            </p:extLst>
          </p:nvPr>
        </p:nvGraphicFramePr>
        <p:xfrm>
          <a:off x="732740" y="4526801"/>
          <a:ext cx="7772400" cy="1809818"/>
        </p:xfrm>
        <a:graphic>
          <a:graphicData uri="http://schemas.openxmlformats.org/drawingml/2006/table">
            <a:tbl>
              <a:tblPr firstRow="1" firstCol="1" bandRow="1"/>
              <a:tblGrid>
                <a:gridCol w="1534335">
                  <a:extLst>
                    <a:ext uri="{9D8B030D-6E8A-4147-A177-3AD203B41FA5}">
                      <a16:colId xmlns="" xmlns:a16="http://schemas.microsoft.com/office/drawing/2014/main" val="20000"/>
                    </a:ext>
                  </a:extLst>
                </a:gridCol>
                <a:gridCol w="924465">
                  <a:extLst>
                    <a:ext uri="{9D8B030D-6E8A-4147-A177-3AD203B41FA5}">
                      <a16:colId xmlns="" xmlns:a16="http://schemas.microsoft.com/office/drawing/2014/main" val="20001"/>
                    </a:ext>
                  </a:extLst>
                </a:gridCol>
                <a:gridCol w="932743">
                  <a:extLst>
                    <a:ext uri="{9D8B030D-6E8A-4147-A177-3AD203B41FA5}">
                      <a16:colId xmlns="" xmlns:a16="http://schemas.microsoft.com/office/drawing/2014/main" val="20002"/>
                    </a:ext>
                  </a:extLst>
                </a:gridCol>
                <a:gridCol w="913426">
                  <a:extLst>
                    <a:ext uri="{9D8B030D-6E8A-4147-A177-3AD203B41FA5}">
                      <a16:colId xmlns="" xmlns:a16="http://schemas.microsoft.com/office/drawing/2014/main" val="20003"/>
                    </a:ext>
                  </a:extLst>
                </a:gridCol>
                <a:gridCol w="845816">
                  <a:extLst>
                    <a:ext uri="{9D8B030D-6E8A-4147-A177-3AD203B41FA5}">
                      <a16:colId xmlns="" xmlns:a16="http://schemas.microsoft.com/office/drawing/2014/main" val="20004"/>
                    </a:ext>
                  </a:extLst>
                </a:gridCol>
                <a:gridCol w="874791">
                  <a:extLst>
                    <a:ext uri="{9D8B030D-6E8A-4147-A177-3AD203B41FA5}">
                      <a16:colId xmlns="" xmlns:a16="http://schemas.microsoft.com/office/drawing/2014/main" val="20005"/>
                    </a:ext>
                  </a:extLst>
                </a:gridCol>
                <a:gridCol w="873412">
                  <a:extLst>
                    <a:ext uri="{9D8B030D-6E8A-4147-A177-3AD203B41FA5}">
                      <a16:colId xmlns="" xmlns:a16="http://schemas.microsoft.com/office/drawing/2014/main" val="20006"/>
                    </a:ext>
                  </a:extLst>
                </a:gridCol>
                <a:gridCol w="873412"/>
              </a:tblGrid>
              <a:tr h="639592">
                <a:tc>
                  <a:txBody>
                    <a:bodyPr/>
                    <a:lstStyle/>
                    <a:p>
                      <a:pPr marL="0" marR="0" algn="ctr">
                        <a:spcBef>
                          <a:spcPts val="240"/>
                        </a:spcBef>
                        <a:spcAft>
                          <a:spcPts val="240"/>
                        </a:spcAft>
                        <a:tabLst>
                          <a:tab pos="1355725" algn="l"/>
                        </a:tabLst>
                      </a:pPr>
                      <a:r>
                        <a:rPr lang="en-US" sz="1000" b="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Date and Time</a:t>
                      </a:r>
                      <a:endParaRPr lang="en-US" sz="12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tc>
                  <a:txBody>
                    <a:bodyPr/>
                    <a:lstStyle/>
                    <a:p>
                      <a:pPr marL="0" marR="0" algn="ctr">
                        <a:spcBef>
                          <a:spcPts val="240"/>
                        </a:spcBef>
                        <a:spcAft>
                          <a:spcPts val="240"/>
                        </a:spcAft>
                        <a:tabLst>
                          <a:tab pos="1355725" algn="l"/>
                        </a:tabLst>
                      </a:pPr>
                      <a:r>
                        <a:rPr lang="en-US" sz="10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2013</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00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3/10/13</a:t>
                      </a:r>
                      <a:br>
                        <a:rPr lang="en-US" sz="100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br>
                      <a:r>
                        <a:rPr lang="en-US" sz="100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 3:00 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tc>
                  <a:txBody>
                    <a:bodyPr/>
                    <a:lstStyle/>
                    <a:p>
                      <a:pPr marL="0" marR="0" algn="ctr">
                        <a:spcBef>
                          <a:spcPts val="240"/>
                        </a:spcBef>
                        <a:spcAft>
                          <a:spcPts val="240"/>
                        </a:spcAft>
                        <a:tabLst>
                          <a:tab pos="1355725" algn="l"/>
                        </a:tabLst>
                      </a:pPr>
                      <a:r>
                        <a:rPr lang="en-US"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2014</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00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3/30/14</a:t>
                      </a:r>
                      <a:br>
                        <a:rPr lang="en-US" sz="1000">
                          <a:solidFill>
                            <a:srgbClr val="FFFFFF"/>
                          </a:solidFill>
                          <a:effectLst/>
                          <a:latin typeface="Arial" panose="020B0604020202020204" pitchFamily="34" charset="0"/>
                          <a:ea typeface="Calibri" panose="020F0502020204030204" pitchFamily="34" charset="0"/>
                          <a:cs typeface="Times New Roman" panose="02020603050405020304" pitchFamily="18" charset="0"/>
                        </a:rPr>
                      </a:br>
                      <a:r>
                        <a:rPr lang="en-US" sz="100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 3:00 AM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tc>
                  <a:txBody>
                    <a:bodyPr/>
                    <a:lstStyle/>
                    <a:p>
                      <a:pPr marL="0" marR="0" algn="ctr">
                        <a:spcBef>
                          <a:spcPts val="240"/>
                        </a:spcBef>
                        <a:spcAft>
                          <a:spcPts val="240"/>
                        </a:spcAft>
                        <a:tabLst>
                          <a:tab pos="1355725" algn="l"/>
                        </a:tabLst>
                      </a:pPr>
                      <a:r>
                        <a:rPr lang="en-US" sz="10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2015</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000"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11/25/15 2:00 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tc>
                  <a:txBody>
                    <a:bodyPr/>
                    <a:lstStyle/>
                    <a:p>
                      <a:pPr marL="0" marR="0" algn="ctr">
                        <a:spcBef>
                          <a:spcPts val="240"/>
                        </a:spcBef>
                        <a:spcAft>
                          <a:spcPts val="240"/>
                        </a:spcAft>
                        <a:tabLst>
                          <a:tab pos="1355725" algn="l"/>
                        </a:tabLst>
                      </a:pPr>
                      <a:r>
                        <a:rPr lang="en-US"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2016</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00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4/10/16 2:00 AM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tc>
                  <a:txBody>
                    <a:bodyPr/>
                    <a:lstStyle/>
                    <a:p>
                      <a:pPr marL="0" marR="0" algn="ctr">
                        <a:spcBef>
                          <a:spcPts val="240"/>
                        </a:spcBef>
                        <a:spcAft>
                          <a:spcPts val="240"/>
                        </a:spcAft>
                        <a:tabLst>
                          <a:tab pos="1355725" algn="l"/>
                        </a:tabLst>
                      </a:pPr>
                      <a:r>
                        <a:rPr lang="en-US"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2017</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240"/>
                        </a:spcBef>
                        <a:spcAft>
                          <a:spcPts val="240"/>
                        </a:spcAft>
                        <a:tabLst>
                          <a:tab pos="1355725" algn="l"/>
                        </a:tabLst>
                      </a:pPr>
                      <a:r>
                        <a:rPr lang="en-US" sz="100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10/27/17 4:00 AM</a:t>
                      </a:r>
                      <a:endParaRPr lang="en-U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tc>
                  <a:txBody>
                    <a:bodyPr/>
                    <a:lstStyle/>
                    <a:p>
                      <a:pPr marL="0" marR="0" algn="ctr">
                        <a:spcBef>
                          <a:spcPts val="240"/>
                        </a:spcBef>
                        <a:spcAft>
                          <a:spcPts val="240"/>
                        </a:spcAft>
                        <a:tabLst>
                          <a:tab pos="1355725" algn="l"/>
                        </a:tabLst>
                      </a:pPr>
                      <a:r>
                        <a:rPr lang="en-US" sz="10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2018</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240"/>
                        </a:spcBef>
                        <a:spcAft>
                          <a:spcPts val="240"/>
                        </a:spcAft>
                        <a:tabLst>
                          <a:tab pos="1355725" algn="l"/>
                        </a:tabLst>
                      </a:pPr>
                      <a:r>
                        <a:rPr lang="en-US" sz="100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11/03/18 3:30 AM</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tc>
                  <a:txBody>
                    <a:bodyPr/>
                    <a:lstStyle/>
                    <a:p>
                      <a:pPr marL="0" marR="0" algn="ctr" defTabSz="914400" rtl="0" eaLnBrk="1" latinLnBrk="0" hangingPunct="1">
                        <a:spcBef>
                          <a:spcPts val="240"/>
                        </a:spcBef>
                        <a:spcAft>
                          <a:spcPts val="240"/>
                        </a:spcAft>
                        <a:tabLst>
                          <a:tab pos="1355725" algn="l"/>
                        </a:tabLst>
                      </a:pPr>
                      <a:r>
                        <a:rPr lang="en-US" sz="1000" b="1" kern="1200" dirty="0" smtClean="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2019(Jan-Dec)</a:t>
                      </a:r>
                    </a:p>
                    <a:p>
                      <a:pPr marL="0" marR="0" algn="ctr" defTabSz="914400" rtl="0" eaLnBrk="1" latinLnBrk="0" hangingPunct="1">
                        <a:spcBef>
                          <a:spcPts val="240"/>
                        </a:spcBef>
                        <a:spcAft>
                          <a:spcPts val="240"/>
                        </a:spcAft>
                        <a:tabLst>
                          <a:tab pos="1355725" algn="l"/>
                        </a:tabLst>
                      </a:pPr>
                      <a:r>
                        <a:rPr lang="en-US" sz="1000" kern="1200" dirty="0" smtClean="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3/27/2019</a:t>
                      </a:r>
                      <a:r>
                        <a:rPr lang="en-US" sz="1000" kern="1200" baseline="0" dirty="0" smtClean="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000" kern="1200" dirty="0" smtClean="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1:00 AM</a:t>
                      </a:r>
                      <a:endParaRPr lang="en-US" sz="1000" kern="120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extLst>
                  <a:ext uri="{0D108BD9-81ED-4DB2-BD59-A6C34878D82A}">
                    <a16:rowId xmlns="" xmlns:a16="http://schemas.microsoft.com/office/drawing/2014/main" val="10000"/>
                  </a:ext>
                </a:extLst>
              </a:tr>
              <a:tr h="308463">
                <a:tc>
                  <a:txBody>
                    <a:bodyPr/>
                    <a:lstStyle/>
                    <a:p>
                      <a:pPr marL="0" marR="0" algn="ctr">
                        <a:spcBef>
                          <a:spcPts val="0"/>
                        </a:spcBef>
                        <a:spcAft>
                          <a:spcPts val="0"/>
                        </a:spcAft>
                      </a:pPr>
                      <a:r>
                        <a:rPr lang="en-US" sz="10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Min synch. Inertia (GW*s)</a:t>
                      </a:r>
                      <a:endParaRPr lang="en-US" sz="1200" dirty="0">
                        <a:solidFill>
                          <a:schemeClr val="bg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132</a:t>
                      </a:r>
                      <a:endParaRPr lang="en-US" sz="1200" b="1" dirty="0">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135</a:t>
                      </a:r>
                      <a:endParaRPr lang="en-US" sz="1200" b="1" dirty="0">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152</a:t>
                      </a:r>
                      <a:endParaRPr lang="en-US" sz="1200" b="1" dirty="0">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143</a:t>
                      </a:r>
                      <a:endParaRPr lang="en-US" sz="1200" b="1" dirty="0">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130</a:t>
                      </a:r>
                      <a:endParaRPr lang="en-US" sz="1200" b="1" dirty="0">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defTabSz="914400" rtl="0" eaLnBrk="1" latinLnBrk="0" hangingPunct="1">
                        <a:spcBef>
                          <a:spcPts val="0"/>
                        </a:spcBef>
                        <a:spcAft>
                          <a:spcPts val="0"/>
                        </a:spcAft>
                      </a:pPr>
                      <a:r>
                        <a:rPr lang="en-US" sz="1000" b="1" kern="1200"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128.8</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defTabSz="914400" rtl="0" eaLnBrk="1" latinLnBrk="0" hangingPunct="1">
                        <a:spcBef>
                          <a:spcPts val="0"/>
                        </a:spcBef>
                        <a:spcAft>
                          <a:spcPts val="0"/>
                        </a:spcAft>
                      </a:pPr>
                      <a:r>
                        <a:rPr lang="en-US" sz="1000" b="1" kern="1200" dirty="0" smtClean="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134.5</a:t>
                      </a:r>
                      <a:endParaRPr lang="en-US" sz="1000" b="1" kern="1200"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extLst>
                  <a:ext uri="{0D108BD9-81ED-4DB2-BD59-A6C34878D82A}">
                    <a16:rowId xmlns="" xmlns:a16="http://schemas.microsoft.com/office/drawing/2014/main" val="10001"/>
                  </a:ext>
                </a:extLst>
              </a:tr>
              <a:tr h="345185">
                <a:tc>
                  <a:txBody>
                    <a:bodyPr/>
                    <a:lstStyle/>
                    <a:p>
                      <a:pPr marL="0" marR="0" algn="ctr">
                        <a:spcBef>
                          <a:spcPts val="0"/>
                        </a:spcBef>
                        <a:spcAft>
                          <a:spcPts val="0"/>
                        </a:spcAft>
                      </a:pPr>
                      <a:r>
                        <a:rPr lang="en-US" sz="10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System load at minimum synch. Inertia (MW)</a:t>
                      </a:r>
                      <a:endParaRPr lang="en-US" sz="1200" dirty="0">
                        <a:solidFill>
                          <a:schemeClr val="bg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24,726</a:t>
                      </a:r>
                      <a:endParaRPr lang="en-US" sz="1200" b="1" dirty="0">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1F5"/>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24,540</a:t>
                      </a:r>
                      <a:endParaRPr lang="en-US" sz="1200" b="1" dirty="0">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1F5"/>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27,190</a:t>
                      </a:r>
                      <a:endParaRPr lang="en-US" sz="1200" b="1" dirty="0">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1F5"/>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27,831</a:t>
                      </a:r>
                      <a:endParaRPr lang="en-US" sz="1100" b="1" dirty="0">
                        <a:solidFill>
                          <a:srgbClr val="5B677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1F5"/>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28,425</a:t>
                      </a:r>
                      <a:endParaRPr lang="en-US" sz="1100" b="1" dirty="0">
                        <a:solidFill>
                          <a:srgbClr val="5B677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1F5"/>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28,397</a:t>
                      </a:r>
                      <a:endParaRPr lang="en-US" sz="1100" b="1" dirty="0">
                        <a:solidFill>
                          <a:srgbClr val="5B677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1F5"/>
                    </a:solidFill>
                  </a:tcPr>
                </a:tc>
                <a:tc>
                  <a:txBody>
                    <a:bodyPr/>
                    <a:lstStyle/>
                    <a:p>
                      <a:pPr marL="0" marR="0" algn="ctr">
                        <a:spcBef>
                          <a:spcPts val="0"/>
                        </a:spcBef>
                        <a:spcAft>
                          <a:spcPts val="0"/>
                        </a:spcAft>
                      </a:pPr>
                      <a:r>
                        <a:rPr lang="en-US" sz="1000" b="1" kern="1200" dirty="0" smtClean="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29,883</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F1F5"/>
                    </a:solidFill>
                  </a:tcPr>
                </a:tc>
                <a:extLst>
                  <a:ext uri="{0D108BD9-81ED-4DB2-BD59-A6C34878D82A}">
                    <a16:rowId xmlns="" xmlns:a16="http://schemas.microsoft.com/office/drawing/2014/main" val="10002"/>
                  </a:ext>
                </a:extLst>
              </a:tr>
              <a:tr h="3837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srgbClr val="FFFFFF"/>
                          </a:solidFill>
                          <a:effectLst/>
                          <a:uLnTx/>
                          <a:uFillTx/>
                          <a:latin typeface="Arial" panose="020B0604020202020204" pitchFamily="34" charset="0"/>
                          <a:ea typeface="Calibri" panose="020F0502020204030204" pitchFamily="34" charset="0"/>
                          <a:cs typeface="Times New Roman" panose="02020603050405020304" pitchFamily="18" charset="0"/>
                        </a:rPr>
                        <a:t>Non-synch. Gen. in % of System Load</a:t>
                      </a: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ACC8"/>
                    </a:solidFill>
                  </a:tcPr>
                </a:tc>
                <a:tc>
                  <a:txBody>
                    <a:bodyPr/>
                    <a:lstStyle/>
                    <a:p>
                      <a:pPr marL="0" marR="0" algn="ctr">
                        <a:spcBef>
                          <a:spcPts val="0"/>
                        </a:spcBef>
                        <a:spcAft>
                          <a:spcPts val="0"/>
                        </a:spcAft>
                      </a:pPr>
                      <a:r>
                        <a:rPr lang="en-US" sz="1000" b="1">
                          <a:solidFill>
                            <a:srgbClr val="5B6770"/>
                          </a:solidFill>
                          <a:effectLst/>
                          <a:latin typeface="Arial" panose="020B0604020202020204" pitchFamily="34" charset="0"/>
                          <a:ea typeface="Calibri" panose="020F0502020204030204" pitchFamily="34" charset="0"/>
                          <a:cs typeface="Times New Roman" panose="02020603050405020304" pitchFamily="18" charset="0"/>
                        </a:rPr>
                        <a:t>31</a:t>
                      </a:r>
                      <a:endParaRPr lang="en-US" sz="1200" b="1">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34</a:t>
                      </a:r>
                      <a:endParaRPr lang="en-US" sz="1200" b="1" dirty="0">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Calibri" panose="020F0502020204030204" pitchFamily="34" charset="0"/>
                          <a:cs typeface="Times New Roman" panose="02020603050405020304" pitchFamily="18" charset="0"/>
                        </a:rPr>
                        <a:t>42</a:t>
                      </a:r>
                      <a:endParaRPr lang="en-US" sz="1200" b="1" dirty="0">
                        <a:solidFill>
                          <a:srgbClr val="5B6770"/>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a:spcBef>
                          <a:spcPts val="0"/>
                        </a:spcBef>
                        <a:spcAft>
                          <a:spcPts val="0"/>
                        </a:spcAft>
                      </a:pPr>
                      <a:r>
                        <a:rPr lang="en-US" sz="1000" b="1">
                          <a:solidFill>
                            <a:srgbClr val="5B6770"/>
                          </a:solidFill>
                          <a:effectLst/>
                          <a:latin typeface="Arial" panose="020B0604020202020204" pitchFamily="34" charset="0"/>
                          <a:ea typeface="Calibri" panose="020F0502020204030204" pitchFamily="34" charset="0"/>
                          <a:cs typeface="Times New Roman" panose="02020603050405020304" pitchFamily="18" charset="0"/>
                        </a:rPr>
                        <a:t>47</a:t>
                      </a:r>
                      <a:endParaRPr lang="en-US" sz="1100" b="1">
                        <a:solidFill>
                          <a:srgbClr val="5B677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a:spcBef>
                          <a:spcPts val="0"/>
                        </a:spcBef>
                        <a:spcAft>
                          <a:spcPts val="0"/>
                        </a:spcAft>
                      </a:pPr>
                      <a:r>
                        <a:rPr lang="en-US" sz="1000" b="1" dirty="0">
                          <a:solidFill>
                            <a:srgbClr val="5B6770"/>
                          </a:solidFill>
                          <a:effectLst/>
                          <a:latin typeface="Arial" panose="020B0604020202020204" pitchFamily="34" charset="0"/>
                          <a:ea typeface="Arial Unicode MS" panose="020B0604020202020204" pitchFamily="34" charset="-128"/>
                          <a:cs typeface="Times New Roman" panose="02020603050405020304" pitchFamily="18" charset="0"/>
                        </a:rPr>
                        <a:t>54</a:t>
                      </a:r>
                      <a:endParaRPr lang="en-US" sz="1100" b="1" dirty="0">
                        <a:solidFill>
                          <a:srgbClr val="5B677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a:spcBef>
                          <a:spcPts val="0"/>
                        </a:spcBef>
                        <a:spcAft>
                          <a:spcPts val="0"/>
                        </a:spcAft>
                      </a:pPr>
                      <a:r>
                        <a:rPr lang="en-US" sz="1000" b="1" dirty="0" smtClean="0">
                          <a:solidFill>
                            <a:srgbClr val="5B6770"/>
                          </a:solidFill>
                          <a:effectLst/>
                          <a:latin typeface="Arial" panose="020B0604020202020204" pitchFamily="34" charset="0"/>
                          <a:ea typeface="Arial Unicode MS" panose="020B0604020202020204" pitchFamily="34" charset="-128"/>
                          <a:cs typeface="Times New Roman" panose="02020603050405020304" pitchFamily="18" charset="0"/>
                        </a:rPr>
                        <a:t>53</a:t>
                      </a:r>
                      <a:endParaRPr lang="en-US" sz="1100" b="1" dirty="0">
                        <a:solidFill>
                          <a:srgbClr val="5B677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tc>
                  <a:txBody>
                    <a:bodyPr/>
                    <a:lstStyle/>
                    <a:p>
                      <a:pPr marL="0" marR="0" algn="ctr">
                        <a:spcBef>
                          <a:spcPts val="0"/>
                        </a:spcBef>
                        <a:spcAft>
                          <a:spcPts val="0"/>
                        </a:spcAft>
                      </a:pPr>
                      <a:r>
                        <a:rPr lang="en-US" sz="1100" b="1" dirty="0" smtClean="0">
                          <a:solidFill>
                            <a:srgbClr val="5B6770"/>
                          </a:solidFill>
                          <a:effectLst/>
                          <a:latin typeface="Calibri" panose="020F0502020204030204" pitchFamily="34" charset="0"/>
                          <a:ea typeface="Calibri" panose="020F0502020204030204" pitchFamily="34" charset="0"/>
                          <a:cs typeface="Times New Roman" panose="02020603050405020304" pitchFamily="18" charset="0"/>
                        </a:rPr>
                        <a:t>50</a:t>
                      </a:r>
                      <a:endParaRPr lang="en-US" sz="1100" b="1" dirty="0">
                        <a:solidFill>
                          <a:srgbClr val="5B677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E3EB"/>
                    </a:solidFill>
                  </a:tcPr>
                </a:tc>
                <a:extLst>
                  <a:ext uri="{0D108BD9-81ED-4DB2-BD59-A6C34878D82A}">
                    <a16:rowId xmlns="" xmlns:a16="http://schemas.microsoft.com/office/drawing/2014/main" val="10003"/>
                  </a:ext>
                </a:extLst>
              </a:tr>
            </a:tbl>
          </a:graphicData>
        </a:graphic>
      </p:graphicFrame>
      <p:sp>
        <p:nvSpPr>
          <p:cNvPr id="5" name="Oval 4"/>
          <p:cNvSpPr/>
          <p:nvPr/>
        </p:nvSpPr>
        <p:spPr>
          <a:xfrm>
            <a:off x="7008438" y="5210864"/>
            <a:ext cx="387705" cy="277977"/>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466135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Inertia duration curve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pic>
        <p:nvPicPr>
          <p:cNvPr id="3" name="Picture 2"/>
          <p:cNvPicPr>
            <a:picLocks noChangeAspect="1"/>
          </p:cNvPicPr>
          <p:nvPr/>
        </p:nvPicPr>
        <p:blipFill>
          <a:blip r:embed="rId2"/>
          <a:stretch>
            <a:fillRect/>
          </a:stretch>
        </p:blipFill>
        <p:spPr>
          <a:xfrm>
            <a:off x="1153940" y="1124512"/>
            <a:ext cx="6575196" cy="4798116"/>
          </a:xfrm>
          <a:prstGeom prst="rect">
            <a:avLst/>
          </a:prstGeom>
        </p:spPr>
      </p:pic>
      <p:sp>
        <p:nvSpPr>
          <p:cNvPr id="7" name="TextBox 6"/>
          <p:cNvSpPr txBox="1"/>
          <p:nvPr/>
        </p:nvSpPr>
        <p:spPr>
          <a:xfrm>
            <a:off x="6315141" y="5608215"/>
            <a:ext cx="646331" cy="230832"/>
          </a:xfrm>
          <a:prstGeom prst="rect">
            <a:avLst/>
          </a:prstGeom>
          <a:noFill/>
        </p:spPr>
        <p:txBody>
          <a:bodyPr wrap="none" rtlCol="0">
            <a:spAutoFit/>
          </a:bodyPr>
          <a:lstStyle/>
          <a:p>
            <a:r>
              <a:rPr lang="en-US" sz="900" dirty="0" smtClean="0">
                <a:solidFill>
                  <a:srgbClr val="5B6770"/>
                </a:solidFill>
                <a:latin typeface="Helvetica" panose="020B0604020202020204" pitchFamily="34" charset="0"/>
                <a:cs typeface="Helvetica" panose="020B0604020202020204" pitchFamily="34" charset="0"/>
              </a:rPr>
              <a:t>Jan- Nov</a:t>
            </a:r>
            <a:endParaRPr lang="en-US" sz="900" dirty="0">
              <a:solidFill>
                <a:srgbClr val="5B6770"/>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9802662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Inertia by </a:t>
            </a:r>
            <a:r>
              <a:rPr lang="en-US" dirty="0"/>
              <a:t>U</a:t>
            </a:r>
            <a:r>
              <a:rPr lang="en-US" dirty="0" smtClean="0"/>
              <a:t>nit Type </a:t>
            </a:r>
            <a:r>
              <a:rPr lang="en-US" dirty="0"/>
              <a:t>d</a:t>
            </a:r>
            <a:r>
              <a:rPr lang="en-US" dirty="0" smtClean="0"/>
              <a:t>uring </a:t>
            </a:r>
            <a:r>
              <a:rPr lang="en-US" dirty="0"/>
              <a:t>M</a:t>
            </a:r>
            <a:r>
              <a:rPr lang="en-US" dirty="0" smtClean="0"/>
              <a:t>inimum </a:t>
            </a:r>
            <a:r>
              <a:rPr lang="en-US" dirty="0"/>
              <a:t>I</a:t>
            </a:r>
            <a:r>
              <a:rPr lang="en-US" dirty="0" smtClean="0"/>
              <a:t>nertia Times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r="11294"/>
          <a:stretch/>
        </p:blipFill>
        <p:spPr>
          <a:xfrm>
            <a:off x="171760" y="1455241"/>
            <a:ext cx="8896039" cy="4221659"/>
          </a:xfrm>
          <a:prstGeom prst="rect">
            <a:avLst/>
          </a:prstGeom>
        </p:spPr>
      </p:pic>
      <p:sp>
        <p:nvSpPr>
          <p:cNvPr id="6" name="TextBox 5"/>
          <p:cNvSpPr txBox="1"/>
          <p:nvPr/>
        </p:nvSpPr>
        <p:spPr>
          <a:xfrm>
            <a:off x="592183" y="5676900"/>
            <a:ext cx="6378734" cy="369332"/>
          </a:xfrm>
          <a:prstGeom prst="rect">
            <a:avLst/>
          </a:prstGeom>
          <a:noFill/>
        </p:spPr>
        <p:txBody>
          <a:bodyPr wrap="none" rtlCol="0">
            <a:spAutoFit/>
          </a:bodyPr>
          <a:lstStyle/>
          <a:p>
            <a:r>
              <a:rPr lang="en-US" dirty="0" smtClean="0"/>
              <a:t>Needs to be redone to move </a:t>
            </a:r>
            <a:r>
              <a:rPr lang="en-US" dirty="0" err="1" smtClean="0"/>
              <a:t>Hase</a:t>
            </a:r>
            <a:r>
              <a:rPr lang="en-US" dirty="0" smtClean="0"/>
              <a:t> and Midlothian from CTs. </a:t>
            </a:r>
            <a:endParaRPr lang="en-US" dirty="0"/>
          </a:p>
        </p:txBody>
      </p:sp>
    </p:spTree>
    <p:extLst>
      <p:ext uri="{BB962C8B-B14F-4D97-AF65-F5344CB8AC3E}">
        <p14:creationId xmlns:p14="http://schemas.microsoft.com/office/powerpoint/2010/main" val="41260545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Combined Cycle Inertia</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8</a:t>
            </a:fld>
            <a:endParaRPr lang="en-US">
              <a:solidFill>
                <a:prstClr val="black">
                  <a:tint val="75000"/>
                </a:prstClr>
              </a:solidFill>
            </a:endParaRPr>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29385" y="996287"/>
            <a:ext cx="7131738" cy="5011647"/>
          </a:xfrm>
        </p:spPr>
      </p:pic>
      <p:sp>
        <p:nvSpPr>
          <p:cNvPr id="8" name="TextBox 7"/>
          <p:cNvSpPr txBox="1"/>
          <p:nvPr/>
        </p:nvSpPr>
        <p:spPr>
          <a:xfrm>
            <a:off x="6915308" y="5468851"/>
            <a:ext cx="696024" cy="246221"/>
          </a:xfrm>
          <a:prstGeom prst="rect">
            <a:avLst/>
          </a:prstGeom>
          <a:noFill/>
        </p:spPr>
        <p:txBody>
          <a:bodyPr wrap="none" rtlCol="0">
            <a:spAutoFit/>
          </a:bodyPr>
          <a:lstStyle/>
          <a:p>
            <a:r>
              <a:rPr lang="en-US" sz="1000" dirty="0" smtClean="0">
                <a:solidFill>
                  <a:schemeClr val="tx1">
                    <a:lumMod val="75000"/>
                    <a:lumOff val="25000"/>
                  </a:schemeClr>
                </a:solidFill>
                <a:latin typeface="Helvetica" panose="020B0604020202020204" pitchFamily="34" charset="0"/>
                <a:cs typeface="Helvetica" panose="020B0604020202020204" pitchFamily="34" charset="0"/>
              </a:rPr>
              <a:t>Jan- Nov</a:t>
            </a:r>
            <a:endParaRPr lang="en-US" sz="1000" dirty="0">
              <a:solidFill>
                <a:schemeClr val="tx1">
                  <a:lumMod val="75000"/>
                  <a:lumOff val="25000"/>
                </a:schemeClr>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8079611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Coal Inertia</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18865" y="907379"/>
            <a:ext cx="7132825" cy="5012410"/>
          </a:xfrm>
        </p:spPr>
      </p:pic>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9</a:t>
            </a:fld>
            <a:endParaRPr lang="en-US">
              <a:solidFill>
                <a:prstClr val="black">
                  <a:tint val="75000"/>
                </a:prstClr>
              </a:solidFill>
            </a:endParaRPr>
          </a:p>
        </p:txBody>
      </p:sp>
      <p:sp>
        <p:nvSpPr>
          <p:cNvPr id="6" name="TextBox 5"/>
          <p:cNvSpPr txBox="1"/>
          <p:nvPr/>
        </p:nvSpPr>
        <p:spPr>
          <a:xfrm>
            <a:off x="7105539" y="5372688"/>
            <a:ext cx="696024" cy="246221"/>
          </a:xfrm>
          <a:prstGeom prst="rect">
            <a:avLst/>
          </a:prstGeom>
          <a:noFill/>
        </p:spPr>
        <p:txBody>
          <a:bodyPr wrap="none" rtlCol="0">
            <a:spAutoFit/>
          </a:bodyPr>
          <a:lstStyle/>
          <a:p>
            <a:r>
              <a:rPr lang="en-US" sz="1000" dirty="0" smtClean="0">
                <a:solidFill>
                  <a:schemeClr val="tx1">
                    <a:lumMod val="75000"/>
                    <a:lumOff val="25000"/>
                  </a:schemeClr>
                </a:solidFill>
                <a:latin typeface="Helvetica" panose="020B0604020202020204" pitchFamily="34" charset="0"/>
                <a:cs typeface="Helvetica" panose="020B0604020202020204" pitchFamily="34" charset="0"/>
              </a:rPr>
              <a:t>Jan- Nov</a:t>
            </a:r>
            <a:endParaRPr lang="en-US" sz="1000" dirty="0">
              <a:solidFill>
                <a:schemeClr val="tx1">
                  <a:lumMod val="75000"/>
                  <a:lumOff val="25000"/>
                </a:schemeClr>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61490640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7882</TotalTime>
  <Words>1169</Words>
  <Application>Microsoft Office PowerPoint</Application>
  <PresentationFormat>On-screen Show (4:3)</PresentationFormat>
  <Paragraphs>245</Paragraphs>
  <Slides>19</Slides>
  <Notes>5</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19</vt:i4>
      </vt:variant>
    </vt:vector>
  </HeadingPairs>
  <TitlesOfParts>
    <vt:vector size="28" baseType="lpstr">
      <vt:lpstr>Arial Unicode MS</vt:lpstr>
      <vt:lpstr>Arial</vt:lpstr>
      <vt:lpstr>Calibri</vt:lpstr>
      <vt:lpstr>Cambria</vt:lpstr>
      <vt:lpstr>Cambria Math</vt:lpstr>
      <vt:lpstr>Helvetica</vt:lpstr>
      <vt:lpstr>Times New Roman</vt:lpstr>
      <vt:lpstr>1_Custom Design</vt:lpstr>
      <vt:lpstr>1_Office Theme</vt:lpstr>
      <vt:lpstr>PowerPoint Presentation</vt:lpstr>
      <vt:lpstr>Effect of Synchronous Inertia on System Frequency</vt:lpstr>
      <vt:lpstr>Inertia Calculation</vt:lpstr>
      <vt:lpstr>Inertia Monitoring in Real-Time and Forecasting </vt:lpstr>
      <vt:lpstr>ERCOT Inertia 2013-2019</vt:lpstr>
      <vt:lpstr>Inertia duration curve</vt:lpstr>
      <vt:lpstr>Inertia by Unit Type during Minimum Inertia Times</vt:lpstr>
      <vt:lpstr>Combined Cycle Inertia</vt:lpstr>
      <vt:lpstr>Coal Inertia</vt:lpstr>
      <vt:lpstr>Combustion Turbine Inertia</vt:lpstr>
      <vt:lpstr>How is inertia information is being used?</vt:lpstr>
      <vt:lpstr>Critical Inertia</vt:lpstr>
      <vt:lpstr>“Base” Inertia Analysis</vt:lpstr>
      <vt:lpstr>“Base” Inertia Analysis (2013-2018 data)</vt:lpstr>
      <vt:lpstr>“Base” Inertia Analysis (2013-2019 data)</vt:lpstr>
      <vt:lpstr>PUN Inertia</vt:lpstr>
      <vt:lpstr>Inertia from AS providers during minimum inertia times</vt:lpstr>
      <vt:lpstr>Summary</vt:lpstr>
      <vt:lpstr>Thank you! 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Matevosjana, Julia</cp:lastModifiedBy>
  <cp:revision>37</cp:revision>
  <dcterms:created xsi:type="dcterms:W3CDTF">2019-12-03T17:24:44Z</dcterms:created>
  <dcterms:modified xsi:type="dcterms:W3CDTF">2019-12-09T20:48:22Z</dcterms:modified>
</cp:coreProperties>
</file>