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5"/>
  </p:notesMasterIdLst>
  <p:handoutMasterIdLst>
    <p:handoutMasterId r:id="rId26"/>
  </p:handoutMasterIdLst>
  <p:sldIdLst>
    <p:sldId id="260" r:id="rId6"/>
    <p:sldId id="312" r:id="rId7"/>
    <p:sldId id="311" r:id="rId8"/>
    <p:sldId id="336" r:id="rId9"/>
    <p:sldId id="335" r:id="rId10"/>
    <p:sldId id="313" r:id="rId11"/>
    <p:sldId id="315" r:id="rId12"/>
    <p:sldId id="333" r:id="rId13"/>
    <p:sldId id="334" r:id="rId14"/>
    <p:sldId id="339" r:id="rId15"/>
    <p:sldId id="341" r:id="rId16"/>
    <p:sldId id="331" r:id="rId17"/>
    <p:sldId id="328" r:id="rId18"/>
    <p:sldId id="344" r:id="rId19"/>
    <p:sldId id="342" r:id="rId20"/>
    <p:sldId id="346" r:id="rId21"/>
    <p:sldId id="343" r:id="rId22"/>
    <p:sldId id="321" r:id="rId23"/>
    <p:sldId id="30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4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5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362200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AS Offer Structure and Proxy AS Offer Creation under RTC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Hailong Hui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19,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Proxy AS Offer Creation for Load Resources-Option1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Option 1-RTC </a:t>
            </a:r>
            <a:r>
              <a:rPr lang="en-US" sz="2400" dirty="0"/>
              <a:t>will create a </a:t>
            </a:r>
            <a:r>
              <a:rPr lang="en-US" sz="2400" dirty="0" smtClean="0"/>
              <a:t>new proxy AS offer only for </a:t>
            </a:r>
            <a:r>
              <a:rPr lang="en-US" sz="2400" u="sng" dirty="0" smtClean="0"/>
              <a:t>qualified</a:t>
            </a:r>
            <a:r>
              <a:rPr lang="en-US" sz="2400" dirty="0" smtClean="0"/>
              <a:t> Online AS Products for Load Resources. </a:t>
            </a:r>
          </a:p>
          <a:p>
            <a:pPr lvl="1"/>
            <a:r>
              <a:rPr lang="en-US" sz="1800" dirty="0"/>
              <a:t>This is similar to the logic for Generations Resources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This is </a:t>
            </a:r>
            <a:r>
              <a:rPr lang="en-US" sz="1800" dirty="0" smtClean="0"/>
              <a:t>also similar </a:t>
            </a:r>
            <a:r>
              <a:rPr lang="en-US" sz="1800" dirty="0"/>
              <a:t>to today’s proxy </a:t>
            </a:r>
            <a:r>
              <a:rPr lang="en-US" sz="1800" dirty="0" smtClean="0"/>
              <a:t>RTM Energy Bid creation </a:t>
            </a:r>
            <a:r>
              <a:rPr lang="en-US" sz="1800" dirty="0"/>
              <a:t>for SCED qualified </a:t>
            </a:r>
            <a:r>
              <a:rPr lang="en-US" sz="1800" dirty="0" smtClean="0"/>
              <a:t>CLR:</a:t>
            </a:r>
          </a:p>
          <a:p>
            <a:pPr lvl="2"/>
            <a:r>
              <a:rPr lang="en-US" sz="1400" dirty="0" smtClean="0"/>
              <a:t>For qualified CLR without </a:t>
            </a:r>
            <a:r>
              <a:rPr lang="en-US" sz="1400" dirty="0"/>
              <a:t>full </a:t>
            </a:r>
            <a:r>
              <a:rPr lang="en-US" sz="1400" dirty="0" smtClean="0"/>
              <a:t>range Energy </a:t>
            </a:r>
            <a:r>
              <a:rPr lang="en-US" sz="1400" dirty="0"/>
              <a:t>B</a:t>
            </a:r>
            <a:r>
              <a:rPr lang="en-US" sz="1400" dirty="0" smtClean="0"/>
              <a:t>id, extend </a:t>
            </a:r>
            <a:r>
              <a:rPr lang="en-US" sz="1400" dirty="0"/>
              <a:t>the bid to cover the full range of the Demand response </a:t>
            </a:r>
            <a:r>
              <a:rPr lang="en-US" sz="1400" dirty="0" smtClean="0"/>
              <a:t>capability</a:t>
            </a:r>
          </a:p>
          <a:p>
            <a:pPr lvl="2"/>
            <a:r>
              <a:rPr lang="en-US" sz="1400" dirty="0" smtClean="0"/>
              <a:t>For qualified CLR without Energy </a:t>
            </a:r>
            <a:r>
              <a:rPr lang="en-US" sz="1400" dirty="0"/>
              <a:t>B</a:t>
            </a:r>
            <a:r>
              <a:rPr lang="en-US" sz="1400" dirty="0" smtClean="0"/>
              <a:t>id</a:t>
            </a:r>
            <a:r>
              <a:rPr lang="en-US" sz="1400" dirty="0"/>
              <a:t>, create a proxy </a:t>
            </a:r>
            <a:r>
              <a:rPr lang="en-US" sz="1400" dirty="0" smtClean="0"/>
              <a:t>Energy </a:t>
            </a:r>
            <a:r>
              <a:rPr lang="en-US" sz="1400" dirty="0"/>
              <a:t>Bid for the entire Demand response capability </a:t>
            </a:r>
            <a:r>
              <a:rPr lang="en-US" sz="1400" dirty="0" smtClean="0"/>
              <a:t>at SWCAP.</a:t>
            </a:r>
            <a:endParaRPr lang="en-US" sz="1400" dirty="0" smtClean="0"/>
          </a:p>
          <a:p>
            <a:pPr lvl="1"/>
            <a:r>
              <a:rPr lang="en-US" sz="1800" dirty="0"/>
              <a:t>Linked proxy AS offer for </a:t>
            </a:r>
            <a:r>
              <a:rPr lang="en-US" sz="1800" u="sng" dirty="0"/>
              <a:t>qualified</a:t>
            </a:r>
            <a:r>
              <a:rPr lang="en-US" sz="1800" dirty="0"/>
              <a:t> Online upward AS Products for both CLR and NCLR</a:t>
            </a:r>
          </a:p>
          <a:p>
            <a:pPr lvl="2"/>
            <a:r>
              <a:rPr lang="en-US" sz="1400" dirty="0" smtClean="0"/>
              <a:t>Add </a:t>
            </a:r>
            <a:r>
              <a:rPr lang="en-US" sz="1400" dirty="0"/>
              <a:t>an additional segment MW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equal to </a:t>
            </a:r>
            <a:r>
              <a:rPr lang="en-US" sz="1400" dirty="0" smtClean="0"/>
              <a:t>NPC or MPC</a:t>
            </a:r>
            <a:endParaRPr lang="en-US" sz="1400" dirty="0"/>
          </a:p>
          <a:p>
            <a:pPr lvl="2"/>
            <a:r>
              <a:rPr lang="en-US" sz="1400" dirty="0" smtClean="0"/>
              <a:t>Add </a:t>
            </a:r>
            <a:r>
              <a:rPr lang="en-US" sz="1400" dirty="0"/>
              <a:t>proxy AS Offer price for each </a:t>
            </a:r>
            <a:r>
              <a:rPr lang="en-US" sz="1400" u="sng" dirty="0"/>
              <a:t>qualified </a:t>
            </a:r>
            <a:r>
              <a:rPr lang="en-US" sz="1400" dirty="0"/>
              <a:t>AS product ONLY</a:t>
            </a:r>
          </a:p>
          <a:p>
            <a:pPr lvl="3"/>
            <a:r>
              <a:rPr lang="en-US" sz="1400" dirty="0" err="1" smtClean="0"/>
              <a:t>ProxyASPrice</a:t>
            </a:r>
            <a:r>
              <a:rPr lang="en-US" sz="1400" dirty="0" smtClean="0"/>
              <a:t>=MAX(</a:t>
            </a:r>
            <a:r>
              <a:rPr lang="en-US" sz="1400" dirty="0" err="1" smtClean="0"/>
              <a:t>MaxASPrice+K</a:t>
            </a:r>
            <a:r>
              <a:rPr lang="en-US" sz="1400" dirty="0"/>
              <a:t>, </a:t>
            </a:r>
            <a:r>
              <a:rPr lang="en-US" sz="1400" dirty="0" err="1" smtClean="0"/>
              <a:t>FloorASPrice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lvl="1"/>
            <a:r>
              <a:rPr lang="en-US" sz="1800" dirty="0"/>
              <a:t>Proxy AS </a:t>
            </a:r>
            <a:r>
              <a:rPr lang="en-US" sz="1800" dirty="0" smtClean="0"/>
              <a:t>offer </a:t>
            </a:r>
            <a:r>
              <a:rPr lang="en-US" sz="1800" dirty="0"/>
              <a:t>for </a:t>
            </a:r>
            <a:r>
              <a:rPr lang="en-US" sz="1800" u="sng" dirty="0"/>
              <a:t>qualified</a:t>
            </a:r>
            <a:r>
              <a:rPr lang="en-US" sz="1800" dirty="0"/>
              <a:t> </a:t>
            </a:r>
            <a:r>
              <a:rPr lang="en-US" sz="1800" dirty="0" err="1"/>
              <a:t>Reg</a:t>
            </a:r>
            <a:r>
              <a:rPr lang="en-US" sz="1800" dirty="0"/>
              <a:t>-Down for CLR</a:t>
            </a:r>
          </a:p>
          <a:p>
            <a:pPr lvl="2"/>
            <a:r>
              <a:rPr lang="en-US" sz="1400" dirty="0"/>
              <a:t>Add a new segment MW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dirty="0" smtClean="0"/>
              <a:t> </a:t>
            </a:r>
            <a:r>
              <a:rPr lang="en-US" sz="1400" dirty="0"/>
              <a:t>equal to MPC</a:t>
            </a:r>
          </a:p>
          <a:p>
            <a:pPr lvl="2"/>
            <a:r>
              <a:rPr lang="en-US" sz="1400" dirty="0" smtClean="0"/>
              <a:t>Add proxy AS Offer price for </a:t>
            </a:r>
            <a:r>
              <a:rPr lang="en-US" sz="1400" dirty="0" err="1" smtClean="0"/>
              <a:t>Reg</a:t>
            </a:r>
            <a:r>
              <a:rPr lang="en-US" sz="1400" dirty="0" smtClean="0"/>
              <a:t>-Down</a:t>
            </a:r>
          </a:p>
          <a:p>
            <a:pPr lvl="3"/>
            <a:r>
              <a:rPr lang="en-US" sz="1400" dirty="0" err="1" smtClean="0"/>
              <a:t>ProxyRegDnPrice</a:t>
            </a:r>
            <a:r>
              <a:rPr lang="en-US" sz="1400" dirty="0" smtClean="0"/>
              <a:t>=MAX(</a:t>
            </a:r>
            <a:r>
              <a:rPr lang="en-US" sz="1400" dirty="0" err="1" smtClean="0"/>
              <a:t>MaxRegDnPrice+K</a:t>
            </a:r>
            <a:r>
              <a:rPr lang="en-US" sz="1400" dirty="0"/>
              <a:t>, </a:t>
            </a:r>
            <a:r>
              <a:rPr lang="en-US" sz="1400" dirty="0" err="1" smtClean="0"/>
              <a:t>FloorRegDnPrice</a:t>
            </a:r>
            <a:r>
              <a:rPr lang="en-US" sz="1400" dirty="0"/>
              <a:t>)</a:t>
            </a:r>
          </a:p>
          <a:p>
            <a:pPr lvl="3"/>
            <a:endParaRPr lang="en-US" sz="1500" dirty="0" smtClean="0"/>
          </a:p>
          <a:p>
            <a:pPr lvl="2"/>
            <a:endParaRPr lang="en-US" sz="16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Proxy AS Offer Creation for Load Resources-Option2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Option 2-RTC will create a new proxy </a:t>
            </a:r>
            <a:r>
              <a:rPr lang="en-US" sz="2400" dirty="0" smtClean="0"/>
              <a:t>AS offer </a:t>
            </a:r>
            <a:r>
              <a:rPr lang="en-US" sz="2400" dirty="0"/>
              <a:t>only for </a:t>
            </a:r>
            <a:r>
              <a:rPr lang="en-US" sz="2400" u="sng" dirty="0"/>
              <a:t>offered</a:t>
            </a:r>
            <a:r>
              <a:rPr lang="en-US" sz="2400" dirty="0"/>
              <a:t> Online AS </a:t>
            </a:r>
            <a:r>
              <a:rPr lang="en-US" sz="2400" dirty="0" smtClean="0"/>
              <a:t>Products for Load Resources. </a:t>
            </a:r>
          </a:p>
          <a:p>
            <a:pPr lvl="1"/>
            <a:r>
              <a:rPr lang="en-US" sz="1800" dirty="0" smtClean="0"/>
              <a:t>Only create a new proxy AS offer when the Load Resource has a valid AS offer.  No proxy AS offer will be created </a:t>
            </a:r>
            <a:r>
              <a:rPr lang="en-US" sz="1800" dirty="0" smtClean="0"/>
              <a:t>for the Load </a:t>
            </a:r>
            <a:r>
              <a:rPr lang="en-US" sz="1800" smtClean="0"/>
              <a:t>Resource without AS Offer.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Linked </a:t>
            </a:r>
            <a:r>
              <a:rPr lang="en-US" sz="1800" dirty="0"/>
              <a:t>proxy AS offer for </a:t>
            </a:r>
            <a:r>
              <a:rPr lang="en-US" sz="1800" u="sng" dirty="0" smtClean="0"/>
              <a:t>offered</a:t>
            </a:r>
            <a:r>
              <a:rPr lang="en-US" sz="1800" dirty="0" smtClean="0"/>
              <a:t> Online </a:t>
            </a:r>
            <a:r>
              <a:rPr lang="en-US" sz="1800" dirty="0"/>
              <a:t>upward AS </a:t>
            </a:r>
            <a:r>
              <a:rPr lang="en-US" sz="1800" dirty="0" smtClean="0"/>
              <a:t>Products for both CLR and NCLR</a:t>
            </a:r>
            <a:endParaRPr lang="en-US" sz="1800" dirty="0"/>
          </a:p>
          <a:p>
            <a:pPr lvl="2"/>
            <a:r>
              <a:rPr lang="en-US" sz="1600" dirty="0" smtClean="0"/>
              <a:t>Add </a:t>
            </a:r>
            <a:r>
              <a:rPr lang="en-US" sz="1600" dirty="0"/>
              <a:t>an additional segment MW </a:t>
            </a:r>
            <a:r>
              <a:rPr lang="en-US" sz="1600" dirty="0" err="1"/>
              <a:t>ProxyAS</a:t>
            </a:r>
            <a:r>
              <a:rPr lang="en-US" sz="1600" baseline="-25000" dirty="0" err="1"/>
              <a:t>MW</a:t>
            </a:r>
            <a:r>
              <a:rPr lang="en-US" sz="1600" baseline="-25000" dirty="0"/>
              <a:t> </a:t>
            </a:r>
            <a:r>
              <a:rPr lang="en-US" sz="1600" dirty="0"/>
              <a:t>equal to </a:t>
            </a:r>
            <a:r>
              <a:rPr lang="en-US" sz="1600" dirty="0" smtClean="0"/>
              <a:t>NPC or MPC</a:t>
            </a:r>
            <a:endParaRPr lang="en-US" sz="1600" dirty="0"/>
          </a:p>
          <a:p>
            <a:pPr lvl="2"/>
            <a:r>
              <a:rPr lang="en-US" sz="1600" dirty="0" smtClean="0"/>
              <a:t>Add </a:t>
            </a:r>
            <a:r>
              <a:rPr lang="en-US" sz="1600" dirty="0"/>
              <a:t>proxy AS Offer price for each </a:t>
            </a:r>
            <a:r>
              <a:rPr lang="en-US" sz="1600" u="sng" dirty="0" smtClean="0"/>
              <a:t>offered</a:t>
            </a:r>
            <a:r>
              <a:rPr lang="en-US" sz="1600" dirty="0" smtClean="0"/>
              <a:t> AS </a:t>
            </a:r>
            <a:r>
              <a:rPr lang="en-US" sz="1600" dirty="0"/>
              <a:t>product ONLY</a:t>
            </a:r>
          </a:p>
          <a:p>
            <a:pPr lvl="3"/>
            <a:r>
              <a:rPr lang="en-US" sz="1400" dirty="0" err="1"/>
              <a:t>ProxyASPrice</a:t>
            </a:r>
            <a:r>
              <a:rPr lang="en-US" sz="1400" dirty="0"/>
              <a:t>=MAX(</a:t>
            </a:r>
            <a:r>
              <a:rPr lang="en-US" sz="1400" dirty="0" err="1"/>
              <a:t>MaxASPrice+K</a:t>
            </a:r>
            <a:r>
              <a:rPr lang="en-US" sz="1400" dirty="0"/>
              <a:t>, </a:t>
            </a:r>
            <a:r>
              <a:rPr lang="en-US" sz="1400" dirty="0" err="1"/>
              <a:t>FloorASPrice</a:t>
            </a:r>
            <a:r>
              <a:rPr lang="en-US" sz="1400" dirty="0" smtClean="0"/>
              <a:t>)</a:t>
            </a:r>
          </a:p>
          <a:p>
            <a:pPr lvl="3"/>
            <a:endParaRPr lang="en-US" sz="2000" dirty="0" smtClean="0"/>
          </a:p>
          <a:p>
            <a:pPr lvl="1"/>
            <a:r>
              <a:rPr lang="en-US" sz="1800" dirty="0" smtClean="0"/>
              <a:t>Proxy AS offer for </a:t>
            </a:r>
            <a:r>
              <a:rPr lang="en-US" sz="1800" u="sng" dirty="0" smtClean="0"/>
              <a:t>offered</a:t>
            </a:r>
            <a:r>
              <a:rPr lang="en-US" sz="1800" dirty="0" smtClean="0"/>
              <a:t> </a:t>
            </a:r>
            <a:r>
              <a:rPr lang="en-US" sz="1800" dirty="0" err="1" smtClean="0"/>
              <a:t>Reg</a:t>
            </a:r>
            <a:r>
              <a:rPr lang="en-US" sz="1800" dirty="0" smtClean="0"/>
              <a:t>-Down for CLR</a:t>
            </a:r>
          </a:p>
          <a:p>
            <a:pPr lvl="2"/>
            <a:r>
              <a:rPr lang="en-US" sz="1600" dirty="0"/>
              <a:t>Add a new segment MW </a:t>
            </a:r>
            <a:r>
              <a:rPr lang="en-US" sz="1600" dirty="0" err="1"/>
              <a:t>ProxyAS</a:t>
            </a:r>
            <a:r>
              <a:rPr lang="en-US" sz="1600" baseline="-25000" dirty="0" err="1"/>
              <a:t>MW</a:t>
            </a:r>
            <a:r>
              <a:rPr lang="en-US" sz="1600" dirty="0" smtClean="0"/>
              <a:t> </a:t>
            </a:r>
            <a:r>
              <a:rPr lang="en-US" sz="1600" dirty="0"/>
              <a:t>equal to MPC</a:t>
            </a:r>
          </a:p>
          <a:p>
            <a:pPr lvl="2"/>
            <a:r>
              <a:rPr lang="en-US" sz="1600" dirty="0" smtClean="0"/>
              <a:t>Add proxy AS Offer price for </a:t>
            </a:r>
            <a:r>
              <a:rPr lang="en-US" sz="1600" dirty="0" err="1" smtClean="0"/>
              <a:t>Reg</a:t>
            </a:r>
            <a:r>
              <a:rPr lang="en-US" sz="1600" dirty="0" smtClean="0"/>
              <a:t>-Down</a:t>
            </a:r>
          </a:p>
          <a:p>
            <a:pPr lvl="3"/>
            <a:r>
              <a:rPr lang="en-US" sz="1400" dirty="0" err="1"/>
              <a:t>ProxyRegDnPrice</a:t>
            </a:r>
            <a:r>
              <a:rPr lang="en-US" sz="1400" dirty="0"/>
              <a:t>=MAX(</a:t>
            </a:r>
            <a:r>
              <a:rPr lang="en-US" sz="1400" dirty="0" err="1"/>
              <a:t>MaxRegDnPrice+K</a:t>
            </a:r>
            <a:r>
              <a:rPr lang="en-US" sz="1400" dirty="0"/>
              <a:t>, </a:t>
            </a:r>
            <a:r>
              <a:rPr lang="en-US" sz="1400" dirty="0" err="1"/>
              <a:t>FloorRegDnPrice</a:t>
            </a:r>
            <a:r>
              <a:rPr lang="en-US" sz="1400" dirty="0"/>
              <a:t>)</a:t>
            </a:r>
          </a:p>
          <a:p>
            <a:pPr lvl="3"/>
            <a:endParaRPr lang="en-US" sz="15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 1</a:t>
            </a:r>
            <a:r>
              <a:rPr lang="en-US" sz="2000" dirty="0" smtClean="0"/>
              <a:t>: Online Upward AS Offers for Generation Resource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/>
              <a:t>upward AS O</a:t>
            </a:r>
            <a:r>
              <a:rPr lang="en-US" sz="1800" dirty="0" smtClean="0"/>
              <a:t>ffers </a:t>
            </a:r>
            <a:r>
              <a:rPr lang="en-US" sz="1800" dirty="0"/>
              <a:t>for a </a:t>
            </a:r>
            <a:r>
              <a:rPr lang="en-US" sz="1800" dirty="0" smtClean="0"/>
              <a:t>Generation Resource </a:t>
            </a:r>
            <a:r>
              <a:rPr lang="en-US" sz="1800" dirty="0"/>
              <a:t>with 100 MW HSL and </a:t>
            </a:r>
            <a:r>
              <a:rPr lang="en-US" sz="1800" dirty="0" smtClean="0"/>
              <a:t>3 segments submitted.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500326"/>
              </p:ext>
            </p:extLst>
          </p:nvPr>
        </p:nvGraphicFramePr>
        <p:xfrm>
          <a:off x="381000" y="2286000"/>
          <a:ext cx="85344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Offer MW</a:t>
                      </a:r>
                    </a:p>
                    <a:p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2590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FloorONNS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11639" y="3962400"/>
            <a:ext cx="86731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2</a:t>
            </a:r>
            <a:r>
              <a:rPr lang="en-US" sz="2400" dirty="0" smtClean="0"/>
              <a:t>: No </a:t>
            </a:r>
            <a:r>
              <a:rPr lang="en-US" sz="2400" dirty="0"/>
              <a:t>Online Upward AS </a:t>
            </a:r>
            <a:r>
              <a:rPr lang="en-US" sz="2400" dirty="0" smtClean="0"/>
              <a:t>Offers for CLR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506601"/>
              </p:ext>
            </p:extLst>
          </p:nvPr>
        </p:nvGraphicFramePr>
        <p:xfrm>
          <a:off x="315600" y="2209800"/>
          <a:ext cx="8534400" cy="117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Non-Spin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FloorRegUp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FloorRRS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FloorECRS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FloorONNS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/>
              <a:t>upward AS </a:t>
            </a:r>
            <a:r>
              <a:rPr lang="en-US" sz="1800" dirty="0" smtClean="0"/>
              <a:t>Offers for </a:t>
            </a:r>
            <a:r>
              <a:rPr lang="en-US" sz="1800" dirty="0"/>
              <a:t>a </a:t>
            </a:r>
            <a:r>
              <a:rPr lang="en-US" sz="1800" dirty="0" smtClean="0"/>
              <a:t>CLR </a:t>
            </a:r>
            <a:r>
              <a:rPr lang="en-US" sz="1800" dirty="0"/>
              <a:t>with 100 MW </a:t>
            </a:r>
            <a:r>
              <a:rPr lang="en-US" sz="1800" dirty="0" smtClean="0"/>
              <a:t>NPC </a:t>
            </a:r>
            <a:r>
              <a:rPr lang="en-US" sz="1800" dirty="0"/>
              <a:t>and </a:t>
            </a:r>
            <a:r>
              <a:rPr lang="en-US" sz="1800" dirty="0" smtClean="0"/>
              <a:t>no AS Offers submitted.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r>
              <a:rPr lang="en-US" sz="1800" dirty="0" smtClean="0"/>
              <a:t>Option1: the proxy AS offer will be created for all qualified AS products only.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278" y="2872753"/>
            <a:ext cx="86731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884440"/>
            <a:ext cx="816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FF0000"/>
                </a:solidFill>
              </a:rPr>
              <a:t>Option2: no proxy AS offer will be created since there is no submitted AS offer.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3: No Online </a:t>
            </a:r>
            <a:r>
              <a:rPr lang="en-US" sz="2400" dirty="0" err="1" smtClean="0"/>
              <a:t>Reg</a:t>
            </a:r>
            <a:r>
              <a:rPr lang="en-US" sz="2400" dirty="0" smtClean="0"/>
              <a:t>-Down Offer for CLR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830200" y="2057400"/>
          <a:ext cx="3413760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RegDn</a:t>
                      </a:r>
                      <a:r>
                        <a:rPr lang="en-US" sz="1400" dirty="0" smtClean="0"/>
                        <a:t>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FloorRegDn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 err="1" smtClean="0"/>
              <a:t>Reg</a:t>
            </a:r>
            <a:r>
              <a:rPr lang="en-US" sz="1800" dirty="0"/>
              <a:t>-</a:t>
            </a:r>
            <a:r>
              <a:rPr lang="en-US" sz="1800" dirty="0" smtClean="0"/>
              <a:t>Down offers </a:t>
            </a:r>
            <a:r>
              <a:rPr lang="en-US" sz="1800" dirty="0"/>
              <a:t>for a </a:t>
            </a:r>
            <a:r>
              <a:rPr lang="en-US" sz="1800" dirty="0" smtClean="0"/>
              <a:t>CLR with </a:t>
            </a:r>
            <a:r>
              <a:rPr lang="en-US" sz="1800" dirty="0"/>
              <a:t>100 MW </a:t>
            </a:r>
            <a:r>
              <a:rPr lang="en-US" sz="1800" dirty="0" smtClean="0"/>
              <a:t>MPC </a:t>
            </a:r>
            <a:r>
              <a:rPr lang="en-US" sz="1800" dirty="0"/>
              <a:t>and </a:t>
            </a:r>
            <a:r>
              <a:rPr lang="en-US" sz="1800" dirty="0" smtClean="0"/>
              <a:t>no </a:t>
            </a:r>
            <a:r>
              <a:rPr lang="en-US" sz="1800" dirty="0" err="1" smtClean="0"/>
              <a:t>Reg</a:t>
            </a:r>
            <a:r>
              <a:rPr lang="en-US" sz="1800" dirty="0" smtClean="0"/>
              <a:t>-Down offers submitted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 smtClean="0"/>
              <a:t>Option1: </a:t>
            </a:r>
            <a:r>
              <a:rPr lang="en-US" sz="1800" dirty="0"/>
              <a:t>the proxy AS offer will be created for all qualified AS </a:t>
            </a:r>
            <a:r>
              <a:rPr lang="en-US" sz="1800" dirty="0" smtClean="0"/>
              <a:t>products only.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756878" y="2501900"/>
            <a:ext cx="35677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3884440"/>
            <a:ext cx="816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FF0000"/>
                </a:solidFill>
              </a:rPr>
              <a:t>Option2: no proxy AS offer will be created since there is no submitted AS offer.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4: Online Upward AS Offers for CLR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/>
              <a:t>upward AS O</a:t>
            </a:r>
            <a:r>
              <a:rPr lang="en-US" sz="1800" dirty="0" smtClean="0"/>
              <a:t>ffers </a:t>
            </a:r>
            <a:r>
              <a:rPr lang="en-US" sz="1800" dirty="0"/>
              <a:t>for a </a:t>
            </a:r>
            <a:r>
              <a:rPr lang="en-US" sz="1800" dirty="0" smtClean="0"/>
              <a:t>CLR </a:t>
            </a:r>
            <a:r>
              <a:rPr lang="en-US" sz="1800" dirty="0"/>
              <a:t>with 100 MW </a:t>
            </a:r>
            <a:r>
              <a:rPr lang="en-US" sz="1800" dirty="0" smtClean="0"/>
              <a:t>NPC </a:t>
            </a:r>
            <a:r>
              <a:rPr lang="en-US" sz="1800" dirty="0"/>
              <a:t>and </a:t>
            </a:r>
            <a:r>
              <a:rPr lang="en-US" sz="1800" dirty="0" smtClean="0"/>
              <a:t>3 segments submitted.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Option 1:the proxy AS offer will be created for all </a:t>
            </a:r>
            <a:r>
              <a:rPr lang="en-US" sz="1800" u="sng" dirty="0"/>
              <a:t>qualified</a:t>
            </a:r>
            <a:r>
              <a:rPr lang="en-US" sz="1800" dirty="0"/>
              <a:t> AS </a:t>
            </a:r>
            <a:r>
              <a:rPr lang="en-US" sz="1800" dirty="0" smtClean="0"/>
              <a:t>products only.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641314"/>
              </p:ext>
            </p:extLst>
          </p:nvPr>
        </p:nvGraphicFramePr>
        <p:xfrm>
          <a:off x="833526" y="1941314"/>
          <a:ext cx="73914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674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Offer MW</a:t>
                      </a:r>
                    </a:p>
                    <a:p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FloorONNS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769159" y="3535408"/>
            <a:ext cx="7511543" cy="3871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2723" y="3913888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Op</a:t>
            </a:r>
            <a:r>
              <a:rPr lang="en-US" dirty="0" smtClean="0">
                <a:solidFill>
                  <a:srgbClr val="FF0000"/>
                </a:solidFill>
              </a:rPr>
              <a:t>tion 2: the </a:t>
            </a:r>
            <a:r>
              <a:rPr lang="en-US" dirty="0">
                <a:solidFill>
                  <a:srgbClr val="FF0000"/>
                </a:solidFill>
              </a:rPr>
              <a:t>proxy AS offer will be created for all </a:t>
            </a:r>
            <a:r>
              <a:rPr lang="en-US" u="sng" dirty="0" smtClean="0">
                <a:solidFill>
                  <a:srgbClr val="FF0000"/>
                </a:solidFill>
              </a:rPr>
              <a:t>offered</a:t>
            </a:r>
            <a:r>
              <a:rPr lang="en-US" dirty="0" smtClean="0">
                <a:solidFill>
                  <a:srgbClr val="FF0000"/>
                </a:solidFill>
              </a:rPr>
              <a:t> AS products only.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626338"/>
              </p:ext>
            </p:extLst>
          </p:nvPr>
        </p:nvGraphicFramePr>
        <p:xfrm>
          <a:off x="819849" y="4279139"/>
          <a:ext cx="73914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674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Offer MW</a:t>
                      </a:r>
                    </a:p>
                    <a:p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755482" y="5873233"/>
            <a:ext cx="7511543" cy="3871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5: No </a:t>
            </a:r>
            <a:r>
              <a:rPr lang="en-US" sz="2400" dirty="0"/>
              <a:t>Online Upward AS </a:t>
            </a:r>
            <a:r>
              <a:rPr lang="en-US" sz="2400" dirty="0" smtClean="0"/>
              <a:t>Offers for NCLR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782756"/>
              </p:ext>
            </p:extLst>
          </p:nvPr>
        </p:nvGraphicFramePr>
        <p:xfrm>
          <a:off x="315600" y="2209800"/>
          <a:ext cx="8534400" cy="117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Non-Spin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FloorRRS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FloorECRS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/>
              <a:t>upward AS </a:t>
            </a:r>
            <a:r>
              <a:rPr lang="en-US" sz="1800" dirty="0" smtClean="0"/>
              <a:t>Offers for </a:t>
            </a:r>
            <a:r>
              <a:rPr lang="en-US" sz="1800" dirty="0"/>
              <a:t>a </a:t>
            </a:r>
            <a:r>
              <a:rPr lang="en-US" sz="1800" dirty="0" smtClean="0"/>
              <a:t>NCLR </a:t>
            </a:r>
            <a:r>
              <a:rPr lang="en-US" sz="1800" dirty="0"/>
              <a:t>with 100 MW </a:t>
            </a:r>
            <a:r>
              <a:rPr lang="en-US" sz="1800" dirty="0" smtClean="0"/>
              <a:t>NPC </a:t>
            </a:r>
            <a:r>
              <a:rPr lang="en-US" sz="1800" dirty="0"/>
              <a:t>and </a:t>
            </a:r>
            <a:r>
              <a:rPr lang="en-US" sz="1800" dirty="0" smtClean="0"/>
              <a:t>no AS Offers submitted.</a:t>
            </a:r>
            <a:endParaRPr lang="en-US" sz="18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r>
              <a:rPr lang="en-US" sz="1800" dirty="0" smtClean="0"/>
              <a:t>Option1: the proxy AS offer will be created for all qualified AS products only.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278" y="2872753"/>
            <a:ext cx="867312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884440"/>
            <a:ext cx="816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FF0000"/>
                </a:solidFill>
              </a:rPr>
              <a:t>Option2: no proxy AS offer will be created since there is no submitted AS offer.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6: Online Upward AS Offers for NCLR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08720"/>
            <a:ext cx="8534400" cy="5415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/>
              <a:t>Example illustrates creation of proxy </a:t>
            </a:r>
            <a:r>
              <a:rPr lang="en-US" sz="1800" dirty="0" smtClean="0"/>
              <a:t>On-Line </a:t>
            </a:r>
            <a:r>
              <a:rPr lang="en-US" sz="1800" dirty="0"/>
              <a:t>upward AS O</a:t>
            </a:r>
            <a:r>
              <a:rPr lang="en-US" sz="1800" dirty="0" smtClean="0"/>
              <a:t>ffers </a:t>
            </a:r>
            <a:r>
              <a:rPr lang="en-US" sz="1800" dirty="0"/>
              <a:t>for a </a:t>
            </a:r>
            <a:r>
              <a:rPr lang="en-US" sz="1800" dirty="0" smtClean="0"/>
              <a:t>NCLR </a:t>
            </a:r>
            <a:r>
              <a:rPr lang="en-US" sz="1800" dirty="0"/>
              <a:t>with 100 MW </a:t>
            </a:r>
            <a:r>
              <a:rPr lang="en-US" sz="1800" dirty="0" smtClean="0"/>
              <a:t>NPC </a:t>
            </a:r>
            <a:r>
              <a:rPr lang="en-US" sz="1800" dirty="0"/>
              <a:t>and </a:t>
            </a:r>
            <a:r>
              <a:rPr lang="en-US" sz="1800" dirty="0" smtClean="0"/>
              <a:t>3 segments </a:t>
            </a:r>
            <a:r>
              <a:rPr lang="en-US" sz="1800" dirty="0"/>
              <a:t>submitted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600" dirty="0"/>
              <a:t>Option 1:the proxy AS offer will be created for all </a:t>
            </a:r>
            <a:r>
              <a:rPr lang="en-US" sz="1600" u="sng" dirty="0"/>
              <a:t>qualified</a:t>
            </a:r>
            <a:r>
              <a:rPr lang="en-US" sz="1600" dirty="0"/>
              <a:t> AS </a:t>
            </a:r>
            <a:r>
              <a:rPr lang="en-US" sz="1600" dirty="0" smtClean="0"/>
              <a:t>products only.</a:t>
            </a:r>
            <a:endParaRPr lang="en-US" sz="1600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91551"/>
              </p:ext>
            </p:extLst>
          </p:nvPr>
        </p:nvGraphicFramePr>
        <p:xfrm>
          <a:off x="833526" y="1941314"/>
          <a:ext cx="73914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674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Offer MW</a:t>
                      </a:r>
                    </a:p>
                    <a:p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FloorECRS</a:t>
                      </a:r>
                      <a:r>
                        <a:rPr lang="en-US" sz="1400" baseline="-25000" dirty="0" err="1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40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769159" y="3535408"/>
            <a:ext cx="7511543" cy="3871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15780"/>
              </p:ext>
            </p:extLst>
          </p:nvPr>
        </p:nvGraphicFramePr>
        <p:xfrm>
          <a:off x="819849" y="4279139"/>
          <a:ext cx="73914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6743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Offer MW</a:t>
                      </a:r>
                    </a:p>
                    <a:p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RegUp </a:t>
                      </a:r>
                      <a:r>
                        <a:rPr lang="en-US" sz="1400" dirty="0" smtClean="0"/>
                        <a:t>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ECRS Price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18+K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755482" y="5873233"/>
            <a:ext cx="7511543" cy="3871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2723" y="3913888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Op</a:t>
            </a:r>
            <a:r>
              <a:rPr lang="en-US" dirty="0" smtClean="0">
                <a:solidFill>
                  <a:srgbClr val="FF0000"/>
                </a:solidFill>
              </a:rPr>
              <a:t>tion 2: the </a:t>
            </a:r>
            <a:r>
              <a:rPr lang="en-US" dirty="0">
                <a:solidFill>
                  <a:srgbClr val="FF0000"/>
                </a:solidFill>
              </a:rPr>
              <a:t>proxy AS offer will be created for all </a:t>
            </a:r>
            <a:r>
              <a:rPr lang="en-US" u="sng" dirty="0" smtClean="0">
                <a:solidFill>
                  <a:srgbClr val="FF0000"/>
                </a:solidFill>
              </a:rPr>
              <a:t>offered</a:t>
            </a:r>
            <a:r>
              <a:rPr lang="en-US" dirty="0" smtClean="0">
                <a:solidFill>
                  <a:srgbClr val="FF0000"/>
                </a:solidFill>
              </a:rPr>
              <a:t> AS products only.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Default </a:t>
            </a:r>
            <a:r>
              <a:rPr lang="en-US" dirty="0"/>
              <a:t>AS Offer </a:t>
            </a:r>
            <a:r>
              <a:rPr lang="en-US" dirty="0" smtClean="0"/>
              <a:t>price floor for different AS products:</a:t>
            </a:r>
          </a:p>
          <a:p>
            <a:pPr lvl="1"/>
            <a:r>
              <a:rPr lang="en-US" dirty="0" smtClean="0"/>
              <a:t>Can be different for Online Non-Spin and Offline Non-Spin</a:t>
            </a:r>
          </a:p>
          <a:p>
            <a:pPr lvl="1"/>
            <a:r>
              <a:rPr lang="en-US" dirty="0" smtClean="0"/>
              <a:t>Can be different for Generation RRS and NCLR RRS</a:t>
            </a:r>
          </a:p>
          <a:p>
            <a:endParaRPr lang="en-US" dirty="0" smtClean="0"/>
          </a:p>
          <a:p>
            <a:r>
              <a:rPr lang="en-US" dirty="0" smtClean="0"/>
              <a:t>Proxy </a:t>
            </a:r>
            <a:r>
              <a:rPr lang="en-US" dirty="0"/>
              <a:t>AS Offer for </a:t>
            </a:r>
            <a:r>
              <a:rPr lang="en-US" dirty="0" smtClean="0"/>
              <a:t>CLR and NCLR: </a:t>
            </a:r>
          </a:p>
          <a:p>
            <a:pPr lvl="1"/>
            <a:r>
              <a:rPr lang="en-US" dirty="0" smtClean="0"/>
              <a:t>Option1 or Option2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recommendations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Acronyms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052221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Ancillary Service (AS)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Controllable Load Resource (CLR)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Day-Ahead Market (DAM)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ERCOT Contingency Reserve Service (ECRS)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Energy Offer Curve (EOC)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High Sustained Limit (HSL)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Maximum Power Consumption (MPC)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Net Power Consumption (NPC)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Non-Controllable Load Resource (NCLR)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Nodal Protocol Revision Request (NPRR)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Non-Spinning Reserve Service (Non-Spin)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Qualified Scheduling Entity (QSE)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Real-Time Co-optimization (RTC)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Regulation Down Service (</a:t>
            </a:r>
            <a:r>
              <a:rPr lang="en-US" sz="1400" dirty="0" err="1" smtClean="0"/>
              <a:t>Reg</a:t>
            </a:r>
            <a:r>
              <a:rPr lang="en-US" sz="1400" dirty="0" smtClean="0"/>
              <a:t>-Down)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Regulation Up Service (</a:t>
            </a:r>
            <a:r>
              <a:rPr lang="en-US" sz="1400" dirty="0" err="1" smtClean="0"/>
              <a:t>Reg</a:t>
            </a:r>
            <a:r>
              <a:rPr lang="en-US" sz="1400" dirty="0" smtClean="0"/>
              <a:t>-Up)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/>
              <a:t>Responsive Reserve Service (RRS)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391400" cy="4823621"/>
          </a:xfrm>
        </p:spPr>
        <p:txBody>
          <a:bodyPr/>
          <a:lstStyle/>
          <a:p>
            <a:r>
              <a:rPr lang="en-US" dirty="0" smtClean="0"/>
              <a:t>KP1.3 for AS Offer Structure and Proxy AS Offer Creation</a:t>
            </a:r>
          </a:p>
          <a:p>
            <a:endParaRPr lang="en-US" dirty="0" smtClean="0"/>
          </a:p>
          <a:p>
            <a:r>
              <a:rPr lang="en-US" dirty="0" smtClean="0"/>
              <a:t>Proxy </a:t>
            </a:r>
            <a:r>
              <a:rPr lang="en-US" dirty="0"/>
              <a:t>AS Offer Creation for </a:t>
            </a:r>
            <a:r>
              <a:rPr lang="en-US" dirty="0" smtClean="0"/>
              <a:t>Generation Resources</a:t>
            </a:r>
          </a:p>
          <a:p>
            <a:endParaRPr lang="en-US" dirty="0"/>
          </a:p>
          <a:p>
            <a:r>
              <a:rPr lang="en-US" dirty="0"/>
              <a:t>Proxy AS Offer Creation for </a:t>
            </a:r>
            <a:r>
              <a:rPr lang="en-US" dirty="0" smtClean="0"/>
              <a:t>Load Resources</a:t>
            </a:r>
            <a:endParaRPr lang="en-US" dirty="0"/>
          </a:p>
          <a:p>
            <a:pPr lvl="1"/>
            <a:r>
              <a:rPr lang="en-US" dirty="0" smtClean="0"/>
              <a:t>Option1</a:t>
            </a:r>
          </a:p>
          <a:p>
            <a:pPr lvl="1"/>
            <a:r>
              <a:rPr lang="en-US" dirty="0" smtClean="0"/>
              <a:t>Option2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KP1.3 for </a:t>
            </a:r>
            <a:r>
              <a:rPr lang="en-US" sz="2400" dirty="0"/>
              <a:t>AS Offer Structure and Proxy AS offer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RTC </a:t>
            </a:r>
            <a:r>
              <a:rPr lang="en-US" dirty="0"/>
              <a:t>will utilize the AS Offer structure that will be in place with the implementation of </a:t>
            </a:r>
            <a:r>
              <a:rPr lang="en-US" dirty="0" smtClean="0"/>
              <a:t>NPRR863.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AS Offer submission window will be consistent with the </a:t>
            </a:r>
            <a:r>
              <a:rPr lang="en-US" dirty="0" smtClean="0"/>
              <a:t>EOC submission </a:t>
            </a:r>
            <a:r>
              <a:rPr lang="en-US" dirty="0"/>
              <a:t>window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Proxy </a:t>
            </a:r>
            <a:r>
              <a:rPr lang="en-US" dirty="0"/>
              <a:t>AS Offers will not be created for Resources for use in the DAM.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KP1.3 for AS Offer Structure and Proxy AS offer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Proxy </a:t>
            </a:r>
            <a:r>
              <a:rPr lang="en-US" sz="2000" dirty="0"/>
              <a:t>AS Offers will be created for Resources for use in the Real-Time Market (RTM) using the following guidelines</a:t>
            </a:r>
            <a:r>
              <a:rPr lang="en-US" sz="2000" dirty="0" smtClean="0"/>
              <a:t>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The </a:t>
            </a:r>
            <a:r>
              <a:rPr lang="en-US" sz="1600" dirty="0"/>
              <a:t>proxy offer will be a linked AS Offer across all AS products that a </a:t>
            </a:r>
            <a:r>
              <a:rPr lang="en-US" sz="1600" dirty="0" smtClean="0"/>
              <a:t>Resource </a:t>
            </a:r>
            <a:r>
              <a:rPr lang="en-US" sz="1600" dirty="0"/>
              <a:t>is qualified to provide. </a:t>
            </a:r>
            <a:r>
              <a:rPr lang="en-US" sz="1600" dirty="0" smtClean="0"/>
              <a:t>For Generation Resources, the proxy offer MW will be HSL.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For each AS where the Resource has a submitted AS Offer, the price in the proxy AS Offer for that AS will be set equal to the maximum of the Resource’s highest offer price for that AS plus a factor “K”, where “K” is a configurable parameter with a value close to zero, and a proxy price floor for that AS.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For </a:t>
            </a:r>
            <a:r>
              <a:rPr lang="en-US" sz="1600" dirty="0"/>
              <a:t>each AS where the Resource does not have a submitted AS Offer, the price in the proxy AS Offer for that AS will be set equal to a proxy price floor for that AS.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The </a:t>
            </a:r>
            <a:r>
              <a:rPr lang="en-US" sz="1600" dirty="0"/>
              <a:t>system will be designed to allow different proxy price floors for instances in which the same AS can be provided by either Off-Line or On-Line Resources (i.e., the proxy price floor for an offline Non-Spin offer may be different than the </a:t>
            </a:r>
            <a:r>
              <a:rPr lang="en-US" sz="1600" dirty="0" smtClean="0"/>
              <a:t>proxy </a:t>
            </a:r>
            <a:r>
              <a:rPr lang="en-US" sz="1600" dirty="0"/>
              <a:t>price floor for an online Non-Spin offer).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The </a:t>
            </a:r>
            <a:r>
              <a:rPr lang="en-US" sz="1600" dirty="0"/>
              <a:t>RTC optimization will enforce various Resource specific AS constraints to ensure the AS awards are feasible, considering both QSE submitted AS offers and RTC created proxy AS Offers.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Proxy AS Offer Creation for Generation Resources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On-Line </a:t>
            </a:r>
            <a:r>
              <a:rPr lang="en-US" dirty="0"/>
              <a:t>upward AS Product (</a:t>
            </a:r>
            <a:r>
              <a:rPr lang="en-US" dirty="0" err="1"/>
              <a:t>Reg</a:t>
            </a:r>
            <a:r>
              <a:rPr lang="en-US" dirty="0"/>
              <a:t>-Up, RRS, ECRS and On-Line Non-Spin)</a:t>
            </a:r>
          </a:p>
          <a:p>
            <a:pPr lvl="1"/>
            <a:r>
              <a:rPr lang="en-US" sz="2000" dirty="0" smtClean="0"/>
              <a:t>For OFFQS Generation Resource qualified for ECRS and Non-Spin, On-Line ECRS and Non-Spin proxy AS Offer will be created</a:t>
            </a: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600" dirty="0" err="1" smtClean="0"/>
              <a:t>Reg</a:t>
            </a:r>
            <a:r>
              <a:rPr lang="en-US" sz="2600" dirty="0" smtClean="0"/>
              <a:t>-Down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Off-Line Non-Spin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5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Proxy AS Offer for Generation On-Line Upward AS Products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1904999"/>
          </a:xfrm>
        </p:spPr>
        <p:txBody>
          <a:bodyPr/>
          <a:lstStyle/>
          <a:p>
            <a:r>
              <a:rPr lang="en-US" sz="2000" dirty="0" smtClean="0"/>
              <a:t>RTC will create a new linked proxy offer </a:t>
            </a:r>
            <a:r>
              <a:rPr lang="en-US" sz="2000" dirty="0"/>
              <a:t>for Online u</a:t>
            </a:r>
            <a:r>
              <a:rPr lang="en-US" sz="2000" dirty="0" smtClean="0"/>
              <a:t>pward AS Products</a:t>
            </a:r>
          </a:p>
          <a:p>
            <a:pPr lvl="1"/>
            <a:r>
              <a:rPr lang="en-US" sz="1600" dirty="0" smtClean="0"/>
              <a:t>Add an additional segment MW </a:t>
            </a:r>
            <a:r>
              <a:rPr lang="en-US" sz="1600" dirty="0" err="1" smtClean="0"/>
              <a:t>ProxyAS</a:t>
            </a:r>
            <a:r>
              <a:rPr lang="en-US" sz="1600" baseline="-25000" dirty="0" err="1" smtClean="0"/>
              <a:t>MW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equal to HSL</a:t>
            </a:r>
          </a:p>
          <a:p>
            <a:pPr lvl="2"/>
            <a:r>
              <a:rPr lang="en-US" sz="1400" dirty="0" smtClean="0"/>
              <a:t>If AS Offer doesn’t exist, </a:t>
            </a:r>
            <a:r>
              <a:rPr lang="en-US" sz="1400" dirty="0" err="1" smtClean="0"/>
              <a:t>ProxyAS</a:t>
            </a:r>
            <a:r>
              <a:rPr lang="en-US" sz="1400" baseline="-25000" dirty="0" err="1" smtClean="0"/>
              <a:t>MW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will be the first segment</a:t>
            </a:r>
          </a:p>
          <a:p>
            <a:pPr lvl="2"/>
            <a:r>
              <a:rPr lang="en-US" sz="1400" dirty="0" smtClean="0"/>
              <a:t>If AS Offer exists,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</a:t>
            </a:r>
            <a:r>
              <a:rPr lang="en-US" sz="1400" dirty="0" smtClean="0"/>
              <a:t>be an additional segment</a:t>
            </a:r>
          </a:p>
          <a:p>
            <a:pPr lvl="1"/>
            <a:r>
              <a:rPr lang="en-US" sz="1600" dirty="0" smtClean="0"/>
              <a:t>Add proxy AS Offer price for each qualified AS product ONLY</a:t>
            </a:r>
          </a:p>
          <a:p>
            <a:pPr lvl="2"/>
            <a:r>
              <a:rPr lang="en-US" sz="1400" dirty="0" smtClean="0"/>
              <a:t>The proxy AS Offer price will be empty for non-qualified AS product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340605"/>
              </p:ext>
            </p:extLst>
          </p:nvPr>
        </p:nvGraphicFramePr>
        <p:xfrm>
          <a:off x="300450" y="2997200"/>
          <a:ext cx="8534400" cy="310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  <a:p>
                      <a:pPr algn="ctr"/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RegUp</a:t>
                      </a:r>
                      <a:r>
                        <a:rPr lang="en-US" sz="1400" dirty="0" smtClean="0"/>
                        <a:t>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ECRS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</a:p>
                  </a:txBody>
                  <a:tcPr/>
                </a:tc>
              </a:tr>
              <a:tr h="2590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1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RegUp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RegUp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3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4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RegUp</a:t>
                      </a:r>
                      <a:r>
                        <a:rPr lang="en-US" sz="1400" baseline="-25000" smtClean="0"/>
                        <a:t>Price</a:t>
                      </a:r>
                      <a:r>
                        <a:rPr lang="en-US" sz="1400" baseline="30000" smtClean="0"/>
                        <a:t>5</a:t>
                      </a:r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ProxyAS</a:t>
                      </a:r>
                      <a:r>
                        <a:rPr lang="en-US" sz="1400" b="1" baseline="-25000" dirty="0" err="1" smtClean="0"/>
                        <a:t>MW</a:t>
                      </a:r>
                      <a:endParaRPr lang="en-US" sz="1400" b="1" baseline="30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ProxyRegUp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ProxyRRS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ProxyECRS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ProxyONNS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224250" y="5666086"/>
            <a:ext cx="86868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Proxy AS Offer for Generation </a:t>
            </a:r>
            <a:r>
              <a:rPr lang="en-US" sz="2400" dirty="0" err="1" smtClean="0"/>
              <a:t>Reg</a:t>
            </a:r>
            <a:r>
              <a:rPr lang="en-US" sz="2400" dirty="0" smtClean="0"/>
              <a:t>-Down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209800"/>
          </a:xfrm>
        </p:spPr>
        <p:txBody>
          <a:bodyPr/>
          <a:lstStyle/>
          <a:p>
            <a:r>
              <a:rPr lang="en-US" sz="1800" dirty="0" smtClean="0"/>
              <a:t>RTC will create a new proxy offer for </a:t>
            </a:r>
            <a:r>
              <a:rPr lang="en-US" sz="1800" dirty="0" err="1" smtClean="0"/>
              <a:t>Reg</a:t>
            </a:r>
            <a:r>
              <a:rPr lang="en-US" sz="1800" dirty="0" smtClean="0"/>
              <a:t>-Down only when the Resource is qualified for </a:t>
            </a:r>
            <a:r>
              <a:rPr lang="en-US" sz="1800" dirty="0" err="1" smtClean="0"/>
              <a:t>Reg</a:t>
            </a:r>
            <a:r>
              <a:rPr lang="en-US" sz="1800" dirty="0" smtClean="0"/>
              <a:t>-Down (similar logic as Online upward AS products)</a:t>
            </a:r>
          </a:p>
          <a:p>
            <a:pPr lvl="1"/>
            <a:r>
              <a:rPr lang="en-US" sz="1600" dirty="0" smtClean="0"/>
              <a:t>Add a new segment MW </a:t>
            </a:r>
            <a:r>
              <a:rPr lang="en-US" sz="1600" dirty="0" err="1" smtClean="0"/>
              <a:t>ProxyAS</a:t>
            </a:r>
            <a:r>
              <a:rPr lang="en-US" sz="1600" baseline="-25000" dirty="0" err="1" smtClean="0"/>
              <a:t>MW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equal to HSL</a:t>
            </a:r>
          </a:p>
          <a:p>
            <a:pPr lvl="2"/>
            <a:r>
              <a:rPr lang="en-US" sz="1400" dirty="0"/>
              <a:t>If </a:t>
            </a:r>
            <a:r>
              <a:rPr lang="en-US" sz="1400" dirty="0" err="1" smtClean="0"/>
              <a:t>Reg</a:t>
            </a:r>
            <a:r>
              <a:rPr lang="en-US" sz="1400" dirty="0" smtClean="0"/>
              <a:t>-Down </a:t>
            </a:r>
            <a:r>
              <a:rPr lang="en-US" sz="1400" dirty="0"/>
              <a:t>Offer doesn’t exist,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be the </a:t>
            </a:r>
            <a:r>
              <a:rPr lang="en-US" sz="1400" dirty="0" smtClean="0"/>
              <a:t>first segment</a:t>
            </a:r>
            <a:endParaRPr lang="en-US" sz="1400" dirty="0"/>
          </a:p>
          <a:p>
            <a:pPr lvl="2"/>
            <a:r>
              <a:rPr lang="en-US" sz="1400" dirty="0"/>
              <a:t>If </a:t>
            </a:r>
            <a:r>
              <a:rPr lang="en-US" sz="1400" dirty="0" err="1" smtClean="0"/>
              <a:t>Reg</a:t>
            </a:r>
            <a:r>
              <a:rPr lang="en-US" sz="1400" dirty="0" smtClean="0"/>
              <a:t>-Down </a:t>
            </a:r>
            <a:r>
              <a:rPr lang="en-US" sz="1400" dirty="0"/>
              <a:t>Offer exists,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be </a:t>
            </a:r>
            <a:r>
              <a:rPr lang="en-US" sz="1400" dirty="0" smtClean="0"/>
              <a:t>an additional segment</a:t>
            </a:r>
            <a:endParaRPr lang="en-US" sz="1600" dirty="0" smtClean="0"/>
          </a:p>
          <a:p>
            <a:pPr lvl="1"/>
            <a:r>
              <a:rPr lang="en-US" sz="1600" dirty="0" smtClean="0"/>
              <a:t>Add proxy AS Offer price for </a:t>
            </a:r>
            <a:r>
              <a:rPr lang="en-US" sz="1600" dirty="0" err="1" smtClean="0"/>
              <a:t>Reg</a:t>
            </a:r>
            <a:r>
              <a:rPr lang="en-US" sz="1600" dirty="0" smtClean="0"/>
              <a:t>-Down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487554"/>
              </p:ext>
            </p:extLst>
          </p:nvPr>
        </p:nvGraphicFramePr>
        <p:xfrm>
          <a:off x="2577123" y="2895600"/>
          <a:ext cx="3413760" cy="310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  <a:p>
                      <a:pPr algn="ctr"/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RegDn</a:t>
                      </a:r>
                      <a:r>
                        <a:rPr lang="en-US" sz="1400" dirty="0" smtClean="0"/>
                        <a:t> Price</a:t>
                      </a:r>
                    </a:p>
                    <a:p>
                      <a:pPr algn="ctr"/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2590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1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RegDn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ProxyAS</a:t>
                      </a:r>
                      <a:r>
                        <a:rPr lang="en-US" sz="1400" b="1" baseline="-25000" dirty="0" err="1" smtClean="0"/>
                        <a:t>MW</a:t>
                      </a:r>
                      <a:endParaRPr lang="en-US" sz="1400" b="1" baseline="30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ProxyRegDn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522612" y="5562600"/>
            <a:ext cx="352278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Proxy AS Offer for Generation Off-Line Non-Spin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209800"/>
          </a:xfrm>
        </p:spPr>
        <p:txBody>
          <a:bodyPr/>
          <a:lstStyle/>
          <a:p>
            <a:r>
              <a:rPr lang="en-US" sz="1800" dirty="0"/>
              <a:t>RTC will create a new proxy </a:t>
            </a:r>
            <a:r>
              <a:rPr lang="en-US" sz="1800" dirty="0" smtClean="0"/>
              <a:t>Offer </a:t>
            </a:r>
            <a:r>
              <a:rPr lang="en-US" sz="1800" dirty="0"/>
              <a:t>for Off-Line Non-Spin for Resource with </a:t>
            </a:r>
            <a:r>
              <a:rPr lang="en-US" sz="1800" dirty="0" smtClean="0"/>
              <a:t>telemetry Resource Status </a:t>
            </a:r>
            <a:r>
              <a:rPr lang="en-US" sz="1800" dirty="0"/>
              <a:t>‘OFF’ and </a:t>
            </a:r>
            <a:r>
              <a:rPr lang="en-US" sz="1800" dirty="0" smtClean="0"/>
              <a:t>qualified to provide </a:t>
            </a:r>
            <a:r>
              <a:rPr lang="en-US" sz="1800" dirty="0"/>
              <a:t>Off-Line Non-Spin</a:t>
            </a:r>
          </a:p>
          <a:p>
            <a:pPr lvl="1"/>
            <a:r>
              <a:rPr lang="en-US" sz="1600" dirty="0" smtClean="0"/>
              <a:t>Add a new segment MW </a:t>
            </a:r>
            <a:r>
              <a:rPr lang="en-US" sz="1600" dirty="0" err="1" smtClean="0"/>
              <a:t>ProxyAS</a:t>
            </a:r>
            <a:r>
              <a:rPr lang="en-US" sz="1600" baseline="-25000" dirty="0" err="1" smtClean="0"/>
              <a:t>MW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equal to HSL</a:t>
            </a:r>
          </a:p>
          <a:p>
            <a:pPr lvl="2"/>
            <a:r>
              <a:rPr lang="en-US" sz="1400" dirty="0"/>
              <a:t>If </a:t>
            </a:r>
            <a:r>
              <a:rPr lang="en-US" sz="1400" dirty="0" smtClean="0"/>
              <a:t>Off-Line Non-Spin </a:t>
            </a:r>
            <a:r>
              <a:rPr lang="en-US" sz="1400" dirty="0"/>
              <a:t>Offer doesn’t exist,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be the first segment</a:t>
            </a:r>
          </a:p>
          <a:p>
            <a:pPr lvl="2"/>
            <a:r>
              <a:rPr lang="en-US" sz="1400" dirty="0"/>
              <a:t>If Off-Line Non-Spin Offer exists, </a:t>
            </a:r>
            <a:r>
              <a:rPr lang="en-US" sz="1400" dirty="0" err="1"/>
              <a:t>ProxyAS</a:t>
            </a:r>
            <a:r>
              <a:rPr lang="en-US" sz="1400" baseline="-25000" dirty="0" err="1"/>
              <a:t>MW</a:t>
            </a:r>
            <a:r>
              <a:rPr lang="en-US" sz="1400" baseline="-25000" dirty="0"/>
              <a:t> </a:t>
            </a:r>
            <a:r>
              <a:rPr lang="en-US" sz="1400" dirty="0"/>
              <a:t>will be </a:t>
            </a:r>
            <a:r>
              <a:rPr lang="en-US" sz="1400" dirty="0" smtClean="0"/>
              <a:t>an additional segment</a:t>
            </a:r>
            <a:endParaRPr lang="en-US" sz="1600" dirty="0" smtClean="0"/>
          </a:p>
          <a:p>
            <a:pPr lvl="1"/>
            <a:r>
              <a:rPr lang="en-US" sz="1600" dirty="0" smtClean="0"/>
              <a:t>Add proxy AS Offer price for Off-Line Non-Spin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22955"/>
              </p:ext>
            </p:extLst>
          </p:nvPr>
        </p:nvGraphicFramePr>
        <p:xfrm>
          <a:off x="2577123" y="2895600"/>
          <a:ext cx="3413760" cy="310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 MW</a:t>
                      </a:r>
                    </a:p>
                    <a:p>
                      <a:pPr algn="ctr"/>
                      <a:r>
                        <a:rPr lang="en-US" sz="1400" dirty="0" smtClean="0"/>
                        <a:t>(up</a:t>
                      </a:r>
                      <a:r>
                        <a:rPr lang="en-US" sz="1400" baseline="0" dirty="0" smtClean="0"/>
                        <a:t> to 5 per Resource)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Off-Line Non-Spin Price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2590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1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1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</a:t>
                      </a:r>
                      <a:r>
                        <a:rPr lang="en-US" sz="1400" baseline="-25000" dirty="0" smtClean="0"/>
                        <a:t>MW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OFFNS</a:t>
                      </a:r>
                      <a:r>
                        <a:rPr lang="en-US" sz="1400" baseline="-25000" dirty="0" smtClean="0"/>
                        <a:t>Price</a:t>
                      </a:r>
                      <a:r>
                        <a:rPr lang="en-US" sz="1400" baseline="30000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ProxyAS</a:t>
                      </a:r>
                      <a:r>
                        <a:rPr lang="en-US" sz="1400" b="1" baseline="-25000" dirty="0" err="1" smtClean="0"/>
                        <a:t>MW</a:t>
                      </a:r>
                      <a:endParaRPr lang="en-US" sz="1400" b="1" baseline="30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ProxyOFFNS</a:t>
                      </a:r>
                      <a:r>
                        <a:rPr lang="en-US" sz="1400" b="1" baseline="-25000" dirty="0" err="1" smtClean="0"/>
                        <a:t>Price</a:t>
                      </a:r>
                      <a:endParaRPr lang="en-US" sz="1400" b="1" baseline="30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542710" y="5552440"/>
            <a:ext cx="352278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7181</TotalTime>
  <Words>1815</Words>
  <Application>Microsoft Office PowerPoint</Application>
  <PresentationFormat>On-screen Show (4:3)</PresentationFormat>
  <Paragraphs>370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PowerPoint Presentation</vt:lpstr>
      <vt:lpstr>Acronyms</vt:lpstr>
      <vt:lpstr>Outlines</vt:lpstr>
      <vt:lpstr>KP1.3 for AS Offer Structure and Proxy AS offer Creation</vt:lpstr>
      <vt:lpstr>KP1.3 for AS Offer Structure and Proxy AS offer Creation</vt:lpstr>
      <vt:lpstr>Proxy AS Offer Creation for Generation Resources</vt:lpstr>
      <vt:lpstr>Proxy AS Offer for Generation On-Line Upward AS Products</vt:lpstr>
      <vt:lpstr>Proxy AS Offer for Generation Reg-Down</vt:lpstr>
      <vt:lpstr>Proxy AS Offer for Generation Off-Line Non-Spin</vt:lpstr>
      <vt:lpstr>Proxy AS Offer Creation for Load Resources-Option1</vt:lpstr>
      <vt:lpstr>Proxy AS Offer Creation for Load Resources-Option2</vt:lpstr>
      <vt:lpstr>Example 1: Online Upward AS Offers for Generation Resource</vt:lpstr>
      <vt:lpstr>Example 2: No Online Upward AS Offers for CLR</vt:lpstr>
      <vt:lpstr>Example 3: No Online Reg-Down Offer for CLR</vt:lpstr>
      <vt:lpstr>Example 4: Online Upward AS Offers for CLR</vt:lpstr>
      <vt:lpstr>Example 5: No Online Upward AS Offers for NCLR</vt:lpstr>
      <vt:lpstr>Example 6: Online Upward AS Offers for NCLR</vt:lpstr>
      <vt:lpstr>More Discussion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Hui, Hailong</cp:lastModifiedBy>
  <cp:revision>327</cp:revision>
  <cp:lastPrinted>2016-01-21T20:53:15Z</cp:lastPrinted>
  <dcterms:created xsi:type="dcterms:W3CDTF">2016-01-21T15:20:31Z</dcterms:created>
  <dcterms:modified xsi:type="dcterms:W3CDTF">2019-12-09T21:06:51Z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