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615" r:id="rId3"/>
    <p:sldId id="611" r:id="rId4"/>
    <p:sldId id="612" r:id="rId5"/>
    <p:sldId id="613" r:id="rId6"/>
    <p:sldId id="616" r:id="rId7"/>
    <p:sldId id="617" r:id="rId8"/>
    <p:sldId id="618" r:id="rId9"/>
    <p:sldId id="619" r:id="rId10"/>
    <p:sldId id="61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688"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93" autoAdjust="0"/>
    <p:restoredTop sz="92362" autoAdjust="0"/>
  </p:normalViewPr>
  <p:slideViewPr>
    <p:cSldViewPr snapToGrid="0">
      <p:cViewPr>
        <p:scale>
          <a:sx n="70" d="100"/>
          <a:sy n="70" d="100"/>
        </p:scale>
        <p:origin x="500" y="-124"/>
      </p:cViewPr>
      <p:guideLst>
        <p:guide orient="horz" pos="2688"/>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323F4A7-1982-4148-BF5A-AB4EF7EF5089}" type="datetimeFigureOut">
              <a:rPr lang="en-US" smtClean="0"/>
              <a:t>12/6/2019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7FD7ADE-5BD7-430A-8287-A94D33B7D519}" type="slidenum">
              <a:rPr lang="en-US" smtClean="0"/>
              <a:t>‹#›</a:t>
            </a:fld>
            <a:endParaRPr lang="en-US"/>
          </a:p>
        </p:txBody>
      </p:sp>
    </p:spTree>
    <p:extLst>
      <p:ext uri="{BB962C8B-B14F-4D97-AF65-F5344CB8AC3E}">
        <p14:creationId xmlns:p14="http://schemas.microsoft.com/office/powerpoint/2010/main" val="16158503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7FD7ADE-5BD7-430A-8287-A94D33B7D519}" type="slidenum">
              <a:rPr lang="en-US" smtClean="0"/>
              <a:t>1</a:t>
            </a:fld>
            <a:endParaRPr lang="en-US"/>
          </a:p>
        </p:txBody>
      </p:sp>
    </p:spTree>
    <p:extLst>
      <p:ext uri="{BB962C8B-B14F-4D97-AF65-F5344CB8AC3E}">
        <p14:creationId xmlns:p14="http://schemas.microsoft.com/office/powerpoint/2010/main" val="11900695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7FD7ADE-5BD7-430A-8287-A94D33B7D519}" type="slidenum">
              <a:rPr lang="en-US" smtClean="0"/>
              <a:t>3</a:t>
            </a:fld>
            <a:endParaRPr lang="en-US"/>
          </a:p>
        </p:txBody>
      </p:sp>
    </p:spTree>
    <p:extLst>
      <p:ext uri="{BB962C8B-B14F-4D97-AF65-F5344CB8AC3E}">
        <p14:creationId xmlns:p14="http://schemas.microsoft.com/office/powerpoint/2010/main" val="40220874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63A3C1-AC75-4800-A419-DFD9A0A2556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4738BF8-AF9A-470D-8B29-D3EE9EF0535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E19972B-5CBB-476B-8489-50A611F3326A}"/>
              </a:ext>
            </a:extLst>
          </p:cNvPr>
          <p:cNvSpPr>
            <a:spLocks noGrp="1"/>
          </p:cNvSpPr>
          <p:nvPr>
            <p:ph type="dt" sz="half" idx="10"/>
          </p:nvPr>
        </p:nvSpPr>
        <p:spPr/>
        <p:txBody>
          <a:bodyPr/>
          <a:lstStyle/>
          <a:p>
            <a:fld id="{29DFC453-5FF1-4BF7-9619-4910CF8A2B78}" type="datetime1">
              <a:rPr lang="en-US" smtClean="0"/>
              <a:t>12/6/2019</a:t>
            </a:fld>
            <a:endParaRPr lang="en-US"/>
          </a:p>
        </p:txBody>
      </p:sp>
      <p:sp>
        <p:nvSpPr>
          <p:cNvPr id="5" name="Footer Placeholder 4">
            <a:extLst>
              <a:ext uri="{FF2B5EF4-FFF2-40B4-BE49-F238E27FC236}">
                <a16:creationId xmlns:a16="http://schemas.microsoft.com/office/drawing/2014/main" id="{EDBBB437-9EA9-4216-880A-2CC0B5C2961A}"/>
              </a:ext>
            </a:extLst>
          </p:cNvPr>
          <p:cNvSpPr>
            <a:spLocks noGrp="1"/>
          </p:cNvSpPr>
          <p:nvPr>
            <p:ph type="ftr" sz="quarter" idx="11"/>
          </p:nvPr>
        </p:nvSpPr>
        <p:spPr/>
        <p:txBody>
          <a:bodyPr/>
          <a:lstStyle/>
          <a:p>
            <a:r>
              <a:rPr lang="en-US"/>
              <a:t>Confidential</a:t>
            </a:r>
          </a:p>
        </p:txBody>
      </p:sp>
      <p:sp>
        <p:nvSpPr>
          <p:cNvPr id="6" name="Slide Number Placeholder 5">
            <a:extLst>
              <a:ext uri="{FF2B5EF4-FFF2-40B4-BE49-F238E27FC236}">
                <a16:creationId xmlns:a16="http://schemas.microsoft.com/office/drawing/2014/main" id="{DD976969-FC90-4FBD-BE86-5D9FDDBBDE80}"/>
              </a:ext>
            </a:extLst>
          </p:cNvPr>
          <p:cNvSpPr>
            <a:spLocks noGrp="1"/>
          </p:cNvSpPr>
          <p:nvPr>
            <p:ph type="sldNum" sz="quarter" idx="12"/>
          </p:nvPr>
        </p:nvSpPr>
        <p:spPr/>
        <p:txBody>
          <a:bodyPr/>
          <a:lstStyle/>
          <a:p>
            <a:fld id="{2F61F396-C755-47C2-9CC3-07D9B55391E7}" type="slidenum">
              <a:rPr lang="en-US" smtClean="0"/>
              <a:t>‹#›</a:t>
            </a:fld>
            <a:endParaRPr lang="en-US"/>
          </a:p>
        </p:txBody>
      </p:sp>
    </p:spTree>
    <p:extLst>
      <p:ext uri="{BB962C8B-B14F-4D97-AF65-F5344CB8AC3E}">
        <p14:creationId xmlns:p14="http://schemas.microsoft.com/office/powerpoint/2010/main" val="2793971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298273-B599-4AEE-B14E-46105FD0A9C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F30E125-9C94-4948-9496-B0A46A893F0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D3DB79D-3397-4022-AC70-2C4DC0D5EC82}"/>
              </a:ext>
            </a:extLst>
          </p:cNvPr>
          <p:cNvSpPr>
            <a:spLocks noGrp="1"/>
          </p:cNvSpPr>
          <p:nvPr>
            <p:ph type="dt" sz="half" idx="10"/>
          </p:nvPr>
        </p:nvSpPr>
        <p:spPr/>
        <p:txBody>
          <a:bodyPr/>
          <a:lstStyle/>
          <a:p>
            <a:fld id="{C320CFBC-6D2F-407F-BA15-05884216B069}" type="datetime1">
              <a:rPr lang="en-US" smtClean="0"/>
              <a:t>12/6/2019</a:t>
            </a:fld>
            <a:endParaRPr lang="en-US"/>
          </a:p>
        </p:txBody>
      </p:sp>
      <p:sp>
        <p:nvSpPr>
          <p:cNvPr id="5" name="Footer Placeholder 4">
            <a:extLst>
              <a:ext uri="{FF2B5EF4-FFF2-40B4-BE49-F238E27FC236}">
                <a16:creationId xmlns:a16="http://schemas.microsoft.com/office/drawing/2014/main" id="{7023D2D7-05D8-4C08-8F11-F7A1B2C59A9C}"/>
              </a:ext>
            </a:extLst>
          </p:cNvPr>
          <p:cNvSpPr>
            <a:spLocks noGrp="1"/>
          </p:cNvSpPr>
          <p:nvPr>
            <p:ph type="ftr" sz="quarter" idx="11"/>
          </p:nvPr>
        </p:nvSpPr>
        <p:spPr/>
        <p:txBody>
          <a:bodyPr/>
          <a:lstStyle/>
          <a:p>
            <a:r>
              <a:rPr lang="en-US"/>
              <a:t>Confidential</a:t>
            </a:r>
          </a:p>
        </p:txBody>
      </p:sp>
      <p:sp>
        <p:nvSpPr>
          <p:cNvPr id="6" name="Slide Number Placeholder 5">
            <a:extLst>
              <a:ext uri="{FF2B5EF4-FFF2-40B4-BE49-F238E27FC236}">
                <a16:creationId xmlns:a16="http://schemas.microsoft.com/office/drawing/2014/main" id="{DC164513-4570-4B52-8EBE-BECA0C0BFC71}"/>
              </a:ext>
            </a:extLst>
          </p:cNvPr>
          <p:cNvSpPr>
            <a:spLocks noGrp="1"/>
          </p:cNvSpPr>
          <p:nvPr>
            <p:ph type="sldNum" sz="quarter" idx="12"/>
          </p:nvPr>
        </p:nvSpPr>
        <p:spPr/>
        <p:txBody>
          <a:bodyPr/>
          <a:lstStyle/>
          <a:p>
            <a:fld id="{2F61F396-C755-47C2-9CC3-07D9B55391E7}" type="slidenum">
              <a:rPr lang="en-US" smtClean="0"/>
              <a:t>‹#›</a:t>
            </a:fld>
            <a:endParaRPr lang="en-US"/>
          </a:p>
        </p:txBody>
      </p:sp>
    </p:spTree>
    <p:extLst>
      <p:ext uri="{BB962C8B-B14F-4D97-AF65-F5344CB8AC3E}">
        <p14:creationId xmlns:p14="http://schemas.microsoft.com/office/powerpoint/2010/main" val="122984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260DA01-0931-41CB-ACD6-A0B8293BD1E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7919399-4558-4F47-824A-88FF1716B38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F716226-F73C-4488-ABC1-1726B2C74D13}"/>
              </a:ext>
            </a:extLst>
          </p:cNvPr>
          <p:cNvSpPr>
            <a:spLocks noGrp="1"/>
          </p:cNvSpPr>
          <p:nvPr>
            <p:ph type="dt" sz="half" idx="10"/>
          </p:nvPr>
        </p:nvSpPr>
        <p:spPr/>
        <p:txBody>
          <a:bodyPr/>
          <a:lstStyle/>
          <a:p>
            <a:fld id="{11A0F859-FB72-4948-9858-7A1011874B05}" type="datetime1">
              <a:rPr lang="en-US" smtClean="0"/>
              <a:t>12/6/2019</a:t>
            </a:fld>
            <a:endParaRPr lang="en-US"/>
          </a:p>
        </p:txBody>
      </p:sp>
      <p:sp>
        <p:nvSpPr>
          <p:cNvPr id="5" name="Footer Placeholder 4">
            <a:extLst>
              <a:ext uri="{FF2B5EF4-FFF2-40B4-BE49-F238E27FC236}">
                <a16:creationId xmlns:a16="http://schemas.microsoft.com/office/drawing/2014/main" id="{8E24DE7B-C0BC-4791-B7F0-2B5F952336D8}"/>
              </a:ext>
            </a:extLst>
          </p:cNvPr>
          <p:cNvSpPr>
            <a:spLocks noGrp="1"/>
          </p:cNvSpPr>
          <p:nvPr>
            <p:ph type="ftr" sz="quarter" idx="11"/>
          </p:nvPr>
        </p:nvSpPr>
        <p:spPr/>
        <p:txBody>
          <a:bodyPr/>
          <a:lstStyle/>
          <a:p>
            <a:r>
              <a:rPr lang="en-US"/>
              <a:t>Confidential</a:t>
            </a:r>
          </a:p>
        </p:txBody>
      </p:sp>
      <p:sp>
        <p:nvSpPr>
          <p:cNvPr id="6" name="Slide Number Placeholder 5">
            <a:extLst>
              <a:ext uri="{FF2B5EF4-FFF2-40B4-BE49-F238E27FC236}">
                <a16:creationId xmlns:a16="http://schemas.microsoft.com/office/drawing/2014/main" id="{5EE71758-15A3-4E44-A3DC-F873EEAACD22}"/>
              </a:ext>
            </a:extLst>
          </p:cNvPr>
          <p:cNvSpPr>
            <a:spLocks noGrp="1"/>
          </p:cNvSpPr>
          <p:nvPr>
            <p:ph type="sldNum" sz="quarter" idx="12"/>
          </p:nvPr>
        </p:nvSpPr>
        <p:spPr/>
        <p:txBody>
          <a:bodyPr/>
          <a:lstStyle/>
          <a:p>
            <a:fld id="{2F61F396-C755-47C2-9CC3-07D9B55391E7}" type="slidenum">
              <a:rPr lang="en-US" smtClean="0"/>
              <a:t>‹#›</a:t>
            </a:fld>
            <a:endParaRPr lang="en-US"/>
          </a:p>
        </p:txBody>
      </p:sp>
    </p:spTree>
    <p:extLst>
      <p:ext uri="{BB962C8B-B14F-4D97-AF65-F5344CB8AC3E}">
        <p14:creationId xmlns:p14="http://schemas.microsoft.com/office/powerpoint/2010/main" val="24492757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58192C-37CD-41BD-9872-6C9678D1231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D8CB647-FA87-455F-92A5-05594F7C16F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77E1D3-201A-47C3-9CFF-A56A9172FF16}"/>
              </a:ext>
            </a:extLst>
          </p:cNvPr>
          <p:cNvSpPr>
            <a:spLocks noGrp="1"/>
          </p:cNvSpPr>
          <p:nvPr>
            <p:ph type="dt" sz="half" idx="10"/>
          </p:nvPr>
        </p:nvSpPr>
        <p:spPr/>
        <p:txBody>
          <a:bodyPr/>
          <a:lstStyle/>
          <a:p>
            <a:fld id="{2187F12B-3714-408A-8850-2651E5015843}" type="datetime1">
              <a:rPr lang="en-US" smtClean="0"/>
              <a:t>12/6/2019</a:t>
            </a:fld>
            <a:endParaRPr lang="en-US"/>
          </a:p>
        </p:txBody>
      </p:sp>
      <p:sp>
        <p:nvSpPr>
          <p:cNvPr id="5" name="Footer Placeholder 4">
            <a:extLst>
              <a:ext uri="{FF2B5EF4-FFF2-40B4-BE49-F238E27FC236}">
                <a16:creationId xmlns:a16="http://schemas.microsoft.com/office/drawing/2014/main" id="{F8B63DC6-E33D-4B1E-A234-19E7E4B4E646}"/>
              </a:ext>
            </a:extLst>
          </p:cNvPr>
          <p:cNvSpPr>
            <a:spLocks noGrp="1"/>
          </p:cNvSpPr>
          <p:nvPr>
            <p:ph type="ftr" sz="quarter" idx="11"/>
          </p:nvPr>
        </p:nvSpPr>
        <p:spPr/>
        <p:txBody>
          <a:bodyPr/>
          <a:lstStyle/>
          <a:p>
            <a:r>
              <a:rPr lang="en-US"/>
              <a:t>Confidential</a:t>
            </a:r>
          </a:p>
        </p:txBody>
      </p:sp>
      <p:sp>
        <p:nvSpPr>
          <p:cNvPr id="6" name="Slide Number Placeholder 5">
            <a:extLst>
              <a:ext uri="{FF2B5EF4-FFF2-40B4-BE49-F238E27FC236}">
                <a16:creationId xmlns:a16="http://schemas.microsoft.com/office/drawing/2014/main" id="{9E2625C4-FCF0-4BC3-A7CF-4110C33A249E}"/>
              </a:ext>
            </a:extLst>
          </p:cNvPr>
          <p:cNvSpPr>
            <a:spLocks noGrp="1"/>
          </p:cNvSpPr>
          <p:nvPr>
            <p:ph type="sldNum" sz="quarter" idx="12"/>
          </p:nvPr>
        </p:nvSpPr>
        <p:spPr/>
        <p:txBody>
          <a:bodyPr/>
          <a:lstStyle/>
          <a:p>
            <a:fld id="{2F61F396-C755-47C2-9CC3-07D9B55391E7}" type="slidenum">
              <a:rPr lang="en-US" smtClean="0"/>
              <a:t>‹#›</a:t>
            </a:fld>
            <a:endParaRPr lang="en-US"/>
          </a:p>
        </p:txBody>
      </p:sp>
    </p:spTree>
    <p:extLst>
      <p:ext uri="{BB962C8B-B14F-4D97-AF65-F5344CB8AC3E}">
        <p14:creationId xmlns:p14="http://schemas.microsoft.com/office/powerpoint/2010/main" val="2074398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6F66E8-0962-44DD-BF62-8AC3B6AEB3B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AEA0F61-29E0-4F32-AC2E-3DBD8BBF467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876F1E9-ACEA-49D9-8B8E-43FA09CBF6C6}"/>
              </a:ext>
            </a:extLst>
          </p:cNvPr>
          <p:cNvSpPr>
            <a:spLocks noGrp="1"/>
          </p:cNvSpPr>
          <p:nvPr>
            <p:ph type="dt" sz="half" idx="10"/>
          </p:nvPr>
        </p:nvSpPr>
        <p:spPr/>
        <p:txBody>
          <a:bodyPr/>
          <a:lstStyle/>
          <a:p>
            <a:fld id="{38478D0A-BC8A-4223-BA3C-E236704D879F}" type="datetime1">
              <a:rPr lang="en-US" smtClean="0"/>
              <a:t>12/6/2019</a:t>
            </a:fld>
            <a:endParaRPr lang="en-US"/>
          </a:p>
        </p:txBody>
      </p:sp>
      <p:sp>
        <p:nvSpPr>
          <p:cNvPr id="5" name="Footer Placeholder 4">
            <a:extLst>
              <a:ext uri="{FF2B5EF4-FFF2-40B4-BE49-F238E27FC236}">
                <a16:creationId xmlns:a16="http://schemas.microsoft.com/office/drawing/2014/main" id="{F5827CA0-7E58-4C69-BC64-EB9316C3D80C}"/>
              </a:ext>
            </a:extLst>
          </p:cNvPr>
          <p:cNvSpPr>
            <a:spLocks noGrp="1"/>
          </p:cNvSpPr>
          <p:nvPr>
            <p:ph type="ftr" sz="quarter" idx="11"/>
          </p:nvPr>
        </p:nvSpPr>
        <p:spPr/>
        <p:txBody>
          <a:bodyPr/>
          <a:lstStyle/>
          <a:p>
            <a:r>
              <a:rPr lang="en-US"/>
              <a:t>Confidential</a:t>
            </a:r>
          </a:p>
        </p:txBody>
      </p:sp>
      <p:sp>
        <p:nvSpPr>
          <p:cNvPr id="6" name="Slide Number Placeholder 5">
            <a:extLst>
              <a:ext uri="{FF2B5EF4-FFF2-40B4-BE49-F238E27FC236}">
                <a16:creationId xmlns:a16="http://schemas.microsoft.com/office/drawing/2014/main" id="{971C05AE-3021-4E76-B493-857154C3D88C}"/>
              </a:ext>
            </a:extLst>
          </p:cNvPr>
          <p:cNvSpPr>
            <a:spLocks noGrp="1"/>
          </p:cNvSpPr>
          <p:nvPr>
            <p:ph type="sldNum" sz="quarter" idx="12"/>
          </p:nvPr>
        </p:nvSpPr>
        <p:spPr/>
        <p:txBody>
          <a:bodyPr/>
          <a:lstStyle/>
          <a:p>
            <a:fld id="{2F61F396-C755-47C2-9CC3-07D9B55391E7}" type="slidenum">
              <a:rPr lang="en-US" smtClean="0"/>
              <a:t>‹#›</a:t>
            </a:fld>
            <a:endParaRPr lang="en-US"/>
          </a:p>
        </p:txBody>
      </p:sp>
    </p:spTree>
    <p:extLst>
      <p:ext uri="{BB962C8B-B14F-4D97-AF65-F5344CB8AC3E}">
        <p14:creationId xmlns:p14="http://schemas.microsoft.com/office/powerpoint/2010/main" val="32537670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80CD32-2D1C-451F-8F04-77F96A3497F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98F71FE-29BC-4E65-B33C-4744596CA09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6213A76-5259-41F7-AD19-6E6A71F9413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BCAEDFE-C90A-4D36-818B-BC7ECDF9DA57}"/>
              </a:ext>
            </a:extLst>
          </p:cNvPr>
          <p:cNvSpPr>
            <a:spLocks noGrp="1"/>
          </p:cNvSpPr>
          <p:nvPr>
            <p:ph type="dt" sz="half" idx="10"/>
          </p:nvPr>
        </p:nvSpPr>
        <p:spPr/>
        <p:txBody>
          <a:bodyPr/>
          <a:lstStyle/>
          <a:p>
            <a:fld id="{9F9F10D3-1BB7-4F8B-A349-1A7EA194E112}" type="datetime1">
              <a:rPr lang="en-US" smtClean="0"/>
              <a:t>12/6/2019</a:t>
            </a:fld>
            <a:endParaRPr lang="en-US"/>
          </a:p>
        </p:txBody>
      </p:sp>
      <p:sp>
        <p:nvSpPr>
          <p:cNvPr id="6" name="Footer Placeholder 5">
            <a:extLst>
              <a:ext uri="{FF2B5EF4-FFF2-40B4-BE49-F238E27FC236}">
                <a16:creationId xmlns:a16="http://schemas.microsoft.com/office/drawing/2014/main" id="{1C9662D7-68E9-4600-B490-D8027E26EDF5}"/>
              </a:ext>
            </a:extLst>
          </p:cNvPr>
          <p:cNvSpPr>
            <a:spLocks noGrp="1"/>
          </p:cNvSpPr>
          <p:nvPr>
            <p:ph type="ftr" sz="quarter" idx="11"/>
          </p:nvPr>
        </p:nvSpPr>
        <p:spPr/>
        <p:txBody>
          <a:bodyPr/>
          <a:lstStyle/>
          <a:p>
            <a:r>
              <a:rPr lang="en-US"/>
              <a:t>Confidential</a:t>
            </a:r>
          </a:p>
        </p:txBody>
      </p:sp>
      <p:sp>
        <p:nvSpPr>
          <p:cNvPr id="7" name="Slide Number Placeholder 6">
            <a:extLst>
              <a:ext uri="{FF2B5EF4-FFF2-40B4-BE49-F238E27FC236}">
                <a16:creationId xmlns:a16="http://schemas.microsoft.com/office/drawing/2014/main" id="{F9F43805-58C8-4799-AFCC-08BAB59A39BA}"/>
              </a:ext>
            </a:extLst>
          </p:cNvPr>
          <p:cNvSpPr>
            <a:spLocks noGrp="1"/>
          </p:cNvSpPr>
          <p:nvPr>
            <p:ph type="sldNum" sz="quarter" idx="12"/>
          </p:nvPr>
        </p:nvSpPr>
        <p:spPr/>
        <p:txBody>
          <a:bodyPr/>
          <a:lstStyle/>
          <a:p>
            <a:fld id="{2F61F396-C755-47C2-9CC3-07D9B55391E7}" type="slidenum">
              <a:rPr lang="en-US" smtClean="0"/>
              <a:t>‹#›</a:t>
            </a:fld>
            <a:endParaRPr lang="en-US"/>
          </a:p>
        </p:txBody>
      </p:sp>
    </p:spTree>
    <p:extLst>
      <p:ext uri="{BB962C8B-B14F-4D97-AF65-F5344CB8AC3E}">
        <p14:creationId xmlns:p14="http://schemas.microsoft.com/office/powerpoint/2010/main" val="35599717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B07E0C-5C7D-4069-A765-798AA7C310B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E4BC84F-B019-4E61-8A1F-399D05C7F3D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8C9F24F-5C77-47E7-B351-92FBD0BB940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E89A138-F2C1-4559-9ED7-414CCC9C05D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E4E08C4-652A-4724-B67B-FAF47F63D69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8860E18-C615-4D34-B9EB-4421CE3FEC04}"/>
              </a:ext>
            </a:extLst>
          </p:cNvPr>
          <p:cNvSpPr>
            <a:spLocks noGrp="1"/>
          </p:cNvSpPr>
          <p:nvPr>
            <p:ph type="dt" sz="half" idx="10"/>
          </p:nvPr>
        </p:nvSpPr>
        <p:spPr/>
        <p:txBody>
          <a:bodyPr/>
          <a:lstStyle/>
          <a:p>
            <a:fld id="{94A3A376-F11D-42F9-B50B-16815E267619}" type="datetime1">
              <a:rPr lang="en-US" smtClean="0"/>
              <a:t>12/6/2019</a:t>
            </a:fld>
            <a:endParaRPr lang="en-US"/>
          </a:p>
        </p:txBody>
      </p:sp>
      <p:sp>
        <p:nvSpPr>
          <p:cNvPr id="8" name="Footer Placeholder 7">
            <a:extLst>
              <a:ext uri="{FF2B5EF4-FFF2-40B4-BE49-F238E27FC236}">
                <a16:creationId xmlns:a16="http://schemas.microsoft.com/office/drawing/2014/main" id="{D386233E-4A42-4456-909D-DE219091EC9D}"/>
              </a:ext>
            </a:extLst>
          </p:cNvPr>
          <p:cNvSpPr>
            <a:spLocks noGrp="1"/>
          </p:cNvSpPr>
          <p:nvPr>
            <p:ph type="ftr" sz="quarter" idx="11"/>
          </p:nvPr>
        </p:nvSpPr>
        <p:spPr/>
        <p:txBody>
          <a:bodyPr/>
          <a:lstStyle/>
          <a:p>
            <a:r>
              <a:rPr lang="en-US"/>
              <a:t>Confidential</a:t>
            </a:r>
          </a:p>
        </p:txBody>
      </p:sp>
      <p:sp>
        <p:nvSpPr>
          <p:cNvPr id="9" name="Slide Number Placeholder 8">
            <a:extLst>
              <a:ext uri="{FF2B5EF4-FFF2-40B4-BE49-F238E27FC236}">
                <a16:creationId xmlns:a16="http://schemas.microsoft.com/office/drawing/2014/main" id="{7DCAF76E-EAAF-4334-8330-574DF3490C6F}"/>
              </a:ext>
            </a:extLst>
          </p:cNvPr>
          <p:cNvSpPr>
            <a:spLocks noGrp="1"/>
          </p:cNvSpPr>
          <p:nvPr>
            <p:ph type="sldNum" sz="quarter" idx="12"/>
          </p:nvPr>
        </p:nvSpPr>
        <p:spPr/>
        <p:txBody>
          <a:bodyPr/>
          <a:lstStyle/>
          <a:p>
            <a:fld id="{2F61F396-C755-47C2-9CC3-07D9B55391E7}" type="slidenum">
              <a:rPr lang="en-US" smtClean="0"/>
              <a:t>‹#›</a:t>
            </a:fld>
            <a:endParaRPr lang="en-US"/>
          </a:p>
        </p:txBody>
      </p:sp>
    </p:spTree>
    <p:extLst>
      <p:ext uri="{BB962C8B-B14F-4D97-AF65-F5344CB8AC3E}">
        <p14:creationId xmlns:p14="http://schemas.microsoft.com/office/powerpoint/2010/main" val="30395513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DCA384-9D10-4F10-8ED0-B79E2694E90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E075DE0-4E96-41E4-AC24-9E48235F311C}"/>
              </a:ext>
            </a:extLst>
          </p:cNvPr>
          <p:cNvSpPr>
            <a:spLocks noGrp="1"/>
          </p:cNvSpPr>
          <p:nvPr>
            <p:ph type="dt" sz="half" idx="10"/>
          </p:nvPr>
        </p:nvSpPr>
        <p:spPr/>
        <p:txBody>
          <a:bodyPr/>
          <a:lstStyle/>
          <a:p>
            <a:fld id="{17EF8FB8-07F1-46DA-9FCC-13060742FF3F}" type="datetime1">
              <a:rPr lang="en-US" smtClean="0"/>
              <a:t>12/6/2019</a:t>
            </a:fld>
            <a:endParaRPr lang="en-US"/>
          </a:p>
        </p:txBody>
      </p:sp>
      <p:sp>
        <p:nvSpPr>
          <p:cNvPr id="4" name="Footer Placeholder 3">
            <a:extLst>
              <a:ext uri="{FF2B5EF4-FFF2-40B4-BE49-F238E27FC236}">
                <a16:creationId xmlns:a16="http://schemas.microsoft.com/office/drawing/2014/main" id="{9DE64D2C-A856-4152-8C88-583B19FA1258}"/>
              </a:ext>
            </a:extLst>
          </p:cNvPr>
          <p:cNvSpPr>
            <a:spLocks noGrp="1"/>
          </p:cNvSpPr>
          <p:nvPr>
            <p:ph type="ftr" sz="quarter" idx="11"/>
          </p:nvPr>
        </p:nvSpPr>
        <p:spPr/>
        <p:txBody>
          <a:bodyPr/>
          <a:lstStyle/>
          <a:p>
            <a:r>
              <a:rPr lang="en-US" dirty="0"/>
              <a:t>Confidential</a:t>
            </a:r>
          </a:p>
        </p:txBody>
      </p:sp>
      <p:sp>
        <p:nvSpPr>
          <p:cNvPr id="5" name="Slide Number Placeholder 4">
            <a:extLst>
              <a:ext uri="{FF2B5EF4-FFF2-40B4-BE49-F238E27FC236}">
                <a16:creationId xmlns:a16="http://schemas.microsoft.com/office/drawing/2014/main" id="{D9AF98D3-F062-441A-9345-74F7727F6CAB}"/>
              </a:ext>
            </a:extLst>
          </p:cNvPr>
          <p:cNvSpPr>
            <a:spLocks noGrp="1"/>
          </p:cNvSpPr>
          <p:nvPr>
            <p:ph type="sldNum" sz="quarter" idx="12"/>
          </p:nvPr>
        </p:nvSpPr>
        <p:spPr/>
        <p:txBody>
          <a:bodyPr/>
          <a:lstStyle/>
          <a:p>
            <a:fld id="{2F61F396-C755-47C2-9CC3-07D9B55391E7}" type="slidenum">
              <a:rPr lang="en-US" smtClean="0"/>
              <a:t>‹#›</a:t>
            </a:fld>
            <a:endParaRPr lang="en-US" dirty="0"/>
          </a:p>
        </p:txBody>
      </p:sp>
      <p:pic>
        <p:nvPicPr>
          <p:cNvPr id="6" name="Picture 5" descr="A picture containing ax&#10;&#10;Description generated with very high confidence">
            <a:extLst>
              <a:ext uri="{FF2B5EF4-FFF2-40B4-BE49-F238E27FC236}">
                <a16:creationId xmlns:a16="http://schemas.microsoft.com/office/drawing/2014/main" id="{D9C3B0EB-560D-4360-8E5F-3FF3E11B9C4C}"/>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21159" b="20728"/>
          <a:stretch/>
        </p:blipFill>
        <p:spPr>
          <a:xfrm>
            <a:off x="157316" y="5764963"/>
            <a:ext cx="1726623" cy="1003388"/>
          </a:xfrm>
          <a:prstGeom prst="rect">
            <a:avLst/>
          </a:prstGeom>
        </p:spPr>
      </p:pic>
    </p:spTree>
    <p:extLst>
      <p:ext uri="{BB962C8B-B14F-4D97-AF65-F5344CB8AC3E}">
        <p14:creationId xmlns:p14="http://schemas.microsoft.com/office/powerpoint/2010/main" val="41450019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1DCD278-DA13-40D1-8277-181D5E883E7E}"/>
              </a:ext>
            </a:extLst>
          </p:cNvPr>
          <p:cNvSpPr>
            <a:spLocks noGrp="1"/>
          </p:cNvSpPr>
          <p:nvPr>
            <p:ph type="dt" sz="half" idx="10"/>
          </p:nvPr>
        </p:nvSpPr>
        <p:spPr/>
        <p:txBody>
          <a:bodyPr/>
          <a:lstStyle/>
          <a:p>
            <a:fld id="{244DD4BA-CDAF-442D-9648-31D7D2588158}" type="datetime1">
              <a:rPr lang="en-US" smtClean="0"/>
              <a:t>12/6/2019</a:t>
            </a:fld>
            <a:endParaRPr lang="en-US"/>
          </a:p>
        </p:txBody>
      </p:sp>
      <p:sp>
        <p:nvSpPr>
          <p:cNvPr id="3" name="Footer Placeholder 2">
            <a:extLst>
              <a:ext uri="{FF2B5EF4-FFF2-40B4-BE49-F238E27FC236}">
                <a16:creationId xmlns:a16="http://schemas.microsoft.com/office/drawing/2014/main" id="{E4527BE8-DBAF-4A89-91EB-F60C6A343F73}"/>
              </a:ext>
            </a:extLst>
          </p:cNvPr>
          <p:cNvSpPr>
            <a:spLocks noGrp="1"/>
          </p:cNvSpPr>
          <p:nvPr>
            <p:ph type="ftr" sz="quarter" idx="11"/>
          </p:nvPr>
        </p:nvSpPr>
        <p:spPr/>
        <p:txBody>
          <a:bodyPr/>
          <a:lstStyle/>
          <a:p>
            <a:r>
              <a:rPr lang="en-US"/>
              <a:t>Confidential</a:t>
            </a:r>
          </a:p>
        </p:txBody>
      </p:sp>
      <p:sp>
        <p:nvSpPr>
          <p:cNvPr id="4" name="Slide Number Placeholder 3">
            <a:extLst>
              <a:ext uri="{FF2B5EF4-FFF2-40B4-BE49-F238E27FC236}">
                <a16:creationId xmlns:a16="http://schemas.microsoft.com/office/drawing/2014/main" id="{99511535-431D-4BCF-AF54-22594ABBA9E8}"/>
              </a:ext>
            </a:extLst>
          </p:cNvPr>
          <p:cNvSpPr>
            <a:spLocks noGrp="1"/>
          </p:cNvSpPr>
          <p:nvPr>
            <p:ph type="sldNum" sz="quarter" idx="12"/>
          </p:nvPr>
        </p:nvSpPr>
        <p:spPr/>
        <p:txBody>
          <a:bodyPr/>
          <a:lstStyle/>
          <a:p>
            <a:fld id="{2F61F396-C755-47C2-9CC3-07D9B55391E7}" type="slidenum">
              <a:rPr lang="en-US" smtClean="0"/>
              <a:t>‹#›</a:t>
            </a:fld>
            <a:endParaRPr lang="en-US"/>
          </a:p>
        </p:txBody>
      </p:sp>
    </p:spTree>
    <p:extLst>
      <p:ext uri="{BB962C8B-B14F-4D97-AF65-F5344CB8AC3E}">
        <p14:creationId xmlns:p14="http://schemas.microsoft.com/office/powerpoint/2010/main" val="1477478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F37EE7-AE5F-4FC1-B946-2DA9C14BD09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ADF6FA8-0970-4C46-8804-B9C1B89C532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7054107-5E82-4F92-A84A-B064D8EBC3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AE04DBB-433E-4FAC-9A28-4CFA40080684}"/>
              </a:ext>
            </a:extLst>
          </p:cNvPr>
          <p:cNvSpPr>
            <a:spLocks noGrp="1"/>
          </p:cNvSpPr>
          <p:nvPr>
            <p:ph type="dt" sz="half" idx="10"/>
          </p:nvPr>
        </p:nvSpPr>
        <p:spPr/>
        <p:txBody>
          <a:bodyPr/>
          <a:lstStyle/>
          <a:p>
            <a:fld id="{49F44200-9187-4833-B438-BEE89DB47568}" type="datetime1">
              <a:rPr lang="en-US" smtClean="0"/>
              <a:t>12/6/2019</a:t>
            </a:fld>
            <a:endParaRPr lang="en-US"/>
          </a:p>
        </p:txBody>
      </p:sp>
      <p:sp>
        <p:nvSpPr>
          <p:cNvPr id="6" name="Footer Placeholder 5">
            <a:extLst>
              <a:ext uri="{FF2B5EF4-FFF2-40B4-BE49-F238E27FC236}">
                <a16:creationId xmlns:a16="http://schemas.microsoft.com/office/drawing/2014/main" id="{16F71BAC-9D49-475C-A447-B63D615F0E2A}"/>
              </a:ext>
            </a:extLst>
          </p:cNvPr>
          <p:cNvSpPr>
            <a:spLocks noGrp="1"/>
          </p:cNvSpPr>
          <p:nvPr>
            <p:ph type="ftr" sz="quarter" idx="11"/>
          </p:nvPr>
        </p:nvSpPr>
        <p:spPr/>
        <p:txBody>
          <a:bodyPr/>
          <a:lstStyle/>
          <a:p>
            <a:r>
              <a:rPr lang="en-US"/>
              <a:t>Confidential</a:t>
            </a:r>
          </a:p>
        </p:txBody>
      </p:sp>
      <p:sp>
        <p:nvSpPr>
          <p:cNvPr id="7" name="Slide Number Placeholder 6">
            <a:extLst>
              <a:ext uri="{FF2B5EF4-FFF2-40B4-BE49-F238E27FC236}">
                <a16:creationId xmlns:a16="http://schemas.microsoft.com/office/drawing/2014/main" id="{9ED83C1F-2FEB-4F41-8D80-73473D62207A}"/>
              </a:ext>
            </a:extLst>
          </p:cNvPr>
          <p:cNvSpPr>
            <a:spLocks noGrp="1"/>
          </p:cNvSpPr>
          <p:nvPr>
            <p:ph type="sldNum" sz="quarter" idx="12"/>
          </p:nvPr>
        </p:nvSpPr>
        <p:spPr/>
        <p:txBody>
          <a:bodyPr/>
          <a:lstStyle/>
          <a:p>
            <a:fld id="{2F61F396-C755-47C2-9CC3-07D9B55391E7}" type="slidenum">
              <a:rPr lang="en-US" smtClean="0"/>
              <a:t>‹#›</a:t>
            </a:fld>
            <a:endParaRPr lang="en-US"/>
          </a:p>
        </p:txBody>
      </p:sp>
    </p:spTree>
    <p:extLst>
      <p:ext uri="{BB962C8B-B14F-4D97-AF65-F5344CB8AC3E}">
        <p14:creationId xmlns:p14="http://schemas.microsoft.com/office/powerpoint/2010/main" val="38172154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D3096-90CE-4934-9736-2A4AC256841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B39B819-9969-4A67-9F7E-6B0C150F51C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85672C1-17C5-4D7F-B719-751070DEF21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07C2C86-BBDD-4C9C-9F21-DEEA117B5E84}"/>
              </a:ext>
            </a:extLst>
          </p:cNvPr>
          <p:cNvSpPr>
            <a:spLocks noGrp="1"/>
          </p:cNvSpPr>
          <p:nvPr>
            <p:ph type="dt" sz="half" idx="10"/>
          </p:nvPr>
        </p:nvSpPr>
        <p:spPr/>
        <p:txBody>
          <a:bodyPr/>
          <a:lstStyle/>
          <a:p>
            <a:fld id="{B25CBAA8-CD2A-4F42-A710-77326D5837C0}" type="datetime1">
              <a:rPr lang="en-US" smtClean="0"/>
              <a:t>12/6/2019</a:t>
            </a:fld>
            <a:endParaRPr lang="en-US"/>
          </a:p>
        </p:txBody>
      </p:sp>
      <p:sp>
        <p:nvSpPr>
          <p:cNvPr id="6" name="Footer Placeholder 5">
            <a:extLst>
              <a:ext uri="{FF2B5EF4-FFF2-40B4-BE49-F238E27FC236}">
                <a16:creationId xmlns:a16="http://schemas.microsoft.com/office/drawing/2014/main" id="{A91B81AB-D2F4-4CCC-8E2F-26DB55E52540}"/>
              </a:ext>
            </a:extLst>
          </p:cNvPr>
          <p:cNvSpPr>
            <a:spLocks noGrp="1"/>
          </p:cNvSpPr>
          <p:nvPr>
            <p:ph type="ftr" sz="quarter" idx="11"/>
          </p:nvPr>
        </p:nvSpPr>
        <p:spPr/>
        <p:txBody>
          <a:bodyPr/>
          <a:lstStyle/>
          <a:p>
            <a:r>
              <a:rPr lang="en-US"/>
              <a:t>Confidential</a:t>
            </a:r>
          </a:p>
        </p:txBody>
      </p:sp>
      <p:sp>
        <p:nvSpPr>
          <p:cNvPr id="7" name="Slide Number Placeholder 6">
            <a:extLst>
              <a:ext uri="{FF2B5EF4-FFF2-40B4-BE49-F238E27FC236}">
                <a16:creationId xmlns:a16="http://schemas.microsoft.com/office/drawing/2014/main" id="{95BF74D5-E355-437D-BAB9-AD7D43967C4F}"/>
              </a:ext>
            </a:extLst>
          </p:cNvPr>
          <p:cNvSpPr>
            <a:spLocks noGrp="1"/>
          </p:cNvSpPr>
          <p:nvPr>
            <p:ph type="sldNum" sz="quarter" idx="12"/>
          </p:nvPr>
        </p:nvSpPr>
        <p:spPr/>
        <p:txBody>
          <a:bodyPr/>
          <a:lstStyle/>
          <a:p>
            <a:fld id="{2F61F396-C755-47C2-9CC3-07D9B55391E7}" type="slidenum">
              <a:rPr lang="en-US" smtClean="0"/>
              <a:t>‹#›</a:t>
            </a:fld>
            <a:endParaRPr lang="en-US"/>
          </a:p>
        </p:txBody>
      </p:sp>
    </p:spTree>
    <p:extLst>
      <p:ext uri="{BB962C8B-B14F-4D97-AF65-F5344CB8AC3E}">
        <p14:creationId xmlns:p14="http://schemas.microsoft.com/office/powerpoint/2010/main" val="21329107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ED42D6F-4194-4B87-9392-20EEE4F1283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3C1856A-4B77-46D8-8316-69CD037DE81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44D483C-AB04-4C26-AF97-D94FE078830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F19D9C-97C9-4319-8513-067579E2E300}" type="datetime1">
              <a:rPr lang="en-US" smtClean="0"/>
              <a:t>12/6/2019</a:t>
            </a:fld>
            <a:endParaRPr lang="en-US"/>
          </a:p>
        </p:txBody>
      </p:sp>
      <p:sp>
        <p:nvSpPr>
          <p:cNvPr id="5" name="Footer Placeholder 4">
            <a:extLst>
              <a:ext uri="{FF2B5EF4-FFF2-40B4-BE49-F238E27FC236}">
                <a16:creationId xmlns:a16="http://schemas.microsoft.com/office/drawing/2014/main" id="{88F9C901-746C-4B0C-AF66-4B62D09281E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Confidential</a:t>
            </a:r>
          </a:p>
        </p:txBody>
      </p:sp>
      <p:sp>
        <p:nvSpPr>
          <p:cNvPr id="6" name="Slide Number Placeholder 5">
            <a:extLst>
              <a:ext uri="{FF2B5EF4-FFF2-40B4-BE49-F238E27FC236}">
                <a16:creationId xmlns:a16="http://schemas.microsoft.com/office/drawing/2014/main" id="{BC6C915B-3FBA-4A4D-BA28-60D69519F7F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61F396-C755-47C2-9CC3-07D9B55391E7}" type="slidenum">
              <a:rPr lang="en-US" smtClean="0"/>
              <a:t>‹#›</a:t>
            </a:fld>
            <a:endParaRPr lang="en-US"/>
          </a:p>
        </p:txBody>
      </p:sp>
    </p:spTree>
    <p:extLst>
      <p:ext uri="{BB962C8B-B14F-4D97-AF65-F5344CB8AC3E}">
        <p14:creationId xmlns:p14="http://schemas.microsoft.com/office/powerpoint/2010/main" val="40659346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 name="Rectangle 40">
            <a:extLst>
              <a:ext uri="{FF2B5EF4-FFF2-40B4-BE49-F238E27FC236}">
                <a16:creationId xmlns:a16="http://schemas.microsoft.com/office/drawing/2014/main" id="{ACBE1851-2230-47A9-B000-CE9046EA61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468548" cy="6858000"/>
          </a:xfrm>
          <a:prstGeom prst="rect">
            <a:avLst/>
          </a:prstGeom>
          <a:solidFill>
            <a:srgbClr val="2424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B3E2CA6-A43E-42DD-984D-908021AD383A}"/>
              </a:ext>
            </a:extLst>
          </p:cNvPr>
          <p:cNvSpPr>
            <a:spLocks noGrp="1"/>
          </p:cNvSpPr>
          <p:nvPr>
            <p:ph type="ctrTitle"/>
          </p:nvPr>
        </p:nvSpPr>
        <p:spPr>
          <a:xfrm>
            <a:off x="638921" y="568272"/>
            <a:ext cx="4563532" cy="3034857"/>
          </a:xfrm>
        </p:spPr>
        <p:txBody>
          <a:bodyPr anchor="b">
            <a:normAutofit/>
          </a:bodyPr>
          <a:lstStyle/>
          <a:p>
            <a:pPr algn="r"/>
            <a:r>
              <a:rPr lang="en-US" sz="3200" dirty="0">
                <a:solidFill>
                  <a:srgbClr val="FFFFFF"/>
                </a:solidFill>
              </a:rPr>
              <a:t>BEST Force Meeting</a:t>
            </a:r>
            <a:br>
              <a:rPr lang="en-US" sz="3200" dirty="0">
                <a:solidFill>
                  <a:srgbClr val="FFFFFF"/>
                </a:solidFill>
              </a:rPr>
            </a:br>
            <a:r>
              <a:rPr lang="en-US" sz="3200" dirty="0">
                <a:solidFill>
                  <a:srgbClr val="FFFFFF"/>
                </a:solidFill>
              </a:rPr>
              <a:t>ERCOT Austin</a:t>
            </a:r>
            <a:br>
              <a:rPr lang="en-US" sz="3200" dirty="0">
                <a:solidFill>
                  <a:srgbClr val="FFFFFF"/>
                </a:solidFill>
              </a:rPr>
            </a:br>
            <a:r>
              <a:rPr lang="en-US" sz="3200" dirty="0">
                <a:solidFill>
                  <a:srgbClr val="FFFFFF"/>
                </a:solidFill>
              </a:rPr>
              <a:t>December 6, 2019</a:t>
            </a:r>
          </a:p>
        </p:txBody>
      </p:sp>
      <p:sp>
        <p:nvSpPr>
          <p:cNvPr id="3" name="Subtitle 2">
            <a:extLst>
              <a:ext uri="{FF2B5EF4-FFF2-40B4-BE49-F238E27FC236}">
                <a16:creationId xmlns:a16="http://schemas.microsoft.com/office/drawing/2014/main" id="{FD3EE883-9729-437B-B402-6949D3762CEB}"/>
              </a:ext>
            </a:extLst>
          </p:cNvPr>
          <p:cNvSpPr>
            <a:spLocks noGrp="1"/>
          </p:cNvSpPr>
          <p:nvPr>
            <p:ph type="subTitle" idx="1"/>
          </p:nvPr>
        </p:nvSpPr>
        <p:spPr>
          <a:xfrm>
            <a:off x="667512" y="4205189"/>
            <a:ext cx="4431453" cy="2205732"/>
          </a:xfrm>
        </p:spPr>
        <p:txBody>
          <a:bodyPr anchor="t">
            <a:normAutofit/>
          </a:bodyPr>
          <a:lstStyle/>
          <a:p>
            <a:pPr algn="r"/>
            <a:r>
              <a:rPr lang="en-US" sz="1800" dirty="0">
                <a:solidFill>
                  <a:srgbClr val="FFFFFF"/>
                </a:solidFill>
              </a:rPr>
              <a:t>Broad Reach Power LLC</a:t>
            </a:r>
          </a:p>
          <a:p>
            <a:pPr algn="r"/>
            <a:r>
              <a:rPr lang="en-US" sz="1800" dirty="0">
                <a:solidFill>
                  <a:srgbClr val="FFFFFF"/>
                </a:solidFill>
              </a:rPr>
              <a:t>Hybrid Resources – DC Coupled</a:t>
            </a:r>
          </a:p>
          <a:p>
            <a:pPr algn="r"/>
            <a:endParaRPr lang="en-US" sz="1800" dirty="0">
              <a:solidFill>
                <a:srgbClr val="FFFFFF"/>
              </a:solidFill>
            </a:endParaRPr>
          </a:p>
          <a:p>
            <a:pPr algn="r"/>
            <a:r>
              <a:rPr lang="en-US" sz="1800" dirty="0">
                <a:solidFill>
                  <a:srgbClr val="FFFFFF"/>
                </a:solidFill>
              </a:rPr>
              <a:t>Doug Moorehead</a:t>
            </a:r>
          </a:p>
          <a:p>
            <a:pPr algn="r"/>
            <a:r>
              <a:rPr lang="en-US" sz="1800" dirty="0">
                <a:solidFill>
                  <a:srgbClr val="FFFFFF"/>
                </a:solidFill>
              </a:rPr>
              <a:t>Managing Partner &amp; Chief Technology Officer</a:t>
            </a:r>
          </a:p>
        </p:txBody>
      </p:sp>
      <p:cxnSp>
        <p:nvCxnSpPr>
          <p:cNvPr id="43" name="Straight Connector 42">
            <a:extLst>
              <a:ext uri="{FF2B5EF4-FFF2-40B4-BE49-F238E27FC236}">
                <a16:creationId xmlns:a16="http://schemas.microsoft.com/office/drawing/2014/main" id="{23B93832-6514-44F4-849B-5EE2C8A2337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86679" y="3928939"/>
            <a:ext cx="3931920" cy="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pic>
        <p:nvPicPr>
          <p:cNvPr id="6" name="Picture 5" descr="A picture containing ax&#10;&#10;Description generated with very high confidence">
            <a:extLst>
              <a:ext uri="{FF2B5EF4-FFF2-40B4-BE49-F238E27FC236}">
                <a16:creationId xmlns:a16="http://schemas.microsoft.com/office/drawing/2014/main" id="{848238A8-034B-4F8A-BA2B-C861CA299886}"/>
              </a:ext>
            </a:extLst>
          </p:cNvPr>
          <p:cNvPicPr>
            <a:picLocks noChangeAspect="1"/>
          </p:cNvPicPr>
          <p:nvPr/>
        </p:nvPicPr>
        <p:blipFill rotWithShape="1">
          <a:blip r:embed="rId3">
            <a:extLst>
              <a:ext uri="{28A0092B-C50C-407E-A947-70E740481C1C}">
                <a14:useLocalDpi xmlns:a14="http://schemas.microsoft.com/office/drawing/2010/main" val="0"/>
              </a:ext>
            </a:extLst>
          </a:blip>
          <a:srcRect r="2254"/>
          <a:stretch/>
        </p:blipFill>
        <p:spPr>
          <a:xfrm>
            <a:off x="6099201" y="640080"/>
            <a:ext cx="5453068" cy="5578816"/>
          </a:xfrm>
          <a:prstGeom prst="rect">
            <a:avLst/>
          </a:prstGeom>
        </p:spPr>
      </p:pic>
      <p:sp>
        <p:nvSpPr>
          <p:cNvPr id="5" name="Slide Number Placeholder 4">
            <a:extLst>
              <a:ext uri="{FF2B5EF4-FFF2-40B4-BE49-F238E27FC236}">
                <a16:creationId xmlns:a16="http://schemas.microsoft.com/office/drawing/2014/main" id="{4B9606D6-FFE2-4479-9B3C-4C1F0EBB2E71}"/>
              </a:ext>
            </a:extLst>
          </p:cNvPr>
          <p:cNvSpPr>
            <a:spLocks noGrp="1"/>
          </p:cNvSpPr>
          <p:nvPr>
            <p:ph type="sldNum" sz="quarter" idx="12"/>
          </p:nvPr>
        </p:nvSpPr>
        <p:spPr>
          <a:xfrm>
            <a:off x="10491536" y="6356350"/>
            <a:ext cx="862263" cy="365125"/>
          </a:xfrm>
          <a:prstGeom prst="ellipse">
            <a:avLst/>
          </a:prstGeom>
        </p:spPr>
        <p:txBody>
          <a:bodyPr>
            <a:normAutofit/>
          </a:bodyPr>
          <a:lstStyle/>
          <a:p>
            <a:pPr>
              <a:lnSpc>
                <a:spcPct val="90000"/>
              </a:lnSpc>
              <a:spcAft>
                <a:spcPts val="600"/>
              </a:spcAft>
            </a:pPr>
            <a:fld id="{2F61F396-C755-47C2-9CC3-07D9B55391E7}" type="slidenum">
              <a:rPr lang="en-US"/>
              <a:pPr>
                <a:lnSpc>
                  <a:spcPct val="90000"/>
                </a:lnSpc>
                <a:spcAft>
                  <a:spcPts val="600"/>
                </a:spcAft>
              </a:pPr>
              <a:t>1</a:t>
            </a:fld>
            <a:endParaRPr lang="en-US"/>
          </a:p>
        </p:txBody>
      </p:sp>
    </p:spTree>
    <p:extLst>
      <p:ext uri="{BB962C8B-B14F-4D97-AF65-F5344CB8AC3E}">
        <p14:creationId xmlns:p14="http://schemas.microsoft.com/office/powerpoint/2010/main" val="30602790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275FB6-DAA3-44C4-A521-249BF61F8308}"/>
              </a:ext>
            </a:extLst>
          </p:cNvPr>
          <p:cNvSpPr>
            <a:spLocks noGrp="1"/>
          </p:cNvSpPr>
          <p:nvPr>
            <p:ph type="title"/>
          </p:nvPr>
        </p:nvSpPr>
        <p:spPr>
          <a:xfrm>
            <a:off x="838200" y="227203"/>
            <a:ext cx="10515600" cy="1325563"/>
          </a:xfrm>
        </p:spPr>
        <p:txBody>
          <a:bodyPr>
            <a:normAutofit/>
          </a:bodyPr>
          <a:lstStyle/>
          <a:p>
            <a:pPr lvl="0" algn="ctr"/>
            <a:r>
              <a:rPr lang="en-US" sz="3600" dirty="0"/>
              <a:t>Thank you!</a:t>
            </a:r>
          </a:p>
        </p:txBody>
      </p:sp>
      <p:sp>
        <p:nvSpPr>
          <p:cNvPr id="4" name="Slide Number Placeholder 3">
            <a:extLst>
              <a:ext uri="{FF2B5EF4-FFF2-40B4-BE49-F238E27FC236}">
                <a16:creationId xmlns:a16="http://schemas.microsoft.com/office/drawing/2014/main" id="{63D5AF16-B89D-4BE8-BB54-75AC262D5CCE}"/>
              </a:ext>
            </a:extLst>
          </p:cNvPr>
          <p:cNvSpPr>
            <a:spLocks noGrp="1"/>
          </p:cNvSpPr>
          <p:nvPr>
            <p:ph type="sldNum" sz="quarter" idx="12"/>
          </p:nvPr>
        </p:nvSpPr>
        <p:spPr/>
        <p:txBody>
          <a:bodyPr/>
          <a:lstStyle/>
          <a:p>
            <a:fld id="{2F61F396-C755-47C2-9CC3-07D9B55391E7}" type="slidenum">
              <a:rPr lang="en-US" smtClean="0"/>
              <a:t>10</a:t>
            </a:fld>
            <a:endParaRPr lang="en-US" dirty="0"/>
          </a:p>
        </p:txBody>
      </p:sp>
      <p:sp>
        <p:nvSpPr>
          <p:cNvPr id="7" name="Rectangle 6">
            <a:extLst>
              <a:ext uri="{FF2B5EF4-FFF2-40B4-BE49-F238E27FC236}">
                <a16:creationId xmlns:a16="http://schemas.microsoft.com/office/drawing/2014/main" id="{8D6DF772-B3F2-4034-A237-BB52CA175483}"/>
              </a:ext>
            </a:extLst>
          </p:cNvPr>
          <p:cNvSpPr/>
          <p:nvPr/>
        </p:nvSpPr>
        <p:spPr>
          <a:xfrm>
            <a:off x="3029712" y="2129874"/>
            <a:ext cx="6096000" cy="1200329"/>
          </a:xfrm>
          <a:prstGeom prst="rect">
            <a:avLst/>
          </a:prstGeom>
        </p:spPr>
        <p:txBody>
          <a:bodyPr>
            <a:spAutoFit/>
          </a:bodyPr>
          <a:lstStyle/>
          <a:p>
            <a:pPr algn="ctr"/>
            <a:r>
              <a:rPr lang="en-US" b="1" dirty="0">
                <a:latin typeface="Calibri" panose="020F0502020204030204" pitchFamily="34" charset="0"/>
              </a:rPr>
              <a:t>Doug Moorehead</a:t>
            </a:r>
          </a:p>
          <a:p>
            <a:pPr algn="ctr"/>
            <a:r>
              <a:rPr lang="en-US" b="1" dirty="0">
                <a:latin typeface="Calibri" panose="020F0502020204030204" pitchFamily="34" charset="0"/>
              </a:rPr>
              <a:t>Managing Partner and Chief Technology Officer</a:t>
            </a:r>
          </a:p>
          <a:p>
            <a:pPr algn="ctr"/>
            <a:r>
              <a:rPr lang="en-US" b="1" dirty="0">
                <a:latin typeface="Calibri" panose="020F0502020204030204" pitchFamily="34" charset="0"/>
              </a:rPr>
              <a:t>757-328-3309</a:t>
            </a:r>
          </a:p>
          <a:p>
            <a:pPr algn="ctr"/>
            <a:r>
              <a:rPr lang="en-US" b="1" dirty="0">
                <a:latin typeface="Calibri" panose="020F0502020204030204" pitchFamily="34" charset="0"/>
              </a:rPr>
              <a:t>dmoorehead@broadreachpower.com</a:t>
            </a:r>
            <a:endParaRPr lang="en-US" dirty="0"/>
          </a:p>
        </p:txBody>
      </p:sp>
    </p:spTree>
    <p:extLst>
      <p:ext uri="{BB962C8B-B14F-4D97-AF65-F5344CB8AC3E}">
        <p14:creationId xmlns:p14="http://schemas.microsoft.com/office/powerpoint/2010/main" val="25366643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275FB6-DAA3-44C4-A521-249BF61F8308}"/>
              </a:ext>
            </a:extLst>
          </p:cNvPr>
          <p:cNvSpPr>
            <a:spLocks noGrp="1"/>
          </p:cNvSpPr>
          <p:nvPr>
            <p:ph type="title"/>
          </p:nvPr>
        </p:nvSpPr>
        <p:spPr>
          <a:xfrm>
            <a:off x="838200" y="365125"/>
            <a:ext cx="10515600" cy="1325563"/>
          </a:xfrm>
        </p:spPr>
        <p:txBody>
          <a:bodyPr/>
          <a:lstStyle/>
          <a:p>
            <a:pPr algn="ctr"/>
            <a:r>
              <a:rPr lang="en-US" dirty="0"/>
              <a:t>Key Points up front</a:t>
            </a:r>
          </a:p>
        </p:txBody>
      </p:sp>
      <p:sp>
        <p:nvSpPr>
          <p:cNvPr id="4" name="Slide Number Placeholder 3">
            <a:extLst>
              <a:ext uri="{FF2B5EF4-FFF2-40B4-BE49-F238E27FC236}">
                <a16:creationId xmlns:a16="http://schemas.microsoft.com/office/drawing/2014/main" id="{63D5AF16-B89D-4BE8-BB54-75AC262D5CCE}"/>
              </a:ext>
            </a:extLst>
          </p:cNvPr>
          <p:cNvSpPr>
            <a:spLocks noGrp="1"/>
          </p:cNvSpPr>
          <p:nvPr>
            <p:ph type="sldNum" sz="quarter" idx="12"/>
          </p:nvPr>
        </p:nvSpPr>
        <p:spPr/>
        <p:txBody>
          <a:bodyPr/>
          <a:lstStyle/>
          <a:p>
            <a:fld id="{2F61F396-C755-47C2-9CC3-07D9B55391E7}" type="slidenum">
              <a:rPr lang="en-US" smtClean="0"/>
              <a:t>2</a:t>
            </a:fld>
            <a:endParaRPr lang="en-US" dirty="0"/>
          </a:p>
        </p:txBody>
      </p:sp>
      <p:sp>
        <p:nvSpPr>
          <p:cNvPr id="6" name="TextBox 5">
            <a:extLst>
              <a:ext uri="{FF2B5EF4-FFF2-40B4-BE49-F238E27FC236}">
                <a16:creationId xmlns:a16="http://schemas.microsoft.com/office/drawing/2014/main" id="{1F36D427-D0EC-44A3-B504-01B620F2C96A}"/>
              </a:ext>
            </a:extLst>
          </p:cNvPr>
          <p:cNvSpPr txBox="1"/>
          <p:nvPr/>
        </p:nvSpPr>
        <p:spPr>
          <a:xfrm>
            <a:off x="1482090" y="1640966"/>
            <a:ext cx="8791575" cy="3170099"/>
          </a:xfrm>
          <a:prstGeom prst="rect">
            <a:avLst/>
          </a:prstGeom>
          <a:noFill/>
        </p:spPr>
        <p:txBody>
          <a:bodyPr wrap="square" rtlCol="0">
            <a:spAutoFit/>
          </a:bodyPr>
          <a:lstStyle/>
          <a:p>
            <a:pPr marL="342900" indent="-342900">
              <a:buFont typeface="+mj-lt"/>
              <a:buAutoNum type="arabicPeriod"/>
            </a:pPr>
            <a:r>
              <a:rPr lang="en-US" sz="2000" dirty="0"/>
              <a:t>DC/DC architecture variants</a:t>
            </a:r>
          </a:p>
          <a:p>
            <a:pPr marL="342900" indent="-342900">
              <a:buFont typeface="+mj-lt"/>
              <a:buAutoNum type="arabicPeriod"/>
            </a:pPr>
            <a:r>
              <a:rPr lang="en-US" sz="2000" dirty="0"/>
              <a:t>Treat DC coupled resources as hybrid asset – single point of interconnect and single dispatchable asset</a:t>
            </a:r>
          </a:p>
          <a:p>
            <a:pPr marL="342900" indent="-342900">
              <a:buFont typeface="+mj-lt"/>
              <a:buAutoNum type="arabicPeriod"/>
            </a:pPr>
            <a:r>
              <a:rPr lang="en-US" sz="2000" dirty="0"/>
              <a:t>UL 1741 SA battery inverter guidelines related to Intermittent Renewable Resource (“IRR”) performance exemptions</a:t>
            </a:r>
          </a:p>
          <a:p>
            <a:pPr marL="342900" indent="-342900">
              <a:buFont typeface="+mj-lt"/>
              <a:buAutoNum type="arabicPeriod"/>
            </a:pPr>
            <a:r>
              <a:rPr lang="en-US" sz="2000" dirty="0"/>
              <a:t>Emergency conditions for DC coupled hybrid resources</a:t>
            </a:r>
          </a:p>
          <a:p>
            <a:pPr marL="342900" indent="-342900">
              <a:buFont typeface="+mj-lt"/>
              <a:buAutoNum type="arabicPeriod"/>
            </a:pPr>
            <a:r>
              <a:rPr lang="en-US" sz="2000" dirty="0"/>
              <a:t>Telemetry availability and battery State of Charge (“SOC”) </a:t>
            </a:r>
          </a:p>
          <a:p>
            <a:pPr marL="342900" indent="-342900">
              <a:buFont typeface="+mj-lt"/>
              <a:buAutoNum type="arabicPeriod"/>
            </a:pPr>
            <a:r>
              <a:rPr lang="en-US" sz="2000" dirty="0"/>
              <a:t>Grid Forming/Weak Grid</a:t>
            </a:r>
          </a:p>
          <a:p>
            <a:pPr marL="342900" indent="-342900">
              <a:buFont typeface="+mj-lt"/>
              <a:buAutoNum type="arabicPeriod"/>
            </a:pPr>
            <a:endParaRPr lang="en-US" sz="2000" dirty="0"/>
          </a:p>
          <a:p>
            <a:pPr marL="342900" indent="-342900">
              <a:buFont typeface="+mj-lt"/>
              <a:buAutoNum type="arabicPeriod"/>
            </a:pPr>
            <a:endParaRPr lang="en-US" sz="2000" dirty="0"/>
          </a:p>
        </p:txBody>
      </p:sp>
    </p:spTree>
    <p:extLst>
      <p:ext uri="{BB962C8B-B14F-4D97-AF65-F5344CB8AC3E}">
        <p14:creationId xmlns:p14="http://schemas.microsoft.com/office/powerpoint/2010/main" val="41319161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275FB6-DAA3-44C4-A521-249BF61F8308}"/>
              </a:ext>
            </a:extLst>
          </p:cNvPr>
          <p:cNvSpPr>
            <a:spLocks noGrp="1"/>
          </p:cNvSpPr>
          <p:nvPr>
            <p:ph type="title"/>
          </p:nvPr>
        </p:nvSpPr>
        <p:spPr>
          <a:xfrm>
            <a:off x="838200" y="109855"/>
            <a:ext cx="10515600" cy="1325563"/>
          </a:xfrm>
        </p:spPr>
        <p:txBody>
          <a:bodyPr/>
          <a:lstStyle/>
          <a:p>
            <a:pPr algn="ctr"/>
            <a:r>
              <a:rPr lang="en-US" dirty="0"/>
              <a:t>DC coupling: energy storage and solar</a:t>
            </a:r>
          </a:p>
        </p:txBody>
      </p:sp>
      <p:sp>
        <p:nvSpPr>
          <p:cNvPr id="4" name="Slide Number Placeholder 3">
            <a:extLst>
              <a:ext uri="{FF2B5EF4-FFF2-40B4-BE49-F238E27FC236}">
                <a16:creationId xmlns:a16="http://schemas.microsoft.com/office/drawing/2014/main" id="{63D5AF16-B89D-4BE8-BB54-75AC262D5CCE}"/>
              </a:ext>
            </a:extLst>
          </p:cNvPr>
          <p:cNvSpPr>
            <a:spLocks noGrp="1"/>
          </p:cNvSpPr>
          <p:nvPr>
            <p:ph type="sldNum" sz="quarter" idx="12"/>
          </p:nvPr>
        </p:nvSpPr>
        <p:spPr/>
        <p:txBody>
          <a:bodyPr/>
          <a:lstStyle/>
          <a:p>
            <a:fld id="{2F61F396-C755-47C2-9CC3-07D9B55391E7}" type="slidenum">
              <a:rPr lang="en-US" smtClean="0"/>
              <a:t>3</a:t>
            </a:fld>
            <a:endParaRPr lang="en-US" dirty="0"/>
          </a:p>
        </p:txBody>
      </p:sp>
      <p:sp>
        <p:nvSpPr>
          <p:cNvPr id="6" name="TextBox 5">
            <a:extLst>
              <a:ext uri="{FF2B5EF4-FFF2-40B4-BE49-F238E27FC236}">
                <a16:creationId xmlns:a16="http://schemas.microsoft.com/office/drawing/2014/main" id="{1F36D427-D0EC-44A3-B504-01B620F2C96A}"/>
              </a:ext>
            </a:extLst>
          </p:cNvPr>
          <p:cNvSpPr txBox="1"/>
          <p:nvPr/>
        </p:nvSpPr>
        <p:spPr>
          <a:xfrm>
            <a:off x="1514475" y="3448741"/>
            <a:ext cx="9312021" cy="3416320"/>
          </a:xfrm>
          <a:prstGeom prst="rect">
            <a:avLst/>
          </a:prstGeom>
          <a:noFill/>
        </p:spPr>
        <p:txBody>
          <a:bodyPr wrap="square" rtlCol="0">
            <a:spAutoFit/>
          </a:bodyPr>
          <a:lstStyle/>
          <a:p>
            <a:pPr marL="342900" indent="-342900">
              <a:buFont typeface="+mj-lt"/>
              <a:buAutoNum type="arabicPeriod"/>
            </a:pPr>
            <a:r>
              <a:rPr lang="en-US" dirty="0"/>
              <a:t>Hybrid resource: either asset can be tied directly to the inverter DC bus or be controlled by the DC/DC power converter</a:t>
            </a:r>
          </a:p>
          <a:p>
            <a:pPr marL="342900" indent="-342900">
              <a:buFont typeface="+mj-lt"/>
              <a:buAutoNum type="arabicPeriod"/>
            </a:pPr>
            <a:r>
              <a:rPr lang="en-US" dirty="0"/>
              <a:t>Architecture will most likely be defined as the higher utilization asset be tied directly to the inverter DC bus to minimize electrical losses and maximize roundtrip efficiency</a:t>
            </a:r>
          </a:p>
          <a:p>
            <a:pPr marL="800100" lvl="1" indent="-342900">
              <a:buFont typeface="+mj-lt"/>
              <a:buAutoNum type="arabicPeriod"/>
            </a:pPr>
            <a:r>
              <a:rPr lang="en-US" dirty="0"/>
              <a:t>Example: 100MW battery with 20MW PV: DC coupled PV architecture</a:t>
            </a:r>
          </a:p>
          <a:p>
            <a:pPr marL="800100" lvl="1" indent="-342900">
              <a:buFont typeface="+mj-lt"/>
              <a:buAutoNum type="arabicPeriod"/>
            </a:pPr>
            <a:r>
              <a:rPr lang="en-US" dirty="0"/>
              <a:t>100MW PV with 20MW battery: DC coupled battery</a:t>
            </a:r>
          </a:p>
          <a:p>
            <a:pPr marL="342900" indent="-342900">
              <a:buFont typeface="+mj-lt"/>
              <a:buAutoNum type="arabicPeriod"/>
            </a:pPr>
            <a:r>
              <a:rPr lang="en-US" dirty="0"/>
              <a:t>In general, DC coupling is “16% better”: 8% improvement in </a:t>
            </a:r>
            <a:r>
              <a:rPr lang="en-US" dirty="0" err="1"/>
              <a:t>CapEx</a:t>
            </a:r>
            <a:r>
              <a:rPr lang="en-US" dirty="0"/>
              <a:t> costs and 8% improvement in roundtrip efficiency and capture of DC clipped energy (compared to equivalent AC connected co-located resources. </a:t>
            </a:r>
          </a:p>
          <a:p>
            <a:pPr marL="342900" indent="-342900">
              <a:buFont typeface="+mj-lt"/>
              <a:buAutoNum type="arabicPeriod"/>
            </a:pPr>
            <a:r>
              <a:rPr lang="en-US" dirty="0"/>
              <a:t>“No electron is wasted” in either electrical architecture – no clipped energy losses</a:t>
            </a:r>
          </a:p>
          <a:p>
            <a:pPr marL="342900" indent="-342900">
              <a:buFont typeface="+mj-lt"/>
              <a:buAutoNum type="arabicPeriod"/>
            </a:pPr>
            <a:endParaRPr lang="en-US" dirty="0"/>
          </a:p>
          <a:p>
            <a:pPr marL="342900" indent="-342900">
              <a:buFont typeface="+mj-lt"/>
              <a:buAutoNum type="arabicPeriod"/>
            </a:pPr>
            <a:endParaRPr lang="en-US" dirty="0"/>
          </a:p>
        </p:txBody>
      </p:sp>
      <p:pic>
        <p:nvPicPr>
          <p:cNvPr id="5" name="Picture 4">
            <a:extLst>
              <a:ext uri="{FF2B5EF4-FFF2-40B4-BE49-F238E27FC236}">
                <a16:creationId xmlns:a16="http://schemas.microsoft.com/office/drawing/2014/main" id="{FB1C9880-148C-45D5-809C-86EEEE6F3D88}"/>
              </a:ext>
            </a:extLst>
          </p:cNvPr>
          <p:cNvPicPr>
            <a:picLocks noChangeAspect="1"/>
          </p:cNvPicPr>
          <p:nvPr/>
        </p:nvPicPr>
        <p:blipFill>
          <a:blip r:embed="rId3"/>
          <a:stretch>
            <a:fillRect/>
          </a:stretch>
        </p:blipFill>
        <p:spPr>
          <a:xfrm>
            <a:off x="914400" y="1161288"/>
            <a:ext cx="10363200" cy="1885950"/>
          </a:xfrm>
          <a:prstGeom prst="rect">
            <a:avLst/>
          </a:prstGeom>
        </p:spPr>
      </p:pic>
      <p:sp>
        <p:nvSpPr>
          <p:cNvPr id="14" name="TextBox 13">
            <a:extLst>
              <a:ext uri="{FF2B5EF4-FFF2-40B4-BE49-F238E27FC236}">
                <a16:creationId xmlns:a16="http://schemas.microsoft.com/office/drawing/2014/main" id="{F9A2CE38-61EF-47F7-A109-5CC3264AB9AF}"/>
              </a:ext>
            </a:extLst>
          </p:cNvPr>
          <p:cNvSpPr txBox="1"/>
          <p:nvPr/>
        </p:nvSpPr>
        <p:spPr>
          <a:xfrm>
            <a:off x="1219200" y="3118865"/>
            <a:ext cx="8791575" cy="261610"/>
          </a:xfrm>
          <a:prstGeom prst="rect">
            <a:avLst/>
          </a:prstGeom>
          <a:noFill/>
        </p:spPr>
        <p:txBody>
          <a:bodyPr wrap="square" rtlCol="0">
            <a:spAutoFit/>
          </a:bodyPr>
          <a:lstStyle/>
          <a:p>
            <a:r>
              <a:rPr lang="en-US" sz="1100" i="1" dirty="0"/>
              <a:t>*image source: </a:t>
            </a:r>
            <a:r>
              <a:rPr lang="en-US" sz="1100" i="1" dirty="0" err="1"/>
              <a:t>Dynapower</a:t>
            </a:r>
            <a:r>
              <a:rPr lang="en-US" sz="1100" i="1" dirty="0"/>
              <a:t> public file</a:t>
            </a:r>
          </a:p>
        </p:txBody>
      </p:sp>
    </p:spTree>
    <p:extLst>
      <p:ext uri="{BB962C8B-B14F-4D97-AF65-F5344CB8AC3E}">
        <p14:creationId xmlns:p14="http://schemas.microsoft.com/office/powerpoint/2010/main" val="29520267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275FB6-DAA3-44C4-A521-249BF61F8308}"/>
              </a:ext>
            </a:extLst>
          </p:cNvPr>
          <p:cNvSpPr>
            <a:spLocks noGrp="1"/>
          </p:cNvSpPr>
          <p:nvPr>
            <p:ph type="title"/>
          </p:nvPr>
        </p:nvSpPr>
        <p:spPr>
          <a:xfrm>
            <a:off x="838200" y="193675"/>
            <a:ext cx="10515600" cy="1325563"/>
          </a:xfrm>
        </p:spPr>
        <p:txBody>
          <a:bodyPr>
            <a:normAutofit fontScale="90000"/>
          </a:bodyPr>
          <a:lstStyle/>
          <a:p>
            <a:pPr algn="ctr"/>
            <a:r>
              <a:rPr lang="en-US" dirty="0"/>
              <a:t>UL 1741 SA battery inverter proposed guideline</a:t>
            </a:r>
            <a:br>
              <a:rPr lang="en-US" dirty="0"/>
            </a:br>
            <a:endParaRPr lang="en-US" dirty="0"/>
          </a:p>
        </p:txBody>
      </p:sp>
      <p:sp>
        <p:nvSpPr>
          <p:cNvPr id="4" name="Slide Number Placeholder 3">
            <a:extLst>
              <a:ext uri="{FF2B5EF4-FFF2-40B4-BE49-F238E27FC236}">
                <a16:creationId xmlns:a16="http://schemas.microsoft.com/office/drawing/2014/main" id="{63D5AF16-B89D-4BE8-BB54-75AC262D5CCE}"/>
              </a:ext>
            </a:extLst>
          </p:cNvPr>
          <p:cNvSpPr>
            <a:spLocks noGrp="1"/>
          </p:cNvSpPr>
          <p:nvPr>
            <p:ph type="sldNum" sz="quarter" idx="12"/>
          </p:nvPr>
        </p:nvSpPr>
        <p:spPr/>
        <p:txBody>
          <a:bodyPr/>
          <a:lstStyle/>
          <a:p>
            <a:fld id="{2F61F396-C755-47C2-9CC3-07D9B55391E7}" type="slidenum">
              <a:rPr lang="en-US" smtClean="0"/>
              <a:t>4</a:t>
            </a:fld>
            <a:endParaRPr lang="en-US" dirty="0"/>
          </a:p>
        </p:txBody>
      </p:sp>
      <p:pic>
        <p:nvPicPr>
          <p:cNvPr id="2050" name="Picture 2" descr="image004">
            <a:extLst>
              <a:ext uri="{FF2B5EF4-FFF2-40B4-BE49-F238E27FC236}">
                <a16:creationId xmlns:a16="http://schemas.microsoft.com/office/drawing/2014/main" id="{8D203D74-705F-4AFC-A246-0F35FE2D15D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6673"/>
          <a:stretch/>
        </p:blipFill>
        <p:spPr bwMode="auto">
          <a:xfrm>
            <a:off x="1177979" y="856455"/>
            <a:ext cx="9606721" cy="5077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471158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275FB6-DAA3-44C4-A521-249BF61F8308}"/>
              </a:ext>
            </a:extLst>
          </p:cNvPr>
          <p:cNvSpPr>
            <a:spLocks noGrp="1"/>
          </p:cNvSpPr>
          <p:nvPr>
            <p:ph type="title"/>
          </p:nvPr>
        </p:nvSpPr>
        <p:spPr>
          <a:xfrm>
            <a:off x="838199" y="231775"/>
            <a:ext cx="10829925" cy="1325563"/>
          </a:xfrm>
        </p:spPr>
        <p:txBody>
          <a:bodyPr>
            <a:normAutofit/>
          </a:bodyPr>
          <a:lstStyle/>
          <a:p>
            <a:r>
              <a:rPr lang="en-US" dirty="0"/>
              <a:t>UL 1741 SA battery inverter proposed guideline</a:t>
            </a:r>
          </a:p>
        </p:txBody>
      </p:sp>
      <p:sp>
        <p:nvSpPr>
          <p:cNvPr id="4" name="Slide Number Placeholder 3">
            <a:extLst>
              <a:ext uri="{FF2B5EF4-FFF2-40B4-BE49-F238E27FC236}">
                <a16:creationId xmlns:a16="http://schemas.microsoft.com/office/drawing/2014/main" id="{63D5AF16-B89D-4BE8-BB54-75AC262D5CCE}"/>
              </a:ext>
            </a:extLst>
          </p:cNvPr>
          <p:cNvSpPr>
            <a:spLocks noGrp="1"/>
          </p:cNvSpPr>
          <p:nvPr>
            <p:ph type="sldNum" sz="quarter" idx="12"/>
          </p:nvPr>
        </p:nvSpPr>
        <p:spPr/>
        <p:txBody>
          <a:bodyPr/>
          <a:lstStyle/>
          <a:p>
            <a:fld id="{2F61F396-C755-47C2-9CC3-07D9B55391E7}" type="slidenum">
              <a:rPr lang="en-US" smtClean="0"/>
              <a:t>5</a:t>
            </a:fld>
            <a:endParaRPr lang="en-US" dirty="0"/>
          </a:p>
        </p:txBody>
      </p:sp>
      <p:pic>
        <p:nvPicPr>
          <p:cNvPr id="3074" name="Content Placeholder 7" descr="image005">
            <a:extLst>
              <a:ext uri="{FF2B5EF4-FFF2-40B4-BE49-F238E27FC236}">
                <a16:creationId xmlns:a16="http://schemas.microsoft.com/office/drawing/2014/main" id="{058A747D-4638-488B-85C8-AEEFBC55DD5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198" y="1365249"/>
            <a:ext cx="6670042" cy="44894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a:extLst>
              <a:ext uri="{FF2B5EF4-FFF2-40B4-BE49-F238E27FC236}">
                <a16:creationId xmlns:a16="http://schemas.microsoft.com/office/drawing/2014/main" id="{423C83AD-FDA7-4EFD-B86C-C2D3D8E25AF3}"/>
              </a:ext>
            </a:extLst>
          </p:cNvPr>
          <p:cNvSpPr txBox="1"/>
          <p:nvPr/>
        </p:nvSpPr>
        <p:spPr>
          <a:xfrm>
            <a:off x="8153401" y="2305050"/>
            <a:ext cx="3200400" cy="2862322"/>
          </a:xfrm>
          <a:prstGeom prst="rect">
            <a:avLst/>
          </a:prstGeom>
          <a:noFill/>
        </p:spPr>
        <p:txBody>
          <a:bodyPr wrap="square" rtlCol="0">
            <a:spAutoFit/>
          </a:bodyPr>
          <a:lstStyle/>
          <a:p>
            <a:pPr marL="342900" indent="-342900">
              <a:buAutoNum type="arabicParenR"/>
            </a:pPr>
            <a:r>
              <a:rPr lang="en-US" dirty="0"/>
              <a:t>UL 1741 SA Voltage and Frequency ride through shaped like IEEE 1547</a:t>
            </a:r>
          </a:p>
          <a:p>
            <a:pPr marL="342900" indent="-342900">
              <a:buAutoNum type="arabicParenR"/>
            </a:pPr>
            <a:r>
              <a:rPr lang="en-US" dirty="0"/>
              <a:t>Required minimal duration before the inverter can fault, disconnect, or recover </a:t>
            </a:r>
          </a:p>
          <a:p>
            <a:pPr marL="342900" indent="-342900">
              <a:buAutoNum type="arabicParenR"/>
            </a:pPr>
            <a:r>
              <a:rPr lang="en-US" dirty="0"/>
              <a:t>ERCOT should be able to develop 10, 100, 1000MW UL1741-SA standard grid interface models</a:t>
            </a:r>
          </a:p>
        </p:txBody>
      </p:sp>
    </p:spTree>
    <p:extLst>
      <p:ext uri="{BB962C8B-B14F-4D97-AF65-F5344CB8AC3E}">
        <p14:creationId xmlns:p14="http://schemas.microsoft.com/office/powerpoint/2010/main" val="19535676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275FB6-DAA3-44C4-A521-249BF61F8308}"/>
              </a:ext>
            </a:extLst>
          </p:cNvPr>
          <p:cNvSpPr>
            <a:spLocks noGrp="1"/>
          </p:cNvSpPr>
          <p:nvPr>
            <p:ph type="title"/>
          </p:nvPr>
        </p:nvSpPr>
        <p:spPr>
          <a:xfrm>
            <a:off x="609600" y="336550"/>
            <a:ext cx="10782300" cy="1325563"/>
          </a:xfrm>
        </p:spPr>
        <p:txBody>
          <a:bodyPr>
            <a:normAutofit/>
          </a:bodyPr>
          <a:lstStyle/>
          <a:p>
            <a:pPr lvl="0"/>
            <a:r>
              <a:rPr lang="en-US" sz="4000" dirty="0"/>
              <a:t>Should existing IRR performance exemptions apply? </a:t>
            </a:r>
          </a:p>
        </p:txBody>
      </p:sp>
      <p:sp>
        <p:nvSpPr>
          <p:cNvPr id="4" name="Slide Number Placeholder 3">
            <a:extLst>
              <a:ext uri="{FF2B5EF4-FFF2-40B4-BE49-F238E27FC236}">
                <a16:creationId xmlns:a16="http://schemas.microsoft.com/office/drawing/2014/main" id="{63D5AF16-B89D-4BE8-BB54-75AC262D5CCE}"/>
              </a:ext>
            </a:extLst>
          </p:cNvPr>
          <p:cNvSpPr>
            <a:spLocks noGrp="1"/>
          </p:cNvSpPr>
          <p:nvPr>
            <p:ph type="sldNum" sz="quarter" idx="12"/>
          </p:nvPr>
        </p:nvSpPr>
        <p:spPr/>
        <p:txBody>
          <a:bodyPr/>
          <a:lstStyle/>
          <a:p>
            <a:fld id="{2F61F396-C755-47C2-9CC3-07D9B55391E7}" type="slidenum">
              <a:rPr lang="en-US" smtClean="0"/>
              <a:t>6</a:t>
            </a:fld>
            <a:endParaRPr lang="en-US" dirty="0"/>
          </a:p>
        </p:txBody>
      </p:sp>
      <p:sp>
        <p:nvSpPr>
          <p:cNvPr id="6" name="TextBox 5">
            <a:extLst>
              <a:ext uri="{FF2B5EF4-FFF2-40B4-BE49-F238E27FC236}">
                <a16:creationId xmlns:a16="http://schemas.microsoft.com/office/drawing/2014/main" id="{1F36D427-D0EC-44A3-B504-01B620F2C96A}"/>
              </a:ext>
            </a:extLst>
          </p:cNvPr>
          <p:cNvSpPr txBox="1"/>
          <p:nvPr/>
        </p:nvSpPr>
        <p:spPr>
          <a:xfrm>
            <a:off x="1619250" y="1476374"/>
            <a:ext cx="8791575" cy="2585323"/>
          </a:xfrm>
          <a:prstGeom prst="rect">
            <a:avLst/>
          </a:prstGeom>
          <a:noFill/>
        </p:spPr>
        <p:txBody>
          <a:bodyPr wrap="square" rtlCol="0">
            <a:spAutoFit/>
          </a:bodyPr>
          <a:lstStyle/>
          <a:p>
            <a:pPr marL="342900" indent="-342900">
              <a:buFont typeface="+mj-lt"/>
              <a:buAutoNum type="arabicPeriod"/>
            </a:pPr>
            <a:r>
              <a:rPr lang="en-US" dirty="0"/>
              <a:t>Intermittent Renewable Resource “IRR”?</a:t>
            </a:r>
          </a:p>
          <a:p>
            <a:pPr marL="342900" indent="-342900">
              <a:buFont typeface="+mj-lt"/>
              <a:buAutoNum type="arabicPeriod"/>
            </a:pPr>
            <a:r>
              <a:rPr lang="en-US" dirty="0"/>
              <a:t>A Generation Resource that can only produce energy from variable, uncontrollable Resources, such as wind, solar, or run-of-the river hydroelectricity. (ERCOT definition)</a:t>
            </a:r>
          </a:p>
          <a:p>
            <a:pPr marL="342900" indent="-342900">
              <a:buFont typeface="+mj-lt"/>
              <a:buAutoNum type="arabicPeriod"/>
            </a:pPr>
            <a:r>
              <a:rPr lang="en-US" dirty="0"/>
              <a:t>Variability performance concerns/challenges:</a:t>
            </a:r>
          </a:p>
          <a:p>
            <a:pPr marL="800100" lvl="1" indent="-342900">
              <a:buFont typeface="+mj-lt"/>
              <a:buAutoNum type="arabicPeriod"/>
            </a:pPr>
            <a:r>
              <a:rPr lang="en-US" dirty="0"/>
              <a:t>Large and sudden ramps</a:t>
            </a:r>
          </a:p>
          <a:p>
            <a:pPr marL="800100" lvl="1" indent="-342900">
              <a:buFont typeface="+mj-lt"/>
              <a:buAutoNum type="arabicPeriod"/>
            </a:pPr>
            <a:r>
              <a:rPr lang="en-US" dirty="0"/>
              <a:t>Intermittent energy supply</a:t>
            </a:r>
          </a:p>
          <a:p>
            <a:pPr marL="800100" lvl="1" indent="-342900">
              <a:buFont typeface="+mj-lt"/>
              <a:buAutoNum type="arabicPeriod"/>
            </a:pPr>
            <a:r>
              <a:rPr lang="en-US" dirty="0"/>
              <a:t>Capacity uncertainty </a:t>
            </a:r>
          </a:p>
          <a:p>
            <a:endParaRPr lang="en-US" dirty="0"/>
          </a:p>
          <a:p>
            <a:endParaRPr lang="en-US" dirty="0"/>
          </a:p>
        </p:txBody>
      </p:sp>
      <p:sp>
        <p:nvSpPr>
          <p:cNvPr id="7" name="Rectangle 6">
            <a:extLst>
              <a:ext uri="{FF2B5EF4-FFF2-40B4-BE49-F238E27FC236}">
                <a16:creationId xmlns:a16="http://schemas.microsoft.com/office/drawing/2014/main" id="{031164B5-CAD9-4660-8F8E-CA050B0DE6E9}"/>
              </a:ext>
            </a:extLst>
          </p:cNvPr>
          <p:cNvSpPr/>
          <p:nvPr/>
        </p:nvSpPr>
        <p:spPr>
          <a:xfrm>
            <a:off x="3048000" y="3602058"/>
            <a:ext cx="6096000" cy="1754326"/>
          </a:xfrm>
          <a:prstGeom prst="rect">
            <a:avLst/>
          </a:prstGeom>
        </p:spPr>
        <p:txBody>
          <a:bodyPr>
            <a:spAutoFit/>
          </a:bodyPr>
          <a:lstStyle/>
          <a:p>
            <a:r>
              <a:rPr lang="en-US" dirty="0">
                <a:latin typeface="Calibri" panose="020F0502020204030204" pitchFamily="34" charset="0"/>
                <a:ea typeface="Calibri" panose="020F0502020204030204" pitchFamily="34" charset="0"/>
              </a:rPr>
              <a:t>Example: 100MWac solar facility with 50MW DC coupled battery (undefined MWh).  In other markets, this is referred to as a solar facility with 50% capacity factor on energy storage.  </a:t>
            </a:r>
          </a:p>
          <a:p>
            <a:endParaRPr lang="en-US" dirty="0">
              <a:latin typeface="Calibri" panose="020F0502020204030204" pitchFamily="34" charset="0"/>
            </a:endParaRPr>
          </a:p>
          <a:p>
            <a:pPr algn="ctr"/>
            <a:r>
              <a:rPr lang="en-US" b="1" u="sng" dirty="0">
                <a:latin typeface="Calibri" panose="020F0502020204030204" pitchFamily="34" charset="0"/>
              </a:rPr>
              <a:t>Can ERCOT treat some percentage of capacity same as standalone storage? </a:t>
            </a:r>
            <a:endParaRPr lang="en-US" b="1" u="sng" dirty="0"/>
          </a:p>
        </p:txBody>
      </p:sp>
    </p:spTree>
    <p:extLst>
      <p:ext uri="{BB962C8B-B14F-4D97-AF65-F5344CB8AC3E}">
        <p14:creationId xmlns:p14="http://schemas.microsoft.com/office/powerpoint/2010/main" val="27162610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275FB6-DAA3-44C4-A521-249BF61F8308}"/>
              </a:ext>
            </a:extLst>
          </p:cNvPr>
          <p:cNvSpPr>
            <a:spLocks noGrp="1"/>
          </p:cNvSpPr>
          <p:nvPr>
            <p:ph type="title"/>
          </p:nvPr>
        </p:nvSpPr>
        <p:spPr>
          <a:xfrm>
            <a:off x="838200" y="365125"/>
            <a:ext cx="10515600" cy="1325563"/>
          </a:xfrm>
        </p:spPr>
        <p:txBody>
          <a:bodyPr>
            <a:normAutofit/>
          </a:bodyPr>
          <a:lstStyle/>
          <a:p>
            <a:pPr algn="ctr"/>
            <a:r>
              <a:rPr lang="en-US" sz="3600" dirty="0"/>
              <a:t>Emergency conditions: How much capacity can be delivered by a hybrid resource? (example)</a:t>
            </a:r>
          </a:p>
        </p:txBody>
      </p:sp>
      <p:sp>
        <p:nvSpPr>
          <p:cNvPr id="4" name="Slide Number Placeholder 3">
            <a:extLst>
              <a:ext uri="{FF2B5EF4-FFF2-40B4-BE49-F238E27FC236}">
                <a16:creationId xmlns:a16="http://schemas.microsoft.com/office/drawing/2014/main" id="{63D5AF16-B89D-4BE8-BB54-75AC262D5CCE}"/>
              </a:ext>
            </a:extLst>
          </p:cNvPr>
          <p:cNvSpPr>
            <a:spLocks noGrp="1"/>
          </p:cNvSpPr>
          <p:nvPr>
            <p:ph type="sldNum" sz="quarter" idx="12"/>
          </p:nvPr>
        </p:nvSpPr>
        <p:spPr/>
        <p:txBody>
          <a:bodyPr/>
          <a:lstStyle/>
          <a:p>
            <a:fld id="{2F61F396-C755-47C2-9CC3-07D9B55391E7}" type="slidenum">
              <a:rPr lang="en-US" smtClean="0"/>
              <a:t>7</a:t>
            </a:fld>
            <a:endParaRPr lang="en-US" dirty="0"/>
          </a:p>
        </p:txBody>
      </p:sp>
      <p:sp>
        <p:nvSpPr>
          <p:cNvPr id="6" name="TextBox 5">
            <a:extLst>
              <a:ext uri="{FF2B5EF4-FFF2-40B4-BE49-F238E27FC236}">
                <a16:creationId xmlns:a16="http://schemas.microsoft.com/office/drawing/2014/main" id="{1F36D427-D0EC-44A3-B504-01B620F2C96A}"/>
              </a:ext>
            </a:extLst>
          </p:cNvPr>
          <p:cNvSpPr txBox="1"/>
          <p:nvPr/>
        </p:nvSpPr>
        <p:spPr>
          <a:xfrm>
            <a:off x="1582674" y="1576958"/>
            <a:ext cx="8791575" cy="1754326"/>
          </a:xfrm>
          <a:prstGeom prst="rect">
            <a:avLst/>
          </a:prstGeom>
          <a:noFill/>
        </p:spPr>
        <p:txBody>
          <a:bodyPr wrap="square" rtlCol="0">
            <a:spAutoFit/>
          </a:bodyPr>
          <a:lstStyle/>
          <a:p>
            <a:pPr marL="342900" indent="-342900">
              <a:buFont typeface="+mj-lt"/>
              <a:buAutoNum type="arabicPeriod"/>
            </a:pPr>
            <a:r>
              <a:rPr lang="en-US" dirty="0"/>
              <a:t>115MWdc solar plant</a:t>
            </a:r>
          </a:p>
          <a:p>
            <a:pPr marL="342900" indent="-342900">
              <a:buFont typeface="+mj-lt"/>
              <a:buAutoNum type="arabicPeriod"/>
            </a:pPr>
            <a:r>
              <a:rPr lang="en-US" dirty="0"/>
              <a:t>10MW DC coupled battery</a:t>
            </a:r>
          </a:p>
          <a:p>
            <a:pPr marL="342900" indent="-342900">
              <a:buFont typeface="+mj-lt"/>
              <a:buAutoNum type="arabicPeriod"/>
            </a:pPr>
            <a:r>
              <a:rPr lang="en-US" dirty="0"/>
              <a:t>100MWac interconnect limit</a:t>
            </a:r>
          </a:p>
          <a:p>
            <a:pPr marL="342900" indent="-342900">
              <a:buFont typeface="+mj-lt"/>
              <a:buAutoNum type="arabicPeriod"/>
            </a:pPr>
            <a:r>
              <a:rPr lang="en-US" dirty="0"/>
              <a:t>“What can the facility deliver to the grid during the emergency assuming the PV array is 105MW during the interval?”</a:t>
            </a:r>
          </a:p>
          <a:p>
            <a:pPr marL="342900" indent="-342900">
              <a:buFont typeface="+mj-lt"/>
              <a:buAutoNum type="arabicPeriod"/>
            </a:pPr>
            <a:endParaRPr lang="en-US" dirty="0"/>
          </a:p>
        </p:txBody>
      </p:sp>
      <p:sp>
        <p:nvSpPr>
          <p:cNvPr id="5" name="Rectangle 4">
            <a:extLst>
              <a:ext uri="{FF2B5EF4-FFF2-40B4-BE49-F238E27FC236}">
                <a16:creationId xmlns:a16="http://schemas.microsoft.com/office/drawing/2014/main" id="{68787A72-6702-41A6-95DB-CC8E1AE85AB5}"/>
              </a:ext>
            </a:extLst>
          </p:cNvPr>
          <p:cNvSpPr/>
          <p:nvPr/>
        </p:nvSpPr>
        <p:spPr>
          <a:xfrm>
            <a:off x="3048000" y="3263730"/>
            <a:ext cx="6096000" cy="2585323"/>
          </a:xfrm>
          <a:prstGeom prst="rect">
            <a:avLst/>
          </a:prstGeom>
        </p:spPr>
        <p:txBody>
          <a:bodyPr>
            <a:spAutoFit/>
          </a:bodyPr>
          <a:lstStyle/>
          <a:p>
            <a:pPr algn="ctr"/>
            <a:r>
              <a:rPr lang="en-US" b="1" dirty="0">
                <a:latin typeface="Calibri" panose="020F0502020204030204" pitchFamily="34" charset="0"/>
                <a:ea typeface="Calibri" panose="020F0502020204030204" pitchFamily="34" charset="0"/>
              </a:rPr>
              <a:t>Even if the interconnection limit is waived, output will be limited to 100MWac POI output</a:t>
            </a:r>
            <a:r>
              <a:rPr lang="en-US" dirty="0">
                <a:latin typeface="Calibri" panose="020F0502020204030204" pitchFamily="34" charset="0"/>
                <a:ea typeface="Calibri" panose="020F0502020204030204" pitchFamily="34" charset="0"/>
              </a:rPr>
              <a:t>.  </a:t>
            </a:r>
          </a:p>
          <a:p>
            <a:pPr algn="ctr"/>
            <a:endParaRPr lang="en-US" dirty="0">
              <a:latin typeface="Calibri" panose="020F0502020204030204" pitchFamily="34" charset="0"/>
              <a:ea typeface="Calibri" panose="020F0502020204030204" pitchFamily="34" charset="0"/>
            </a:endParaRPr>
          </a:p>
          <a:p>
            <a:pPr algn="ctr"/>
            <a:r>
              <a:rPr lang="en-US" dirty="0">
                <a:latin typeface="Calibri" panose="020F0502020204030204" pitchFamily="34" charset="0"/>
                <a:ea typeface="Calibri" panose="020F0502020204030204" pitchFamily="34" charset="0"/>
              </a:rPr>
              <a:t>“Overload” capacity on utility scale inverters is limited to “seconds to single digit minutes” of overload capacity.  The AC connected power converter will need to be electrically sized for the overload condition to achieve over the interconnect limit, as well as all down stream medium voltage and high voltage transformers and switchgear.  </a:t>
            </a:r>
            <a:endParaRPr lang="en-US" dirty="0"/>
          </a:p>
        </p:txBody>
      </p:sp>
    </p:spTree>
    <p:extLst>
      <p:ext uri="{BB962C8B-B14F-4D97-AF65-F5344CB8AC3E}">
        <p14:creationId xmlns:p14="http://schemas.microsoft.com/office/powerpoint/2010/main" val="246971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275FB6-DAA3-44C4-A521-249BF61F8308}"/>
              </a:ext>
            </a:extLst>
          </p:cNvPr>
          <p:cNvSpPr>
            <a:spLocks noGrp="1"/>
          </p:cNvSpPr>
          <p:nvPr>
            <p:ph type="title"/>
          </p:nvPr>
        </p:nvSpPr>
        <p:spPr>
          <a:xfrm>
            <a:off x="838200" y="109093"/>
            <a:ext cx="10515600" cy="1325563"/>
          </a:xfrm>
        </p:spPr>
        <p:txBody>
          <a:bodyPr/>
          <a:lstStyle/>
          <a:p>
            <a:pPr algn="ctr"/>
            <a:r>
              <a:rPr lang="en-US" dirty="0"/>
              <a:t>DC coupled hybrid plant: Telemetry</a:t>
            </a:r>
          </a:p>
        </p:txBody>
      </p:sp>
      <p:sp>
        <p:nvSpPr>
          <p:cNvPr id="4" name="Slide Number Placeholder 3">
            <a:extLst>
              <a:ext uri="{FF2B5EF4-FFF2-40B4-BE49-F238E27FC236}">
                <a16:creationId xmlns:a16="http://schemas.microsoft.com/office/drawing/2014/main" id="{63D5AF16-B89D-4BE8-BB54-75AC262D5CCE}"/>
              </a:ext>
            </a:extLst>
          </p:cNvPr>
          <p:cNvSpPr>
            <a:spLocks noGrp="1"/>
          </p:cNvSpPr>
          <p:nvPr>
            <p:ph type="sldNum" sz="quarter" idx="12"/>
          </p:nvPr>
        </p:nvSpPr>
        <p:spPr/>
        <p:txBody>
          <a:bodyPr/>
          <a:lstStyle/>
          <a:p>
            <a:fld id="{2F61F396-C755-47C2-9CC3-07D9B55391E7}" type="slidenum">
              <a:rPr lang="en-US" smtClean="0"/>
              <a:t>8</a:t>
            </a:fld>
            <a:endParaRPr lang="en-US" dirty="0"/>
          </a:p>
        </p:txBody>
      </p:sp>
      <p:sp>
        <p:nvSpPr>
          <p:cNvPr id="6" name="TextBox 5">
            <a:extLst>
              <a:ext uri="{FF2B5EF4-FFF2-40B4-BE49-F238E27FC236}">
                <a16:creationId xmlns:a16="http://schemas.microsoft.com/office/drawing/2014/main" id="{1F36D427-D0EC-44A3-B504-01B620F2C96A}"/>
              </a:ext>
            </a:extLst>
          </p:cNvPr>
          <p:cNvSpPr txBox="1"/>
          <p:nvPr/>
        </p:nvSpPr>
        <p:spPr>
          <a:xfrm>
            <a:off x="886967" y="1720840"/>
            <a:ext cx="4096513" cy="3416320"/>
          </a:xfrm>
          <a:prstGeom prst="rect">
            <a:avLst/>
          </a:prstGeom>
          <a:noFill/>
        </p:spPr>
        <p:txBody>
          <a:bodyPr wrap="square" rtlCol="0">
            <a:spAutoFit/>
          </a:bodyPr>
          <a:lstStyle/>
          <a:p>
            <a:pPr marL="342900" indent="-342900">
              <a:buFont typeface="+mj-lt"/>
              <a:buAutoNum type="arabicPeriod"/>
            </a:pPr>
            <a:r>
              <a:rPr lang="en-US" dirty="0"/>
              <a:t>Consider the plant 100% digital</a:t>
            </a:r>
          </a:p>
          <a:p>
            <a:pPr marL="342900" indent="-342900">
              <a:buFont typeface="+mj-lt"/>
              <a:buAutoNum type="arabicPeriod"/>
            </a:pPr>
            <a:r>
              <a:rPr lang="en-US" dirty="0"/>
              <a:t>Any measured or recorded condition or state of operation is available worldwide</a:t>
            </a:r>
          </a:p>
          <a:p>
            <a:pPr marL="800100" lvl="1" indent="-342900">
              <a:buFont typeface="+mj-lt"/>
              <a:buAutoNum type="arabicPeriod"/>
            </a:pPr>
            <a:r>
              <a:rPr lang="en-US" dirty="0"/>
              <a:t>Common for plant output to be available locally or centralized location </a:t>
            </a:r>
          </a:p>
          <a:p>
            <a:pPr marL="342900" indent="-342900">
              <a:buFont typeface="+mj-lt"/>
              <a:buAutoNum type="arabicPeriod"/>
            </a:pPr>
            <a:r>
              <a:rPr lang="en-US" dirty="0"/>
              <a:t>Readily interface into existing SCADA and cybersecurity platforms and control</a:t>
            </a:r>
          </a:p>
          <a:p>
            <a:pPr marL="342900" indent="-342900">
              <a:buFont typeface="+mj-lt"/>
              <a:buAutoNum type="arabicPeriod"/>
            </a:pPr>
            <a:endParaRPr lang="en-US" dirty="0"/>
          </a:p>
          <a:p>
            <a:pPr marL="342900" indent="-342900">
              <a:buFont typeface="+mj-lt"/>
              <a:buAutoNum type="arabicPeriod"/>
            </a:pPr>
            <a:endParaRPr lang="en-US" dirty="0"/>
          </a:p>
        </p:txBody>
      </p:sp>
      <p:pic>
        <p:nvPicPr>
          <p:cNvPr id="3" name="Picture 2">
            <a:extLst>
              <a:ext uri="{FF2B5EF4-FFF2-40B4-BE49-F238E27FC236}">
                <a16:creationId xmlns:a16="http://schemas.microsoft.com/office/drawing/2014/main" id="{E92F0CB1-2DF1-4ED9-B2A7-7BCD091400DB}"/>
              </a:ext>
            </a:extLst>
          </p:cNvPr>
          <p:cNvPicPr>
            <a:picLocks noChangeAspect="1"/>
          </p:cNvPicPr>
          <p:nvPr/>
        </p:nvPicPr>
        <p:blipFill>
          <a:blip r:embed="rId2"/>
          <a:stretch>
            <a:fillRect/>
          </a:stretch>
        </p:blipFill>
        <p:spPr>
          <a:xfrm>
            <a:off x="4983480" y="1238170"/>
            <a:ext cx="6583680" cy="4443757"/>
          </a:xfrm>
          <a:prstGeom prst="rect">
            <a:avLst/>
          </a:prstGeom>
        </p:spPr>
      </p:pic>
    </p:spTree>
    <p:extLst>
      <p:ext uri="{BB962C8B-B14F-4D97-AF65-F5344CB8AC3E}">
        <p14:creationId xmlns:p14="http://schemas.microsoft.com/office/powerpoint/2010/main" val="9508250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275FB6-DAA3-44C4-A521-249BF61F8308}"/>
              </a:ext>
            </a:extLst>
          </p:cNvPr>
          <p:cNvSpPr>
            <a:spLocks noGrp="1"/>
          </p:cNvSpPr>
          <p:nvPr>
            <p:ph type="title"/>
          </p:nvPr>
        </p:nvSpPr>
        <p:spPr>
          <a:xfrm>
            <a:off x="838200" y="365125"/>
            <a:ext cx="10515600" cy="1325563"/>
          </a:xfrm>
        </p:spPr>
        <p:txBody>
          <a:bodyPr/>
          <a:lstStyle/>
          <a:p>
            <a:pPr algn="ctr"/>
            <a:r>
              <a:rPr lang="en-US" dirty="0"/>
              <a:t>Grid Forming/Weak Grid</a:t>
            </a:r>
          </a:p>
        </p:txBody>
      </p:sp>
      <p:sp>
        <p:nvSpPr>
          <p:cNvPr id="4" name="Slide Number Placeholder 3">
            <a:extLst>
              <a:ext uri="{FF2B5EF4-FFF2-40B4-BE49-F238E27FC236}">
                <a16:creationId xmlns:a16="http://schemas.microsoft.com/office/drawing/2014/main" id="{63D5AF16-B89D-4BE8-BB54-75AC262D5CCE}"/>
              </a:ext>
            </a:extLst>
          </p:cNvPr>
          <p:cNvSpPr>
            <a:spLocks noGrp="1"/>
          </p:cNvSpPr>
          <p:nvPr>
            <p:ph type="sldNum" sz="quarter" idx="12"/>
          </p:nvPr>
        </p:nvSpPr>
        <p:spPr/>
        <p:txBody>
          <a:bodyPr/>
          <a:lstStyle/>
          <a:p>
            <a:fld id="{2F61F396-C755-47C2-9CC3-07D9B55391E7}" type="slidenum">
              <a:rPr lang="en-US" smtClean="0"/>
              <a:t>9</a:t>
            </a:fld>
            <a:endParaRPr lang="en-US" dirty="0"/>
          </a:p>
        </p:txBody>
      </p:sp>
      <p:sp>
        <p:nvSpPr>
          <p:cNvPr id="3" name="Rectangle 2">
            <a:extLst>
              <a:ext uri="{FF2B5EF4-FFF2-40B4-BE49-F238E27FC236}">
                <a16:creationId xmlns:a16="http://schemas.microsoft.com/office/drawing/2014/main" id="{730EFE38-AFC4-49DE-843B-AC9B24E31B7F}"/>
              </a:ext>
            </a:extLst>
          </p:cNvPr>
          <p:cNvSpPr/>
          <p:nvPr/>
        </p:nvSpPr>
        <p:spPr>
          <a:xfrm>
            <a:off x="1508760" y="1628850"/>
            <a:ext cx="8951976" cy="3139321"/>
          </a:xfrm>
          <a:prstGeom prst="rect">
            <a:avLst/>
          </a:prstGeom>
        </p:spPr>
        <p:txBody>
          <a:bodyPr wrap="square">
            <a:spAutoFit/>
          </a:bodyPr>
          <a:lstStyle/>
          <a:p>
            <a:pPr marR="0" lvl="0">
              <a:spcBef>
                <a:spcPts val="0"/>
              </a:spcBef>
              <a:spcAft>
                <a:spcPts val="0"/>
              </a:spcAft>
            </a:pPr>
            <a:r>
              <a:rPr lang="en-US" dirty="0">
                <a:ea typeface="Times New Roman" panose="02020603050405020304" pitchFamily="18" charset="0"/>
                <a:cs typeface="Calibri" panose="020F0502020204030204" pitchFamily="34" charset="0"/>
              </a:rPr>
              <a:t>1. Grid forming / Weak grid</a:t>
            </a:r>
            <a:endParaRPr lang="en-US" dirty="0">
              <a:ea typeface="Calibri" panose="020F0502020204030204" pitchFamily="34" charset="0"/>
            </a:endParaRPr>
          </a:p>
          <a:p>
            <a:pPr marL="742950" marR="0" lvl="1" indent="-285750">
              <a:spcBef>
                <a:spcPts val="0"/>
              </a:spcBef>
              <a:spcAft>
                <a:spcPts val="0"/>
              </a:spcAft>
              <a:buFont typeface="+mj-lt"/>
              <a:buAutoNum type="alphaLcPeriod"/>
            </a:pPr>
            <a:r>
              <a:rPr lang="en-US" dirty="0">
                <a:ea typeface="Times New Roman" panose="02020603050405020304" pitchFamily="18" charset="0"/>
                <a:cs typeface="Calibri" panose="020F0502020204030204" pitchFamily="34" charset="0"/>
              </a:rPr>
              <a:t>We are capable to transfer 100MW solar + storage into island grid mode during grid emergency shut down and also restore the system in fast fashion which gives the grid operator additional flexibility how to manage highly penetrated renewable challenges in grid. This same would apply to intermittent situations when wind sub station may trip off during storm.</a:t>
            </a:r>
            <a:endParaRPr lang="en-US" dirty="0">
              <a:ea typeface="Calibri" panose="020F0502020204030204" pitchFamily="34" charset="0"/>
            </a:endParaRPr>
          </a:p>
          <a:p>
            <a:pPr marL="914400" marR="0">
              <a:spcBef>
                <a:spcPts val="0"/>
              </a:spcBef>
              <a:spcAft>
                <a:spcPts val="0"/>
              </a:spcAft>
            </a:pPr>
            <a:r>
              <a:rPr lang="en-US" dirty="0">
                <a:ea typeface="Calibri" panose="020F0502020204030204" pitchFamily="34" charset="0"/>
                <a:cs typeface="Calibri" panose="020F0502020204030204" pitchFamily="34" charset="0"/>
              </a:rPr>
              <a:t> </a:t>
            </a:r>
            <a:endParaRPr lang="en-US" dirty="0">
              <a:ea typeface="Calibri" panose="020F0502020204030204" pitchFamily="34" charset="0"/>
            </a:endParaRPr>
          </a:p>
          <a:p>
            <a:pPr marR="0" lvl="0">
              <a:spcBef>
                <a:spcPts val="0"/>
              </a:spcBef>
              <a:spcAft>
                <a:spcPts val="0"/>
              </a:spcAft>
            </a:pPr>
            <a:r>
              <a:rPr lang="en-US" dirty="0">
                <a:ea typeface="Times New Roman" panose="02020603050405020304" pitchFamily="18" charset="0"/>
                <a:cs typeface="Calibri" panose="020F0502020204030204" pitchFamily="34" charset="0"/>
              </a:rPr>
              <a:t>2. Model for a hybrid resource:</a:t>
            </a:r>
            <a:endParaRPr lang="en-US" dirty="0">
              <a:ea typeface="Calibri" panose="020F0502020204030204" pitchFamily="34" charset="0"/>
            </a:endParaRPr>
          </a:p>
          <a:p>
            <a:pPr marL="742950" marR="0" lvl="1" indent="-285750">
              <a:spcBef>
                <a:spcPts val="0"/>
              </a:spcBef>
              <a:spcAft>
                <a:spcPts val="0"/>
              </a:spcAft>
              <a:buFont typeface="+mj-lt"/>
              <a:buAutoNum type="alphaLcPeriod"/>
            </a:pPr>
            <a:r>
              <a:rPr lang="en-US" dirty="0">
                <a:ea typeface="Times New Roman" panose="02020603050405020304" pitchFamily="18" charset="0"/>
                <a:cs typeface="Calibri" panose="020F0502020204030204" pitchFamily="34" charset="0"/>
              </a:rPr>
              <a:t>We have battery power system model available which includes all storage aspects in it – SOC, active power, reactive power. ERCOT has not requested that level of detail before but we have it available if needed</a:t>
            </a:r>
            <a:endParaRPr lang="en-US" dirty="0">
              <a:effectLst/>
              <a:ea typeface="Calibri" panose="020F0502020204030204" pitchFamily="34" charset="0"/>
            </a:endParaRPr>
          </a:p>
        </p:txBody>
      </p:sp>
    </p:spTree>
    <p:extLst>
      <p:ext uri="{BB962C8B-B14F-4D97-AF65-F5344CB8AC3E}">
        <p14:creationId xmlns:p14="http://schemas.microsoft.com/office/powerpoint/2010/main" val="14678969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20244</TotalTime>
  <Words>653</Words>
  <Application>Microsoft Office PowerPoint</Application>
  <PresentationFormat>Widescreen</PresentationFormat>
  <Paragraphs>72</Paragraphs>
  <Slides>10</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BEST Force Meeting ERCOT Austin December 6, 2019</vt:lpstr>
      <vt:lpstr>Key Points up front</vt:lpstr>
      <vt:lpstr>DC coupling: energy storage and solar</vt:lpstr>
      <vt:lpstr>UL 1741 SA battery inverter proposed guideline </vt:lpstr>
      <vt:lpstr>UL 1741 SA battery inverter proposed guideline</vt:lpstr>
      <vt:lpstr>Should existing IRR performance exemptions apply? </vt:lpstr>
      <vt:lpstr>Emergency conditions: How much capacity can be delivered by a hybrid resource? (example)</vt:lpstr>
      <vt:lpstr>DC coupled hybrid plant: Telemetry</vt:lpstr>
      <vt:lpstr>Grid Forming/Weak Grid</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July 2019  Board Meeting</dc:title>
  <dc:creator>Steve Vavrik</dc:creator>
  <cp:lastModifiedBy>Doug Moorehead</cp:lastModifiedBy>
  <cp:revision>225</cp:revision>
  <dcterms:created xsi:type="dcterms:W3CDTF">2019-07-07T17:30:15Z</dcterms:created>
  <dcterms:modified xsi:type="dcterms:W3CDTF">2019-12-06T12:55:38Z</dcterms:modified>
</cp:coreProperties>
</file>