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224"/>
  </p:notesMasterIdLst>
  <p:handoutMasterIdLst>
    <p:handoutMasterId r:id="rId225"/>
  </p:handoutMasterIdLst>
  <p:sldIdLst>
    <p:sldId id="275" r:id="rId5"/>
    <p:sldId id="276" r:id="rId6"/>
    <p:sldId id="543" r:id="rId7"/>
    <p:sldId id="282" r:id="rId8"/>
    <p:sldId id="281" r:id="rId9"/>
    <p:sldId id="277" r:id="rId10"/>
    <p:sldId id="278" r:id="rId11"/>
    <p:sldId id="523" r:id="rId12"/>
    <p:sldId id="522"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493" r:id="rId32"/>
    <p:sldId id="283" r:id="rId33"/>
    <p:sldId id="284"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494" r:id="rId86"/>
    <p:sldId id="337" r:id="rId87"/>
    <p:sldId id="338" r:id="rId88"/>
    <p:sldId id="339" r:id="rId89"/>
    <p:sldId id="340" r:id="rId90"/>
    <p:sldId id="341" r:id="rId91"/>
    <p:sldId id="391" r:id="rId92"/>
    <p:sldId id="392" r:id="rId93"/>
    <p:sldId id="517" r:id="rId94"/>
    <p:sldId id="393" r:id="rId95"/>
    <p:sldId id="394" r:id="rId96"/>
    <p:sldId id="398" r:id="rId97"/>
    <p:sldId id="396" r:id="rId98"/>
    <p:sldId id="397"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 id="411" r:id="rId112"/>
    <p:sldId id="412" r:id="rId113"/>
    <p:sldId id="413" r:id="rId114"/>
    <p:sldId id="414" r:id="rId115"/>
    <p:sldId id="415" r:id="rId116"/>
    <p:sldId id="416" r:id="rId117"/>
    <p:sldId id="417" r:id="rId118"/>
    <p:sldId id="418" r:id="rId119"/>
    <p:sldId id="419" r:id="rId120"/>
    <p:sldId id="420" r:id="rId121"/>
    <p:sldId id="421" r:id="rId122"/>
    <p:sldId id="422" r:id="rId123"/>
    <p:sldId id="423" r:id="rId124"/>
    <p:sldId id="424" r:id="rId125"/>
    <p:sldId id="425" r:id="rId126"/>
    <p:sldId id="426" r:id="rId127"/>
    <p:sldId id="427" r:id="rId128"/>
    <p:sldId id="428" r:id="rId129"/>
    <p:sldId id="429" r:id="rId130"/>
    <p:sldId id="516" r:id="rId131"/>
    <p:sldId id="430" r:id="rId132"/>
    <p:sldId id="431" r:id="rId133"/>
    <p:sldId id="432" r:id="rId134"/>
    <p:sldId id="433" r:id="rId135"/>
    <p:sldId id="434" r:id="rId136"/>
    <p:sldId id="435" r:id="rId137"/>
    <p:sldId id="436" r:id="rId138"/>
    <p:sldId id="437" r:id="rId139"/>
    <p:sldId id="438" r:id="rId140"/>
    <p:sldId id="439" r:id="rId141"/>
    <p:sldId id="440" r:id="rId142"/>
    <p:sldId id="441" r:id="rId143"/>
    <p:sldId id="442" r:id="rId144"/>
    <p:sldId id="443" r:id="rId145"/>
    <p:sldId id="444" r:id="rId146"/>
    <p:sldId id="445" r:id="rId147"/>
    <p:sldId id="446" r:id="rId148"/>
    <p:sldId id="447" r:id="rId149"/>
    <p:sldId id="448" r:id="rId150"/>
    <p:sldId id="449" r:id="rId151"/>
    <p:sldId id="450" r:id="rId152"/>
    <p:sldId id="451" r:id="rId153"/>
    <p:sldId id="452" r:id="rId154"/>
    <p:sldId id="453" r:id="rId155"/>
    <p:sldId id="454" r:id="rId156"/>
    <p:sldId id="455" r:id="rId157"/>
    <p:sldId id="456" r:id="rId158"/>
    <p:sldId id="524" r:id="rId159"/>
    <p:sldId id="457" r:id="rId160"/>
    <p:sldId id="458" r:id="rId161"/>
    <p:sldId id="459" r:id="rId162"/>
    <p:sldId id="518" r:id="rId163"/>
    <p:sldId id="460" r:id="rId164"/>
    <p:sldId id="542" r:id="rId165"/>
    <p:sldId id="526" r:id="rId166"/>
    <p:sldId id="527" r:id="rId167"/>
    <p:sldId id="528" r:id="rId168"/>
    <p:sldId id="529" r:id="rId169"/>
    <p:sldId id="530" r:id="rId170"/>
    <p:sldId id="531" r:id="rId171"/>
    <p:sldId id="532" r:id="rId172"/>
    <p:sldId id="533" r:id="rId173"/>
    <p:sldId id="534" r:id="rId174"/>
    <p:sldId id="544" r:id="rId175"/>
    <p:sldId id="545" r:id="rId176"/>
    <p:sldId id="546" r:id="rId177"/>
    <p:sldId id="538" r:id="rId178"/>
    <p:sldId id="539" r:id="rId179"/>
    <p:sldId id="540" r:id="rId180"/>
    <p:sldId id="541" r:id="rId181"/>
    <p:sldId id="475" r:id="rId182"/>
    <p:sldId id="359" r:id="rId183"/>
    <p:sldId id="360" r:id="rId184"/>
    <p:sldId id="361" r:id="rId185"/>
    <p:sldId id="362" r:id="rId186"/>
    <p:sldId id="363" r:id="rId187"/>
    <p:sldId id="364" r:id="rId188"/>
    <p:sldId id="365" r:id="rId189"/>
    <p:sldId id="495" r:id="rId190"/>
    <p:sldId id="496" r:id="rId191"/>
    <p:sldId id="497" r:id="rId192"/>
    <p:sldId id="498" r:id="rId193"/>
    <p:sldId id="499" r:id="rId194"/>
    <p:sldId id="500" r:id="rId195"/>
    <p:sldId id="501" r:id="rId196"/>
    <p:sldId id="502" r:id="rId197"/>
    <p:sldId id="503" r:id="rId198"/>
    <p:sldId id="504" r:id="rId199"/>
    <p:sldId id="505" r:id="rId200"/>
    <p:sldId id="506" r:id="rId201"/>
    <p:sldId id="507" r:id="rId202"/>
    <p:sldId id="508" r:id="rId203"/>
    <p:sldId id="509" r:id="rId204"/>
    <p:sldId id="510" r:id="rId205"/>
    <p:sldId id="511" r:id="rId206"/>
    <p:sldId id="512" r:id="rId207"/>
    <p:sldId id="513" r:id="rId208"/>
    <p:sldId id="514" r:id="rId209"/>
    <p:sldId id="515" r:id="rId210"/>
    <p:sldId id="385" r:id="rId211"/>
    <p:sldId id="386" r:id="rId212"/>
    <p:sldId id="387" r:id="rId213"/>
    <p:sldId id="388" r:id="rId214"/>
    <p:sldId id="389" r:id="rId215"/>
    <p:sldId id="390" r:id="rId216"/>
    <p:sldId id="476" r:id="rId217"/>
    <p:sldId id="488" r:id="rId218"/>
    <p:sldId id="489" r:id="rId219"/>
    <p:sldId id="490" r:id="rId220"/>
    <p:sldId id="547" r:id="rId221"/>
    <p:sldId id="548" r:id="rId222"/>
    <p:sldId id="492" r:id="rId223"/>
  </p:sldIdLst>
  <p:sldSz cx="9144000" cy="6858000" type="screen4x3"/>
  <p:notesSz cx="6858000" cy="9144000"/>
  <p:custDataLst>
    <p:tags r:id="rId2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090" y="62"/>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ags" Target="tags/tag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presProps" Target="presProps.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theme" Target="theme/theme1.xml"/><Relationship Id="rId19" Type="http://schemas.openxmlformats.org/officeDocument/2006/relationships/slide" Target="slides/slide15.xml"/><Relationship Id="rId224" Type="http://schemas.openxmlformats.org/officeDocument/2006/relationships/notesMaster" Target="notesMasters/notesMaster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tableStyles" Target="tableStyle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aseline="0"/>
              <a:t>MT Subtype Volumes</a:t>
            </a:r>
          </a:p>
        </c:rich>
      </c:tx>
      <c:layout/>
      <c:overlay val="0"/>
      <c:spPr>
        <a:noFill/>
        <a:ln>
          <a:noFill/>
        </a:ln>
        <a:effectLst/>
      </c:spPr>
    </c:title>
    <c:autoTitleDeleted val="0"/>
    <c:plotArea>
      <c:layout>
        <c:manualLayout>
          <c:layoutTarget val="inner"/>
          <c:xMode val="edge"/>
          <c:yMode val="edge"/>
          <c:x val="6.6362251010253753E-2"/>
          <c:y val="4.1819193316880235E-2"/>
          <c:w val="0.91693313962178413"/>
          <c:h val="0.76647752312161854"/>
        </c:manualLayout>
      </c:layout>
      <c:barChart>
        <c:barDir val="col"/>
        <c:grouping val="clustered"/>
        <c:varyColors val="0"/>
        <c:ser>
          <c:idx val="0"/>
          <c:order val="0"/>
          <c:tx>
            <c:strRef>
              <c:f>Sheet1!$C$1</c:f>
              <c:strCache>
                <c:ptCount val="1"/>
                <c:pt idx="0">
                  <c:v>7/1/17-12/31/17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Sheet1!$C$2:$C$10</c:f>
              <c:numCache>
                <c:formatCode>#,##0</c:formatCode>
                <c:ptCount val="9"/>
                <c:pt idx="0">
                  <c:v>15477</c:v>
                </c:pt>
                <c:pt idx="1">
                  <c:v>12810</c:v>
                </c:pt>
                <c:pt idx="2">
                  <c:v>6472</c:v>
                </c:pt>
                <c:pt idx="3">
                  <c:v>4178</c:v>
                </c:pt>
                <c:pt idx="4">
                  <c:v>4794</c:v>
                </c:pt>
                <c:pt idx="5">
                  <c:v>3449</c:v>
                </c:pt>
                <c:pt idx="6">
                  <c:v>4615</c:v>
                </c:pt>
                <c:pt idx="7">
                  <c:v>1454</c:v>
                </c:pt>
                <c:pt idx="8">
                  <c:v>16374</c:v>
                </c:pt>
              </c:numCache>
            </c:numRef>
          </c:val>
          <c:extLst xmlns:c16r2="http://schemas.microsoft.com/office/drawing/2015/06/chart">
            <c:ext xmlns:c16="http://schemas.microsoft.com/office/drawing/2014/chart" uri="{C3380CC4-5D6E-409C-BE32-E72D297353CC}">
              <c16:uniqueId val="{00000000-BB7E-49AC-9615-E5B95A403464}"/>
            </c:ext>
          </c:extLst>
        </c:ser>
        <c:ser>
          <c:idx val="1"/>
          <c:order val="1"/>
          <c:tx>
            <c:strRef>
              <c:f>Sheet1!$D$1</c:f>
              <c:strCache>
                <c:ptCount val="1"/>
                <c:pt idx="0">
                  <c:v>1/1/18 - 6/30/18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Sheet1!$D$2:$D$10</c:f>
              <c:numCache>
                <c:formatCode>#,##0</c:formatCode>
                <c:ptCount val="9"/>
                <c:pt idx="0">
                  <c:v>17215</c:v>
                </c:pt>
                <c:pt idx="1">
                  <c:v>13262</c:v>
                </c:pt>
                <c:pt idx="2">
                  <c:v>5955</c:v>
                </c:pt>
                <c:pt idx="3">
                  <c:v>8641</c:v>
                </c:pt>
                <c:pt idx="4">
                  <c:v>5606</c:v>
                </c:pt>
                <c:pt idx="5">
                  <c:v>7093</c:v>
                </c:pt>
                <c:pt idx="6">
                  <c:v>2864</c:v>
                </c:pt>
                <c:pt idx="7">
                  <c:v>2543</c:v>
                </c:pt>
                <c:pt idx="8">
                  <c:v>2593</c:v>
                </c:pt>
              </c:numCache>
            </c:numRef>
          </c:val>
          <c:extLst xmlns:c16r2="http://schemas.microsoft.com/office/drawing/2015/06/chart">
            <c:ext xmlns:c16="http://schemas.microsoft.com/office/drawing/2014/chart" uri="{C3380CC4-5D6E-409C-BE32-E72D297353CC}">
              <c16:uniqueId val="{00000001-BB7E-49AC-9615-E5B95A403464}"/>
            </c:ext>
          </c:extLst>
        </c:ser>
        <c:ser>
          <c:idx val="2"/>
          <c:order val="2"/>
          <c:tx>
            <c:strRef>
              <c:f>Sheet1!$E$1</c:f>
              <c:strCache>
                <c:ptCount val="1"/>
                <c:pt idx="0">
                  <c:v>7/1/18 - 12/31/18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Sheet1!$E$2:$E$10</c:f>
              <c:numCache>
                <c:formatCode>#,##0</c:formatCode>
                <c:ptCount val="9"/>
                <c:pt idx="0">
                  <c:v>19422</c:v>
                </c:pt>
                <c:pt idx="1">
                  <c:v>14270</c:v>
                </c:pt>
                <c:pt idx="2">
                  <c:v>8188</c:v>
                </c:pt>
                <c:pt idx="3">
                  <c:v>5907</c:v>
                </c:pt>
                <c:pt idx="4">
                  <c:v>5514</c:v>
                </c:pt>
                <c:pt idx="5">
                  <c:v>5464</c:v>
                </c:pt>
                <c:pt idx="6">
                  <c:v>4252</c:v>
                </c:pt>
                <c:pt idx="7">
                  <c:v>2871</c:v>
                </c:pt>
                <c:pt idx="8">
                  <c:v>1612</c:v>
                </c:pt>
              </c:numCache>
            </c:numRef>
          </c:val>
          <c:extLst xmlns:c16r2="http://schemas.microsoft.com/office/drawing/2015/06/chart">
            <c:ext xmlns:c16="http://schemas.microsoft.com/office/drawing/2014/chart" uri="{C3380CC4-5D6E-409C-BE32-E72D297353CC}">
              <c16:uniqueId val="{00000002-BB7E-49AC-9615-E5B95A403464}"/>
            </c:ext>
          </c:extLst>
        </c:ser>
        <c:ser>
          <c:idx val="3"/>
          <c:order val="3"/>
          <c:tx>
            <c:strRef>
              <c:f>Sheet1!$F$1</c:f>
              <c:strCache>
                <c:ptCount val="1"/>
                <c:pt idx="0">
                  <c:v>1/1/19 - 6/30/19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Sheet1!$F$2:$F$10</c:f>
              <c:numCache>
                <c:formatCode>#,##0</c:formatCode>
                <c:ptCount val="9"/>
                <c:pt idx="0">
                  <c:v>24408</c:v>
                </c:pt>
                <c:pt idx="1">
                  <c:v>16636</c:v>
                </c:pt>
                <c:pt idx="2">
                  <c:v>5463</c:v>
                </c:pt>
                <c:pt idx="3">
                  <c:v>5119</c:v>
                </c:pt>
                <c:pt idx="4">
                  <c:v>5198</c:v>
                </c:pt>
                <c:pt idx="5">
                  <c:v>2836</c:v>
                </c:pt>
                <c:pt idx="6">
                  <c:v>2104</c:v>
                </c:pt>
                <c:pt idx="7">
                  <c:v>2118</c:v>
                </c:pt>
                <c:pt idx="8">
                  <c:v>1328</c:v>
                </c:pt>
              </c:numCache>
            </c:numRef>
          </c:val>
          <c:extLst xmlns:c16r2="http://schemas.microsoft.com/office/drawing/2015/06/chart">
            <c:ext xmlns:c16="http://schemas.microsoft.com/office/drawing/2014/chart" uri="{C3380CC4-5D6E-409C-BE32-E72D297353CC}">
              <c16:uniqueId val="{00000003-BB7E-49AC-9615-E5B95A403464}"/>
            </c:ext>
          </c:extLst>
        </c:ser>
        <c:dLbls>
          <c:showLegendKey val="0"/>
          <c:showVal val="0"/>
          <c:showCatName val="0"/>
          <c:showSerName val="0"/>
          <c:showPercent val="0"/>
          <c:showBubbleSize val="0"/>
        </c:dLbls>
        <c:gapWidth val="164"/>
        <c:overlap val="-22"/>
        <c:axId val="301343528"/>
        <c:axId val="301340784"/>
      </c:barChart>
      <c:catAx>
        <c:axId val="3013435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301340784"/>
        <c:crosses val="autoZero"/>
        <c:auto val="1"/>
        <c:lblAlgn val="ctr"/>
        <c:lblOffset val="100"/>
        <c:noMultiLvlLbl val="0"/>
      </c:catAx>
      <c:valAx>
        <c:axId val="3013407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3013435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50" b="1" i="0" baseline="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Issue Counts -  Valid Inadvertent</a:t>
            </a:r>
            <a:r>
              <a:rPr lang="en-US" sz="1600" b="1" baseline="0" dirty="0"/>
              <a:t> Issues by Month of Enrollment</a:t>
            </a:r>
            <a:endParaRPr lang="en-US"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Volumes'!$B$2:$B$55</c:f>
              <c:numCache>
                <c:formatCode>#,##0</c:formatCode>
                <c:ptCount val="54"/>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2519</c:v>
                </c:pt>
                <c:pt idx="49">
                  <c:v>2215</c:v>
                </c:pt>
                <c:pt idx="50">
                  <c:v>1997</c:v>
                </c:pt>
                <c:pt idx="51">
                  <c:v>2249</c:v>
                </c:pt>
                <c:pt idx="52">
                  <c:v>2330</c:v>
                </c:pt>
                <c:pt idx="53">
                  <c:v>2558</c:v>
                </c:pt>
              </c:numCache>
            </c:numRef>
          </c:val>
          <c:extLst xmlns:c16r2="http://schemas.microsoft.com/office/drawing/2015/06/chart">
            <c:ext xmlns:c16="http://schemas.microsoft.com/office/drawing/2014/chart" uri="{C3380CC4-5D6E-409C-BE32-E72D297353CC}">
              <c16:uniqueId val="{00000000-265A-424C-97C5-65B50A55DD08}"/>
            </c:ext>
          </c:extLst>
        </c:ser>
        <c:ser>
          <c:idx val="1"/>
          <c:order val="1"/>
          <c:tx>
            <c:strRef>
              <c:f>'IAS Volumes'!$C$1</c:f>
              <c:strCache>
                <c:ptCount val="1"/>
                <c:pt idx="0">
                  <c:v>IAL</c:v>
                </c:pt>
              </c:strCache>
            </c:strRef>
          </c:tx>
          <c:spPr>
            <a:solidFill>
              <a:schemeClr val="accent2"/>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Volumes'!$C$2:$C$55</c:f>
              <c:numCache>
                <c:formatCode>#,##0</c:formatCode>
                <c:ptCount val="54"/>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2549</c:v>
                </c:pt>
                <c:pt idx="49">
                  <c:v>2284</c:v>
                </c:pt>
                <c:pt idx="50">
                  <c:v>2731</c:v>
                </c:pt>
                <c:pt idx="51">
                  <c:v>2968</c:v>
                </c:pt>
                <c:pt idx="52">
                  <c:v>3224</c:v>
                </c:pt>
                <c:pt idx="53">
                  <c:v>2795</c:v>
                </c:pt>
              </c:numCache>
            </c:numRef>
          </c:val>
          <c:extLst xmlns:c16r2="http://schemas.microsoft.com/office/drawing/2015/06/chart">
            <c:ext xmlns:c16="http://schemas.microsoft.com/office/drawing/2014/chart" uri="{C3380CC4-5D6E-409C-BE32-E72D297353CC}">
              <c16:uniqueId val="{00000001-265A-424C-97C5-65B50A55DD0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Volumes'!$D$2:$D$55</c:f>
              <c:numCache>
                <c:formatCode>General</c:formatCode>
                <c:ptCount val="54"/>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935</c:v>
                </c:pt>
                <c:pt idx="49">
                  <c:v>898</c:v>
                </c:pt>
                <c:pt idx="50">
                  <c:v>726</c:v>
                </c:pt>
                <c:pt idx="51">
                  <c:v>622</c:v>
                </c:pt>
                <c:pt idx="52">
                  <c:v>621</c:v>
                </c:pt>
                <c:pt idx="53">
                  <c:v>564</c:v>
                </c:pt>
              </c:numCache>
            </c:numRef>
          </c:val>
          <c:extLst xmlns:c16r2="http://schemas.microsoft.com/office/drawing/2015/06/chart">
            <c:ext xmlns:c16="http://schemas.microsoft.com/office/drawing/2014/chart" uri="{C3380CC4-5D6E-409C-BE32-E72D297353CC}">
              <c16:uniqueId val="{00000002-265A-424C-97C5-65B50A55DD08}"/>
            </c:ext>
          </c:extLst>
        </c:ser>
        <c:dLbls>
          <c:showLegendKey val="0"/>
          <c:showVal val="0"/>
          <c:showCatName val="0"/>
          <c:showSerName val="0"/>
          <c:showPercent val="0"/>
          <c:showBubbleSize val="0"/>
        </c:dLbls>
        <c:gapWidth val="100"/>
        <c:overlap val="100"/>
        <c:axId val="455364024"/>
        <c:axId val="455365984"/>
      </c:barChart>
      <c:dateAx>
        <c:axId val="455364024"/>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455365984"/>
        <c:crosses val="autoZero"/>
        <c:auto val="0"/>
        <c:lblOffset val="100"/>
        <c:baseTimeUnit val="days"/>
      </c:dateAx>
      <c:valAx>
        <c:axId val="455365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64024"/>
        <c:crosses val="autoZero"/>
        <c:crossBetween val="between"/>
      </c:valAx>
      <c:spPr>
        <a:noFill/>
        <a:ln>
          <a:noFill/>
        </a:ln>
        <a:effectLst/>
      </c:spPr>
    </c:plotArea>
    <c:legend>
      <c:legendPos val="b"/>
      <c:layout>
        <c:manualLayout>
          <c:xMode val="edge"/>
          <c:yMode val="edge"/>
          <c:x val="0.36807440272638525"/>
          <c:y val="0.1110886099301485"/>
          <c:w val="0.24900338459919683"/>
          <c:h val="0.108826193051747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IAG</a:t>
            </a:r>
            <a:r>
              <a:rPr lang="en-US" b="1" baseline="0"/>
              <a:t> / IAL / Rescission Issues - % of Enrollments</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01856668368941E-2"/>
          <c:y val="9.6966213082646927E-2"/>
          <c:w val="0.90299814333163109"/>
          <c:h val="0.678595512524786"/>
        </c:manualLayout>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xmlns:c16r2="http://schemas.microsoft.com/office/drawing/2015/06/chart">
            <c:ext xmlns:c16="http://schemas.microsoft.com/office/drawing/2014/chart" uri="{C3380CC4-5D6E-409C-BE32-E72D297353CC}">
              <c16:uniqueId val="{00000000-3AA1-41C8-B03C-8295D96DF184}"/>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1.24E-2</c:v>
                </c:pt>
                <c:pt idx="8">
                  <c:v>1.2800000000000001E-2</c:v>
                </c:pt>
                <c:pt idx="9">
                  <c:v>1.2999999999999999E-2</c:v>
                </c:pt>
                <c:pt idx="10">
                  <c:v>1.49E-2</c:v>
                </c:pt>
                <c:pt idx="11">
                  <c:v>1.47E-2</c:v>
                </c:pt>
              </c:numCache>
            </c:numRef>
          </c:val>
          <c:smooth val="0"/>
          <c:extLst xmlns:c16r2="http://schemas.microsoft.com/office/drawing/2015/06/chart">
            <c:ext xmlns:c16="http://schemas.microsoft.com/office/drawing/2014/chart" uri="{C3380CC4-5D6E-409C-BE32-E72D297353CC}">
              <c16:uniqueId val="{00000001-3AA1-41C8-B03C-8295D96DF184}"/>
            </c:ext>
          </c:extLst>
        </c:ser>
        <c:ser>
          <c:idx val="2"/>
          <c:order val="2"/>
          <c:tx>
            <c:strRef>
              <c:f>'% of enrollments'!$D$1</c:f>
              <c:strCache>
                <c:ptCount val="1"/>
                <c:pt idx="0">
                  <c:v>2017</c:v>
                </c:pt>
              </c:strCache>
            </c:strRef>
          </c:tx>
          <c:spPr>
            <a:ln w="28575" cap="rnd">
              <a:solidFill>
                <a:schemeClr val="accent3"/>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enrollments'!$D$2:$D$13</c:f>
              <c:numCache>
                <c:formatCode>0.00%</c:formatCode>
                <c:ptCount val="12"/>
                <c:pt idx="0">
                  <c:v>1.5100000000000001E-2</c:v>
                </c:pt>
                <c:pt idx="1">
                  <c:v>1.4200000000000001E-2</c:v>
                </c:pt>
                <c:pt idx="2">
                  <c:v>1.38E-2</c:v>
                </c:pt>
                <c:pt idx="3">
                  <c:v>1.43E-2</c:v>
                </c:pt>
                <c:pt idx="4">
                  <c:v>1.23E-2</c:v>
                </c:pt>
                <c:pt idx="5">
                  <c:v>1.2500000000000001E-2</c:v>
                </c:pt>
                <c:pt idx="6">
                  <c:v>1.2E-2</c:v>
                </c:pt>
                <c:pt idx="7">
                  <c:v>1.2200000000000001E-2</c:v>
                </c:pt>
                <c:pt idx="8">
                  <c:v>1.29E-2</c:v>
                </c:pt>
                <c:pt idx="9">
                  <c:v>1.32E-2</c:v>
                </c:pt>
                <c:pt idx="10">
                  <c:v>1.34E-2</c:v>
                </c:pt>
                <c:pt idx="11">
                  <c:v>1.18E-2</c:v>
                </c:pt>
              </c:numCache>
            </c:numRef>
          </c:val>
          <c:smooth val="0"/>
          <c:extLst xmlns:c16r2="http://schemas.microsoft.com/office/drawing/2015/06/chart">
            <c:ext xmlns:c16="http://schemas.microsoft.com/office/drawing/2014/chart" uri="{C3380CC4-5D6E-409C-BE32-E72D297353CC}">
              <c16:uniqueId val="{00000002-3AA1-41C8-B03C-8295D96DF184}"/>
            </c:ext>
          </c:extLst>
        </c:ser>
        <c:ser>
          <c:idx val="3"/>
          <c:order val="3"/>
          <c:tx>
            <c:strRef>
              <c:f>'% of enrollments'!$E$1</c:f>
              <c:strCache>
                <c:ptCount val="1"/>
                <c:pt idx="0">
                  <c:v>2018</c:v>
                </c:pt>
              </c:strCache>
            </c:strRef>
          </c:tx>
          <c:spPr>
            <a:ln w="28575" cap="rnd">
              <a:solidFill>
                <a:schemeClr val="accent4"/>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enrollments'!$E$2:$E$13</c:f>
              <c:numCache>
                <c:formatCode>0.00%</c:formatCode>
                <c:ptCount val="12"/>
                <c:pt idx="0">
                  <c:v>1.38E-2</c:v>
                </c:pt>
                <c:pt idx="1">
                  <c:v>1.43E-2</c:v>
                </c:pt>
                <c:pt idx="2">
                  <c:v>1.4200000000000001E-2</c:v>
                </c:pt>
                <c:pt idx="3">
                  <c:v>1.38E-2</c:v>
                </c:pt>
                <c:pt idx="4">
                  <c:v>1.37E-2</c:v>
                </c:pt>
                <c:pt idx="5">
                  <c:v>1.4E-2</c:v>
                </c:pt>
                <c:pt idx="6">
                  <c:v>1.4200000000000001E-2</c:v>
                </c:pt>
                <c:pt idx="7">
                  <c:v>1.3899999999999999E-2</c:v>
                </c:pt>
                <c:pt idx="8">
                  <c:v>1.37E-2</c:v>
                </c:pt>
                <c:pt idx="9">
                  <c:v>1.4500000000000001E-2</c:v>
                </c:pt>
                <c:pt idx="10">
                  <c:v>1.0200000000000001E-2</c:v>
                </c:pt>
                <c:pt idx="11">
                  <c:v>1.4200000000000001E-2</c:v>
                </c:pt>
              </c:numCache>
            </c:numRef>
          </c:val>
          <c:smooth val="0"/>
          <c:extLst xmlns:c16r2="http://schemas.microsoft.com/office/drawing/2015/06/chart">
            <c:ext xmlns:c16="http://schemas.microsoft.com/office/drawing/2014/chart" uri="{C3380CC4-5D6E-409C-BE32-E72D297353CC}">
              <c16:uniqueId val="{00000003-3AA1-41C8-B03C-8295D96DF184}"/>
            </c:ext>
          </c:extLst>
        </c:ser>
        <c:ser>
          <c:idx val="4"/>
          <c:order val="4"/>
          <c:tx>
            <c:strRef>
              <c:f>'% of enrollments'!$F$1</c:f>
              <c:strCache>
                <c:ptCount val="1"/>
                <c:pt idx="0">
                  <c:v>2019</c:v>
                </c:pt>
              </c:strCache>
            </c:strRef>
          </c:tx>
          <c:spPr>
            <a:ln w="28575" cap="rnd">
              <a:solidFill>
                <a:schemeClr val="accent5"/>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enrollments'!$F$2:$F$13</c:f>
              <c:numCache>
                <c:formatCode>0.00%</c:formatCode>
                <c:ptCount val="12"/>
                <c:pt idx="0">
                  <c:v>1.7399999999999999E-2</c:v>
                </c:pt>
                <c:pt idx="1">
                  <c:v>1.7600000000000001E-2</c:v>
                </c:pt>
                <c:pt idx="2">
                  <c:v>1.6299999999999999E-2</c:v>
                </c:pt>
                <c:pt idx="3">
                  <c:v>1.6299999999999999E-2</c:v>
                </c:pt>
                <c:pt idx="4">
                  <c:v>1.55E-2</c:v>
                </c:pt>
                <c:pt idx="5">
                  <c:v>1.55E-2</c:v>
                </c:pt>
              </c:numCache>
            </c:numRef>
          </c:val>
          <c:smooth val="0"/>
          <c:extLst xmlns:c16r2="http://schemas.microsoft.com/office/drawing/2015/06/chart">
            <c:ext xmlns:c16="http://schemas.microsoft.com/office/drawing/2014/chart" uri="{C3380CC4-5D6E-409C-BE32-E72D297353CC}">
              <c16:uniqueId val="{00000004-3AA1-41C8-B03C-8295D96DF184}"/>
            </c:ext>
          </c:extLst>
        </c:ser>
        <c:dLbls>
          <c:showLegendKey val="0"/>
          <c:showVal val="0"/>
          <c:showCatName val="0"/>
          <c:showSerName val="0"/>
          <c:showPercent val="0"/>
          <c:showBubbleSize val="0"/>
        </c:dLbls>
        <c:smooth val="0"/>
        <c:axId val="457709320"/>
        <c:axId val="457702264"/>
      </c:lineChart>
      <c:catAx>
        <c:axId val="457709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702264"/>
        <c:crosses val="autoZero"/>
        <c:auto val="0"/>
        <c:lblAlgn val="ctr"/>
        <c:lblOffset val="100"/>
        <c:noMultiLvlLbl val="0"/>
      </c:catAx>
      <c:valAx>
        <c:axId val="457702264"/>
        <c:scaling>
          <c:orientation val="minMax"/>
          <c:max val="2.2000000000000006E-2"/>
          <c:min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709320"/>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a:t>Average Days to Resolution </a:t>
            </a:r>
          </a:p>
        </c:rich>
      </c:tx>
      <c:layout/>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Days'!$J$59</c:f>
              <c:strCache>
                <c:ptCount val="1"/>
                <c:pt idx="0">
                  <c:v>IAG</c:v>
                </c:pt>
              </c:strCache>
            </c:strRef>
          </c:tx>
          <c:spPr>
            <a:ln w="28575" cap="rnd">
              <a:solidFill>
                <a:schemeClr val="accent1"/>
              </a:solidFill>
              <a:round/>
            </a:ln>
            <a:effectLst/>
          </c:spPr>
          <c:marker>
            <c:symbol val="none"/>
          </c:marker>
          <c:cat>
            <c:numRef>
              <c:f>'Resolution Days'!$I$60:$I$64</c:f>
              <c:numCache>
                <c:formatCode>General</c:formatCode>
                <c:ptCount val="5"/>
                <c:pt idx="0">
                  <c:v>2015</c:v>
                </c:pt>
                <c:pt idx="1">
                  <c:v>2016</c:v>
                </c:pt>
                <c:pt idx="2">
                  <c:v>2017</c:v>
                </c:pt>
                <c:pt idx="3">
                  <c:v>2018</c:v>
                </c:pt>
                <c:pt idx="4">
                  <c:v>2019</c:v>
                </c:pt>
              </c:numCache>
            </c:numRef>
          </c:cat>
          <c:val>
            <c:numRef>
              <c:f>'Resolution Days'!$J$60:$J$64</c:f>
              <c:numCache>
                <c:formatCode>0</c:formatCode>
                <c:ptCount val="5"/>
                <c:pt idx="0">
                  <c:v>11.25</c:v>
                </c:pt>
                <c:pt idx="1">
                  <c:v>8.75</c:v>
                </c:pt>
                <c:pt idx="2">
                  <c:v>10.25</c:v>
                </c:pt>
                <c:pt idx="3" formatCode="General">
                  <c:v>12</c:v>
                </c:pt>
                <c:pt idx="4" formatCode="General">
                  <c:v>12</c:v>
                </c:pt>
              </c:numCache>
            </c:numRef>
          </c:val>
          <c:smooth val="0"/>
          <c:extLst xmlns:c16r2="http://schemas.microsoft.com/office/drawing/2015/06/chart">
            <c:ext xmlns:c16="http://schemas.microsoft.com/office/drawing/2014/chart" uri="{C3380CC4-5D6E-409C-BE32-E72D297353CC}">
              <c16:uniqueId val="{00000000-6A9E-4072-B05F-770614248D39}"/>
            </c:ext>
          </c:extLst>
        </c:ser>
        <c:ser>
          <c:idx val="1"/>
          <c:order val="1"/>
          <c:tx>
            <c:strRef>
              <c:f>'Resolution Days'!$K$59</c:f>
              <c:strCache>
                <c:ptCount val="1"/>
                <c:pt idx="0">
                  <c:v>IAL</c:v>
                </c:pt>
              </c:strCache>
            </c:strRef>
          </c:tx>
          <c:spPr>
            <a:ln w="28575" cap="rnd">
              <a:solidFill>
                <a:schemeClr val="accent2"/>
              </a:solidFill>
              <a:round/>
            </a:ln>
            <a:effectLst/>
          </c:spPr>
          <c:marker>
            <c:symbol val="none"/>
          </c:marker>
          <c:cat>
            <c:numRef>
              <c:f>'Resolution Days'!$I$60:$I$64</c:f>
              <c:numCache>
                <c:formatCode>General</c:formatCode>
                <c:ptCount val="5"/>
                <c:pt idx="0">
                  <c:v>2015</c:v>
                </c:pt>
                <c:pt idx="1">
                  <c:v>2016</c:v>
                </c:pt>
                <c:pt idx="2">
                  <c:v>2017</c:v>
                </c:pt>
                <c:pt idx="3">
                  <c:v>2018</c:v>
                </c:pt>
                <c:pt idx="4">
                  <c:v>2019</c:v>
                </c:pt>
              </c:numCache>
            </c:numRef>
          </c:cat>
          <c:val>
            <c:numRef>
              <c:f>'Resolution Days'!$K$60:$K$64</c:f>
              <c:numCache>
                <c:formatCode>0</c:formatCode>
                <c:ptCount val="5"/>
                <c:pt idx="0">
                  <c:v>15.5</c:v>
                </c:pt>
                <c:pt idx="1">
                  <c:v>11.333333333333334</c:v>
                </c:pt>
                <c:pt idx="2">
                  <c:v>13.625</c:v>
                </c:pt>
                <c:pt idx="3" formatCode="General">
                  <c:v>15</c:v>
                </c:pt>
                <c:pt idx="4" formatCode="General">
                  <c:v>15</c:v>
                </c:pt>
              </c:numCache>
            </c:numRef>
          </c:val>
          <c:smooth val="0"/>
          <c:extLst xmlns:c16r2="http://schemas.microsoft.com/office/drawing/2015/06/chart">
            <c:ext xmlns:c16="http://schemas.microsoft.com/office/drawing/2014/chart" uri="{C3380CC4-5D6E-409C-BE32-E72D297353CC}">
              <c16:uniqueId val="{00000001-6A9E-4072-B05F-770614248D39}"/>
            </c:ext>
          </c:extLst>
        </c:ser>
        <c:ser>
          <c:idx val="2"/>
          <c:order val="2"/>
          <c:tx>
            <c:strRef>
              <c:f>'Resolution Days'!$L$59</c:f>
              <c:strCache>
                <c:ptCount val="1"/>
                <c:pt idx="0">
                  <c:v>Rescission</c:v>
                </c:pt>
              </c:strCache>
            </c:strRef>
          </c:tx>
          <c:spPr>
            <a:ln w="28575" cap="rnd">
              <a:solidFill>
                <a:schemeClr val="accent3"/>
              </a:solidFill>
              <a:round/>
            </a:ln>
            <a:effectLst/>
          </c:spPr>
          <c:marker>
            <c:symbol val="none"/>
          </c:marker>
          <c:cat>
            <c:numRef>
              <c:f>'Resolution Days'!$I$60:$I$64</c:f>
              <c:numCache>
                <c:formatCode>General</c:formatCode>
                <c:ptCount val="5"/>
                <c:pt idx="0">
                  <c:v>2015</c:v>
                </c:pt>
                <c:pt idx="1">
                  <c:v>2016</c:v>
                </c:pt>
                <c:pt idx="2">
                  <c:v>2017</c:v>
                </c:pt>
                <c:pt idx="3">
                  <c:v>2018</c:v>
                </c:pt>
                <c:pt idx="4">
                  <c:v>2019</c:v>
                </c:pt>
              </c:numCache>
            </c:numRef>
          </c:cat>
          <c:val>
            <c:numRef>
              <c:f>'Resolution Days'!$L$60:$L$64</c:f>
              <c:numCache>
                <c:formatCode>0</c:formatCode>
                <c:ptCount val="5"/>
                <c:pt idx="0">
                  <c:v>9.9166666666666661</c:v>
                </c:pt>
                <c:pt idx="1">
                  <c:v>7.25</c:v>
                </c:pt>
                <c:pt idx="2">
                  <c:v>9.625</c:v>
                </c:pt>
                <c:pt idx="3" formatCode="General">
                  <c:v>10</c:v>
                </c:pt>
                <c:pt idx="4">
                  <c:v>10.166666666666666</c:v>
                </c:pt>
              </c:numCache>
            </c:numRef>
          </c:val>
          <c:smooth val="0"/>
          <c:extLst xmlns:c16r2="http://schemas.microsoft.com/office/drawing/2015/06/chart">
            <c:ext xmlns:c16="http://schemas.microsoft.com/office/drawing/2014/chart" uri="{C3380CC4-5D6E-409C-BE32-E72D297353CC}">
              <c16:uniqueId val="{00000002-6A9E-4072-B05F-770614248D39}"/>
            </c:ext>
          </c:extLst>
        </c:ser>
        <c:dLbls>
          <c:showLegendKey val="0"/>
          <c:showVal val="0"/>
          <c:showCatName val="0"/>
          <c:showSerName val="0"/>
          <c:showPercent val="0"/>
          <c:showBubbleSize val="0"/>
        </c:dLbls>
        <c:smooth val="0"/>
        <c:axId val="457705792"/>
        <c:axId val="457707752"/>
      </c:lineChart>
      <c:catAx>
        <c:axId val="457705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7707752"/>
        <c:crosses val="autoZero"/>
        <c:auto val="1"/>
        <c:lblAlgn val="ctr"/>
        <c:lblOffset val="100"/>
        <c:noMultiLvlLbl val="0"/>
      </c:catAx>
      <c:valAx>
        <c:axId val="457707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7705792"/>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b="1" i="0" baseline="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t>
        <a:bodyPr/>
        <a:lstStyle/>
        <a:p>
          <a:endParaRPr lang="en-US"/>
        </a:p>
      </dgm:t>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t>
        <a:bodyPr/>
        <a:lstStyle/>
        <a:p>
          <a:endParaRPr lang="en-US"/>
        </a:p>
      </dgm:t>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t>
        <a:bodyPr/>
        <a:lstStyle/>
        <a:p>
          <a:endParaRPr lang="en-US"/>
        </a:p>
      </dgm:t>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t>
        <a:bodyPr/>
        <a:lstStyle/>
        <a:p>
          <a:endParaRPr lang="en-US"/>
        </a:p>
      </dgm:t>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t>
        <a:bodyPr/>
        <a:lstStyle/>
        <a:p>
          <a:endParaRPr lang="en-US"/>
        </a:p>
      </dgm:t>
    </dgm:pt>
  </dgm:ptLst>
  <dgm:cxnLst>
    <dgm:cxn modelId="{DC0B3573-1384-425A-A569-E7CDFA483591}" srcId="{12FEB0E6-860A-427A-AD65-54600370FE2C}" destId="{B53452F9-6D00-47F2-A729-466CD879C6BD}" srcOrd="1" destOrd="0" parTransId="{D6FCCFE0-92C7-4E21-89B1-7107ACF1DA42}" sibTransId="{47FF4730-7B3D-4A04-9337-65076413AE5A}"/>
    <dgm:cxn modelId="{CEFA02FF-E349-4414-83E3-44717B694960}" type="presOf" srcId="{12FEB0E6-860A-427A-AD65-54600370FE2C}" destId="{5ECD5671-2BD9-4687-938C-C65062E0A95E}" srcOrd="0" destOrd="0"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C04D50-E8D6-4D4F-9B88-12704E17CE16}" srcId="{B53452F9-6D00-47F2-A729-466CD879C6BD}" destId="{F81A02F6-62DF-47B9-B94E-0FFA4CF9DC7C}" srcOrd="0" destOrd="0" parTransId="{F146534D-81D0-4648-A851-030BBEBB9824}" sibTransId="{922BA27E-26C9-43A1-B487-801502060CF7}"/>
    <dgm:cxn modelId="{0FE3AC8B-8FBC-4486-A666-B2C903EF584C}" type="presOf" srcId="{A0D0D751-2ECA-48C8-B491-C443692FE51B}" destId="{C4CF3756-9CF9-4CC7-A8C1-0C7C2A54C105}"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41092727-1AA4-4E56-BE25-538A70E92056}" type="presOf" srcId="{00E40CF5-CFCE-4F23-9BE4-E047F3F18613}" destId="{8309227F-332C-4B39-9385-EB33AC1A01FE}" srcOrd="0" destOrd="1"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37A10E1F-DE9D-4EA8-A38B-AC0C0307EE93}" type="presOf" srcId="{055EA486-EC3D-419D-9F63-46EFFBB64A23}" destId="{C4CF3756-9CF9-4CC7-A8C1-0C7C2A54C105}" srcOrd="0" destOrd="1" presId="urn:microsoft.com/office/officeart/2005/8/layout/vList6"/>
    <dgm:cxn modelId="{EE470B22-951A-4FC7-A631-FA249B77AB95}" srcId="{1B415F35-D402-4FA2-9F09-A62B7F7F8722}" destId="{055EA486-EC3D-419D-9F63-46EFFBB64A23}" srcOrd="1" destOrd="0" parTransId="{25AFAC34-895F-4316-8C66-962E15D4A611}" sibTransId="{20678242-0724-4571-A6C7-DA678D5A666B}"/>
    <dgm:cxn modelId="{85B7E30A-BCB7-47DB-88C9-47982547B8AB}" type="presOf" srcId="{B53452F9-6D00-47F2-A729-466CD879C6BD}" destId="{C49AED29-6FBC-4917-889E-5C42F10FD3C1}" srcOrd="0" destOrd="0" presId="urn:microsoft.com/office/officeart/2005/8/layout/vList6"/>
    <dgm:cxn modelId="{F852D928-9793-44BE-A319-79F15DAF4C0B}" type="presOf" srcId="{1B415F35-D402-4FA2-9F09-A62B7F7F8722}" destId="{98246CD9-2A7F-4D8D-AB77-8C04F23795B8}" srcOrd="0" destOrd="0" presId="urn:microsoft.com/office/officeart/2005/8/layout/vList6"/>
    <dgm:cxn modelId="{05217FE5-DE7B-4FC0-B533-C50825AD4668}" type="presOf" srcId="{F81A02F6-62DF-47B9-B94E-0FFA4CF9DC7C}" destId="{8309227F-332C-4B39-9385-EB33AC1A01F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t>
        <a:bodyPr/>
        <a:lstStyle/>
        <a:p>
          <a:endParaRPr lang="en-US"/>
        </a:p>
      </dgm:t>
    </dgm:pt>
    <dgm:pt modelId="{E3053D58-A4AB-4A6E-ADE0-829EE04D0553}" type="pres">
      <dgm:prSet presAssocID="{34F0D917-7833-46FC-9FBD-09034884CD31}" presName="centerShape" presStyleLbl="node0" presStyleIdx="0" presStyleCnt="1" custScaleX="115906" custScaleY="115906" custLinFactNeighborX="82" custLinFactNeighborY="-82"/>
      <dgm:spPr/>
      <dgm:t>
        <a:bodyPr/>
        <a:lstStyle/>
        <a:p>
          <a:endParaRPr lang="en-US"/>
        </a:p>
      </dgm:t>
    </dgm:pt>
    <dgm:pt modelId="{F83EFC59-7318-4459-8C4B-9105C868FD20}" type="pres">
      <dgm:prSet presAssocID="{DF7612C5-3127-430B-86D2-C7DD412CB28F}" presName="Name9" presStyleLbl="parChTrans1D2" presStyleIdx="0" presStyleCnt="4"/>
      <dgm:spPr/>
      <dgm:t>
        <a:bodyPr/>
        <a:lstStyle/>
        <a:p>
          <a:endParaRPr lang="en-US"/>
        </a:p>
      </dgm:t>
    </dgm:pt>
    <dgm:pt modelId="{695BF72D-A52A-46C2-9369-05749C458A92}" type="pres">
      <dgm:prSet presAssocID="{DF7612C5-3127-430B-86D2-C7DD412CB28F}" presName="connTx" presStyleLbl="parChTrans1D2" presStyleIdx="0" presStyleCnt="4"/>
      <dgm:spPr/>
      <dgm:t>
        <a:bodyPr/>
        <a:lstStyle/>
        <a:p>
          <a:endParaRPr lang="en-US"/>
        </a:p>
      </dgm:t>
    </dgm:pt>
    <dgm:pt modelId="{3AED44D7-AB34-41FB-8F1C-DAD056C1C5DC}" type="pres">
      <dgm:prSet presAssocID="{37BCFA2B-F297-48C2-861E-2DA5478B2071}" presName="node" presStyleLbl="node1" presStyleIdx="0" presStyleCnt="4">
        <dgm:presLayoutVars>
          <dgm:bulletEnabled val="1"/>
        </dgm:presLayoutVars>
      </dgm:prSet>
      <dgm:spPr/>
      <dgm:t>
        <a:bodyPr/>
        <a:lstStyle/>
        <a:p>
          <a:endParaRPr lang="en-US"/>
        </a:p>
      </dgm:t>
    </dgm:pt>
    <dgm:pt modelId="{537A40A1-ADD5-40AD-8D84-CC1610020BD2}" type="pres">
      <dgm:prSet presAssocID="{E34917DA-FB54-4124-8870-790DCE74B377}" presName="Name9" presStyleLbl="parChTrans1D2" presStyleIdx="1" presStyleCnt="4"/>
      <dgm:spPr/>
      <dgm:t>
        <a:bodyPr/>
        <a:lstStyle/>
        <a:p>
          <a:endParaRPr lang="en-US"/>
        </a:p>
      </dgm:t>
    </dgm:pt>
    <dgm:pt modelId="{473D5F2A-3029-4D55-A45A-D21EE25F6ECF}" type="pres">
      <dgm:prSet presAssocID="{E34917DA-FB54-4124-8870-790DCE74B377}" presName="connTx" presStyleLbl="parChTrans1D2" presStyleIdx="1" presStyleCnt="4"/>
      <dgm:spPr/>
      <dgm:t>
        <a:bodyPr/>
        <a:lstStyle/>
        <a:p>
          <a:endParaRPr lang="en-US"/>
        </a:p>
      </dgm:t>
    </dgm:pt>
    <dgm:pt modelId="{BCBA6C82-5667-4074-8B32-4255F86C14B7}" type="pres">
      <dgm:prSet presAssocID="{6EA66211-64D5-4C89-A3EF-829901895E16}" presName="node" presStyleLbl="node1" presStyleIdx="1" presStyleCnt="4">
        <dgm:presLayoutVars>
          <dgm:bulletEnabled val="1"/>
        </dgm:presLayoutVars>
      </dgm:prSet>
      <dgm:spPr/>
      <dgm:t>
        <a:bodyPr/>
        <a:lstStyle/>
        <a:p>
          <a:endParaRPr lang="en-US"/>
        </a:p>
      </dgm:t>
    </dgm:pt>
    <dgm:pt modelId="{8787AF4A-D75C-4C37-A9AF-60A6024DBC55}" type="pres">
      <dgm:prSet presAssocID="{3192ABA2-471F-4681-ACDC-E8F42268B0AB}" presName="Name9" presStyleLbl="parChTrans1D2" presStyleIdx="2" presStyleCnt="4"/>
      <dgm:spPr/>
      <dgm:t>
        <a:bodyPr/>
        <a:lstStyle/>
        <a:p>
          <a:endParaRPr lang="en-US"/>
        </a:p>
      </dgm:t>
    </dgm:pt>
    <dgm:pt modelId="{FEC3F2A2-D5DB-4833-8710-767E3CA3FD30}" type="pres">
      <dgm:prSet presAssocID="{3192ABA2-471F-4681-ACDC-E8F42268B0AB}" presName="connTx" presStyleLbl="parChTrans1D2" presStyleIdx="2" presStyleCnt="4"/>
      <dgm:spPr/>
      <dgm:t>
        <a:bodyPr/>
        <a:lstStyle/>
        <a:p>
          <a:endParaRPr lang="en-US"/>
        </a:p>
      </dgm:t>
    </dgm:pt>
    <dgm:pt modelId="{188D0818-0CEC-4898-8DB1-04F2745018BF}" type="pres">
      <dgm:prSet presAssocID="{0F5E832B-AFE2-4AE5-B144-FC6601A0A245}" presName="node" presStyleLbl="node1" presStyleIdx="2" presStyleCnt="4">
        <dgm:presLayoutVars>
          <dgm:bulletEnabled val="1"/>
        </dgm:presLayoutVars>
      </dgm:prSet>
      <dgm:spPr/>
      <dgm:t>
        <a:bodyPr/>
        <a:lstStyle/>
        <a:p>
          <a:endParaRPr lang="en-US"/>
        </a:p>
      </dgm:t>
    </dgm:pt>
    <dgm:pt modelId="{A84F0D49-A282-40A7-AC00-8E1F8CB7B724}" type="pres">
      <dgm:prSet presAssocID="{2819C85C-97A1-4366-BBE0-A7276E5A52D7}" presName="Name9" presStyleLbl="parChTrans1D2" presStyleIdx="3" presStyleCnt="4"/>
      <dgm:spPr/>
      <dgm:t>
        <a:bodyPr/>
        <a:lstStyle/>
        <a:p>
          <a:endParaRPr lang="en-US"/>
        </a:p>
      </dgm:t>
    </dgm:pt>
    <dgm:pt modelId="{5C3E3EAE-1889-4D82-A1D1-2EBC01177CB0}" type="pres">
      <dgm:prSet presAssocID="{2819C85C-97A1-4366-BBE0-A7276E5A52D7}" presName="connTx" presStyleLbl="parChTrans1D2" presStyleIdx="3" presStyleCnt="4"/>
      <dgm:spPr/>
      <dgm:t>
        <a:bodyPr/>
        <a:lstStyle/>
        <a:p>
          <a:endParaRPr lang="en-US"/>
        </a:p>
      </dgm:t>
    </dgm:pt>
    <dgm:pt modelId="{C0DFFDE3-AE59-485A-AE18-CA5127F4CF6E}" type="pres">
      <dgm:prSet presAssocID="{D529E93E-6F2B-4D5A-96D2-0C226D7AEBF7}" presName="node" presStyleLbl="node1" presStyleIdx="3" presStyleCnt="4">
        <dgm:presLayoutVars>
          <dgm:bulletEnabled val="1"/>
        </dgm:presLayoutVars>
      </dgm:prSet>
      <dgm:spPr/>
      <dgm:t>
        <a:bodyPr/>
        <a:lstStyle/>
        <a:p>
          <a:endParaRPr lang="en-US"/>
        </a:p>
      </dgm:t>
    </dgm:pt>
  </dgm:ptLst>
  <dgm:cxnLst>
    <dgm:cxn modelId="{B8DBC14F-70EF-4260-83D9-02FC4991BF65}" type="presOf" srcId="{2819C85C-97A1-4366-BBE0-A7276E5A52D7}" destId="{A84F0D49-A282-40A7-AC00-8E1F8CB7B724}"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1F00B186-4AE6-43AF-9258-B4608EEA4E70}" type="presOf" srcId="{34F0D917-7833-46FC-9FBD-09034884CD31}" destId="{E3053D58-A4AB-4A6E-ADE0-829EE04D0553}"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05B9802F-FBA8-43F5-914F-B385A40D6F41}" type="presOf" srcId="{3192ABA2-471F-4681-ACDC-E8F42268B0AB}" destId="{FEC3F2A2-D5DB-4833-8710-767E3CA3FD30}" srcOrd="1"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7D26E3A0-6ADA-456E-B729-23A8638C6A16}" type="presOf" srcId="{D529E93E-6F2B-4D5A-96D2-0C226D7AEBF7}" destId="{C0DFFDE3-AE59-485A-AE18-CA5127F4CF6E}" srcOrd="0"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02737244-B95B-4435-A3E6-A83B95091DDB}" type="presOf" srcId="{0F5E832B-AFE2-4AE5-B144-FC6601A0A245}" destId="{188D0818-0CEC-4898-8DB1-04F2745018BF}" srcOrd="0" destOrd="0" presId="urn:microsoft.com/office/officeart/2005/8/layout/radial1"/>
    <dgm:cxn modelId="{6D42A10A-EFF7-4D3B-8DDB-0B712FB060F3}" type="presOf" srcId="{D249D6BD-B2A2-49C6-987D-EDD8A993F6AA}" destId="{E10234F1-7B9B-4016-AED5-CE13A3CE1FC9}"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6C2CE50D-E814-4071-A992-45DDEEAF8353}" srcId="{34F0D917-7833-46FC-9FBD-09034884CD31}" destId="{6EA66211-64D5-4C89-A3EF-829901895E16}" srcOrd="1" destOrd="0" parTransId="{E34917DA-FB54-4124-8870-790DCE74B377}" sibTransId="{FA38EF14-D646-4743-B2E1-05973FFC6ACA}"/>
    <dgm:cxn modelId="{471E7475-637C-4E80-9979-09941CFB0692}" type="presOf" srcId="{DF7612C5-3127-430B-86D2-C7DD412CB28F}" destId="{695BF72D-A52A-46C2-9369-05749C458A92}" srcOrd="1"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4637DA2C-6919-4818-83F8-B2F331CB5C75}" type="presOf" srcId="{6EA66211-64D5-4C89-A3EF-829901895E16}" destId="{BCBA6C82-5667-4074-8B32-4255F86C14B7}"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solidFill>
                <a:schemeClr val="accent1">
                  <a:lumMod val="75000"/>
                </a:schemeClr>
              </a:solidFill>
            </a:rPr>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solidFill>
                <a:schemeClr val="accent1">
                  <a:lumMod val="75000"/>
                </a:schemeClr>
              </a:solidFill>
            </a:rPr>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solidFill>
                <a:schemeClr val="accent1">
                  <a:lumMod val="75000"/>
                </a:schemeClr>
              </a:solidFill>
            </a:rPr>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solidFill>
                <a:schemeClr val="accent1">
                  <a:lumMod val="75000"/>
                </a:schemeClr>
              </a:solidFill>
            </a:rPr>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solidFill>
                <a:schemeClr val="accent1">
                  <a:lumMod val="75000"/>
                </a:schemeClr>
              </a:solidFill>
            </a:rPr>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solidFill>
                <a:schemeClr val="accent1">
                  <a:lumMod val="75000"/>
                </a:schemeClr>
              </a:solidFill>
            </a:rPr>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a:solidFill>
          <a:schemeClr val="accent1"/>
        </a:solidFill>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t>
        <a:bodyPr/>
        <a:lstStyle/>
        <a:p>
          <a:endParaRPr lang="en-US"/>
        </a:p>
      </dgm:t>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t>
        <a:bodyPr/>
        <a:lstStyle/>
        <a:p>
          <a:endParaRPr lang="en-US"/>
        </a:p>
      </dgm:t>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t>
        <a:bodyPr/>
        <a:lstStyle/>
        <a:p>
          <a:endParaRPr lang="en-US"/>
        </a:p>
      </dgm:t>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t>
        <a:bodyPr/>
        <a:lstStyle/>
        <a:p>
          <a:endParaRPr lang="en-US"/>
        </a:p>
      </dgm:t>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t>
        <a:bodyPr/>
        <a:lstStyle/>
        <a:p>
          <a:endParaRPr lang="en-US"/>
        </a:p>
      </dgm:t>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t>
        <a:bodyPr/>
        <a:lstStyle/>
        <a:p>
          <a:endParaRPr lang="en-US"/>
        </a:p>
      </dgm:t>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43D8194C-1EC3-4596-814C-FF7BCF31748D}" type="presOf" srcId="{E25899B1-3B1B-4A0B-ACE8-68D15991F48C}" destId="{976EA5F8-4B94-4566-BA22-9912F266C32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98C8827E-9B67-4B57-9F8E-7929ECFB1113}" type="presOf" srcId="{D7746633-BBC9-47C9-B080-C59666E45422}" destId="{EB41A692-D784-4C46-BD19-48C6EDE9C3DD}" srcOrd="0" destOrd="0" presId="urn:microsoft.com/office/officeart/2005/8/layout/hProcess11"/>
    <dgm:cxn modelId="{8F2149C3-E47C-4385-B17C-6275EC8CBA44}" srcId="{EB41C33B-A478-440C-A800-DFDB5A23FD5A}" destId="{583F9B5F-997A-4040-897F-6DB074FCE145}" srcOrd="2" destOrd="0" parTransId="{AD65C6CB-568B-4922-9303-A76A2335D9E9}" sibTransId="{0B7037C0-FF1D-4498-AA8D-71573725E76D}"/>
    <dgm:cxn modelId="{D341F2B5-EEAF-4CB3-830E-CF907BC82C84}" srcId="{EB41C33B-A478-440C-A800-DFDB5A23FD5A}" destId="{E25899B1-3B1B-4A0B-ACE8-68D15991F48C}" srcOrd="5" destOrd="0" parTransId="{308228C5-14F8-4B9D-845F-61DAADD5214F}" sibTransId="{F2A25570-D853-4316-AA71-0C1A1F93D191}"/>
    <dgm:cxn modelId="{CCC9647D-06C9-449C-BB1C-2E78C9ABCC62}" type="presOf" srcId="{766300C3-D76B-4C68-B3C7-19BB396397D5}" destId="{93025755-52C8-41A3-9FE1-FFD8EF3B5BBB}"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C9C3930B-B73E-456C-B11F-1C187C0C450A}" srcId="{EB41C33B-A478-440C-A800-DFDB5A23FD5A}" destId="{4DBAE7EE-27C4-4BE4-B8B7-515A7327F84D}" srcOrd="1" destOrd="0" parTransId="{7540CB27-9065-468A-A7A6-A32D93624AAF}" sibTransId="{4A72E45E-6E4E-4FA4-9952-1C58AE10D89C}"/>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68676256-8A0C-4217-9993-261FE748F63F}" srcId="{EB41C33B-A478-440C-A800-DFDB5A23FD5A}" destId="{766300C3-D76B-4C68-B3C7-19BB396397D5}" srcOrd="3" destOrd="0" parTransId="{B6C0F486-F996-4737-A7E7-E48DBB95D419}" sibTransId="{D83A0544-21D8-4E9B-9404-086D4AAE7DF7}"/>
    <dgm:cxn modelId="{E9CB45E7-17EF-40DE-8432-27EC38065E85}" type="presOf" srcId="{4DBAE7EE-27C4-4BE4-B8B7-515A7327F84D}" destId="{C5B92430-C520-4C87-8EF9-75F5A3E2878E}" srcOrd="0" destOrd="0" presId="urn:microsoft.com/office/officeart/2005/8/layout/hProcess11"/>
    <dgm:cxn modelId="{C525790E-C63E-41CA-AE2C-6C5E1F8931EF}" type="presOf" srcId="{C1A987C3-9741-4548-98AC-976222EF59E3}" destId="{DC7EADC7-9085-42EB-9BF8-1E32BBE6BE8C}"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87684" y="1760995"/>
          <a:ext cx="1653515" cy="1653515"/>
        </a:xfrm>
        <a:prstGeom prst="ellipse">
          <a:avLst/>
        </a:prstGeom>
        <a:solidFill>
          <a:schemeClr val="tx2">
            <a:lumMod val="50000"/>
            <a:lumOff val="50000"/>
          </a:schemeClr>
        </a:solidFill>
        <a:ln w="15875"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Customer</a:t>
          </a:r>
        </a:p>
      </dsp:txBody>
      <dsp:txXfrm>
        <a:off x="3729836" y="2003147"/>
        <a:ext cx="1169211" cy="1169211"/>
      </dsp:txXfrm>
    </dsp:sp>
    <dsp:sp modelId="{F83EFC59-7318-4459-8C4B-9105C868FD20}">
      <dsp:nvSpPr>
        <dsp:cNvPr id="0" name=""/>
        <dsp:cNvSpPr/>
      </dsp:nvSpPr>
      <dsp:spPr>
        <a:xfrm rot="16194353">
          <a:off x="4155453" y="1588733"/>
          <a:ext cx="314745" cy="29780"/>
        </a:xfrm>
        <a:custGeom>
          <a:avLst/>
          <a:gdLst/>
          <a:ahLst/>
          <a:cxnLst/>
          <a:rect l="0" t="0" r="0" b="0"/>
          <a:pathLst>
            <a:path>
              <a:moveTo>
                <a:pt x="0" y="14890"/>
              </a:moveTo>
              <a:lnTo>
                <a:pt x="314745" y="14890"/>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304957" y="1595755"/>
        <a:ext cx="15737" cy="15737"/>
      </dsp:txXfrm>
    </dsp:sp>
    <dsp:sp modelId="{3AED44D7-AB34-41FB-8F1C-DAD056C1C5DC}">
      <dsp:nvSpPr>
        <dsp:cNvPr id="0" name=""/>
        <dsp:cNvSpPr/>
      </dsp:nvSpPr>
      <dsp:spPr>
        <a:xfrm>
          <a:off x="3598095" y="19651"/>
          <a:ext cx="1426600" cy="142660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Gaining REP</a:t>
          </a:r>
        </a:p>
      </dsp:txBody>
      <dsp:txXfrm>
        <a:off x="3807016" y="228572"/>
        <a:ext cx="1008758" cy="1008758"/>
      </dsp:txXfrm>
    </dsp:sp>
    <dsp:sp modelId="{537A40A1-ADD5-40AD-8D84-CC1610020BD2}">
      <dsp:nvSpPr>
        <dsp:cNvPr id="0" name=""/>
        <dsp:cNvSpPr/>
      </dsp:nvSpPr>
      <dsp:spPr>
        <a:xfrm rot="5647">
          <a:off x="5141199" y="2574479"/>
          <a:ext cx="314745" cy="29780"/>
        </a:xfrm>
        <a:custGeom>
          <a:avLst/>
          <a:gdLst/>
          <a:ahLst/>
          <a:cxnLst/>
          <a:rect l="0" t="0" r="0" b="0"/>
          <a:pathLst>
            <a:path>
              <a:moveTo>
                <a:pt x="0" y="14890"/>
              </a:moveTo>
              <a:lnTo>
                <a:pt x="314745" y="14890"/>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0703" y="2581501"/>
        <a:ext cx="15737" cy="15737"/>
      </dsp:txXfrm>
    </dsp:sp>
    <dsp:sp modelId="{BCBA6C82-5667-4074-8B32-4255F86C14B7}">
      <dsp:nvSpPr>
        <dsp:cNvPr id="0" name=""/>
        <dsp:cNvSpPr/>
      </dsp:nvSpPr>
      <dsp:spPr>
        <a:xfrm>
          <a:off x="5455944" y="1877499"/>
          <a:ext cx="1426600" cy="1426600"/>
        </a:xfrm>
        <a:prstGeom prst="ellipse">
          <a:avLst/>
        </a:prstGeom>
        <a:solidFill>
          <a:schemeClr val="accent3"/>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ERCOT</a:t>
          </a:r>
        </a:p>
      </dsp:txBody>
      <dsp:txXfrm>
        <a:off x="5664865" y="2086420"/>
        <a:ext cx="1008758" cy="1008758"/>
      </dsp:txXfrm>
    </dsp:sp>
    <dsp:sp modelId="{8787AF4A-D75C-4C37-A9AF-60A6024DBC55}">
      <dsp:nvSpPr>
        <dsp:cNvPr id="0" name=""/>
        <dsp:cNvSpPr/>
      </dsp:nvSpPr>
      <dsp:spPr>
        <a:xfrm rot="5405629">
          <a:off x="4152406" y="3560039"/>
          <a:ext cx="320839" cy="29780"/>
        </a:xfrm>
        <a:custGeom>
          <a:avLst/>
          <a:gdLst/>
          <a:ahLst/>
          <a:cxnLst/>
          <a:rect l="0" t="0" r="0" b="0"/>
          <a:pathLst>
            <a:path>
              <a:moveTo>
                <a:pt x="0" y="14890"/>
              </a:moveTo>
              <a:lnTo>
                <a:pt x="320839" y="14890"/>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04805" y="3566908"/>
        <a:ext cx="16041" cy="16041"/>
      </dsp:txXfrm>
    </dsp:sp>
    <dsp:sp modelId="{188D0818-0CEC-4898-8DB1-04F2745018BF}">
      <dsp:nvSpPr>
        <dsp:cNvPr id="0" name=""/>
        <dsp:cNvSpPr/>
      </dsp:nvSpPr>
      <dsp:spPr>
        <a:xfrm>
          <a:off x="3598095" y="3735348"/>
          <a:ext cx="1426600" cy="1426600"/>
        </a:xfrm>
        <a:prstGeom prst="ellipse">
          <a:avLst/>
        </a:prstGeom>
        <a:solidFill>
          <a:schemeClr val="tx2"/>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Losing REP</a:t>
          </a:r>
        </a:p>
      </dsp:txBody>
      <dsp:txXfrm>
        <a:off x="3807016" y="3944269"/>
        <a:ext cx="1008758" cy="1008758"/>
      </dsp:txXfrm>
    </dsp:sp>
    <dsp:sp modelId="{A84F0D49-A282-40A7-AC00-8E1F8CB7B724}">
      <dsp:nvSpPr>
        <dsp:cNvPr id="0" name=""/>
        <dsp:cNvSpPr/>
      </dsp:nvSpPr>
      <dsp:spPr>
        <a:xfrm rot="10794371">
          <a:off x="3166846" y="2574479"/>
          <a:ext cx="320839" cy="29780"/>
        </a:xfrm>
        <a:custGeom>
          <a:avLst/>
          <a:gdLst/>
          <a:ahLst/>
          <a:cxnLst/>
          <a:rect l="0" t="0" r="0" b="0"/>
          <a:pathLst>
            <a:path>
              <a:moveTo>
                <a:pt x="0" y="14890"/>
              </a:moveTo>
              <a:lnTo>
                <a:pt x="320839" y="14890"/>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19245" y="2581348"/>
        <a:ext cx="16041" cy="16041"/>
      </dsp:txXfrm>
    </dsp:sp>
    <dsp:sp modelId="{C0DFFDE3-AE59-485A-AE18-CA5127F4CF6E}">
      <dsp:nvSpPr>
        <dsp:cNvPr id="0" name=""/>
        <dsp:cNvSpPr/>
      </dsp:nvSpPr>
      <dsp:spPr>
        <a:xfrm>
          <a:off x="1740247" y="1877499"/>
          <a:ext cx="1426600" cy="1426600"/>
        </a:xfrm>
        <a:prstGeom prst="ellipse">
          <a:avLst/>
        </a:prstGeom>
        <a:solidFill>
          <a:schemeClr val="accent5"/>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TDU</a:t>
          </a:r>
        </a:p>
      </dsp:txBody>
      <dsp:txXfrm>
        <a:off x="1949168" y="2086420"/>
        <a:ext cx="1008758" cy="1008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solidFill>
                <a:schemeClr val="accent1">
                  <a:lumMod val="75000"/>
                </a:schemeClr>
              </a:solidFill>
            </a:rPr>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solidFill>
                <a:schemeClr val="accent1">
                  <a:lumMod val="75000"/>
                </a:schemeClr>
              </a:solidFill>
            </a:rPr>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solidFill>
                <a:schemeClr val="accent1">
                  <a:lumMod val="75000"/>
                </a:schemeClr>
              </a:solidFill>
            </a:rPr>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solidFill>
                <a:schemeClr val="accent1">
                  <a:lumMod val="75000"/>
                </a:schemeClr>
              </a:solidFill>
            </a:rPr>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solidFill>
                <a:schemeClr val="accent1">
                  <a:lumMod val="75000"/>
                </a:schemeClr>
              </a:solidFill>
            </a:rPr>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solidFill>
                <a:schemeClr val="accent1">
                  <a:lumMod val="75000"/>
                </a:schemeClr>
              </a:solidFill>
            </a:rPr>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0.82548</cdr:x>
      <cdr:y>0.36453</cdr:y>
    </cdr:from>
    <cdr:to>
      <cdr:x>0.88456</cdr:x>
      <cdr:y>0.43356</cdr:y>
    </cdr:to>
    <cdr:cxnSp macro="">
      <cdr:nvCxnSpPr>
        <cdr:cNvPr id="2" name="Straight Arrow Connector 1">
          <a:extLst xmlns:a="http://schemas.openxmlformats.org/drawingml/2006/main">
            <a:ext uri="{FF2B5EF4-FFF2-40B4-BE49-F238E27FC236}">
              <a16:creationId xmlns:a16="http://schemas.microsoft.com/office/drawing/2014/main" xmlns="" id="{BF723761-BD0F-4012-9465-3B72060688A2}"/>
            </a:ext>
          </a:extLst>
        </cdr:cNvPr>
        <cdr:cNvCxnSpPr>
          <a:cxnSpLocks xmlns:a="http://schemas.openxmlformats.org/drawingml/2006/main"/>
        </cdr:cNvCxnSpPr>
      </cdr:nvCxnSpPr>
      <cdr:spPr>
        <a:xfrm xmlns:a="http://schemas.openxmlformats.org/drawingml/2006/main">
          <a:off x="7412125" y="1749939"/>
          <a:ext cx="530420" cy="331424"/>
        </a:xfrm>
        <a:prstGeom xmlns:a="http://schemas.openxmlformats.org/drawingml/2006/main" prst="straightConnector1">
          <a:avLst/>
        </a:prstGeom>
        <a:ln xmlns:a="http://schemas.openxmlformats.org/drawingml/2006/main" w="38100">
          <a:solidFill>
            <a:srgbClr val="FF0000"/>
          </a:solidFill>
          <a:headEnd type="none"/>
          <a:tailEnd type="stealth"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0.26232</cdr:x>
      <cdr:y>0.90844</cdr:y>
    </cdr:from>
    <cdr:to>
      <cdr:x>0.46276</cdr:x>
      <cdr:y>0.94961</cdr:y>
    </cdr:to>
    <cdr:sp macro="" textlink="">
      <cdr:nvSpPr>
        <cdr:cNvPr id="6" name="TextBox 3">
          <a:extLst xmlns:a="http://schemas.openxmlformats.org/drawingml/2006/main">
            <a:ext uri="{FF2B5EF4-FFF2-40B4-BE49-F238E27FC236}">
              <a16:creationId xmlns:a16="http://schemas.microsoft.com/office/drawing/2014/main" xmlns="" id="{D5F8855E-3626-48DD-8CAD-93C860241F79}"/>
            </a:ext>
          </a:extLst>
        </cdr:cNvPr>
        <cdr:cNvSpPr txBox="1"/>
      </cdr:nvSpPr>
      <cdr:spPr>
        <a:xfrm xmlns:a="http://schemas.openxmlformats.org/drawingml/2006/main">
          <a:off x="2243723" y="4333371"/>
          <a:ext cx="1714453" cy="196386"/>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2016</a:t>
          </a:r>
        </a:p>
      </cdr:txBody>
    </cdr:sp>
  </cdr:relSizeAnchor>
  <cdr:relSizeAnchor xmlns:cdr="http://schemas.openxmlformats.org/drawingml/2006/chartDrawing">
    <cdr:from>
      <cdr:x>0.46894</cdr:x>
      <cdr:y>0.91343</cdr:y>
    </cdr:from>
    <cdr:to>
      <cdr:x>0.66938</cdr:x>
      <cdr:y>0.94961</cdr:y>
    </cdr:to>
    <cdr:sp macro="" textlink="">
      <cdr:nvSpPr>
        <cdr:cNvPr id="8" name="TextBox 3">
          <a:extLst xmlns:a="http://schemas.openxmlformats.org/drawingml/2006/main">
            <a:ext uri="{FF2B5EF4-FFF2-40B4-BE49-F238E27FC236}">
              <a16:creationId xmlns:a16="http://schemas.microsoft.com/office/drawing/2014/main" xmlns="" id="{4AEDB23E-6AAB-4AE3-AB6E-4BE715FD4347}"/>
            </a:ext>
          </a:extLst>
        </cdr:cNvPr>
        <cdr:cNvSpPr txBox="1"/>
      </cdr:nvSpPr>
      <cdr:spPr>
        <a:xfrm xmlns:a="http://schemas.openxmlformats.org/drawingml/2006/main">
          <a:off x="4011073" y="4357188"/>
          <a:ext cx="1714453" cy="172569"/>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2017</a:t>
          </a:r>
        </a:p>
      </cdr:txBody>
    </cdr:sp>
  </cdr:relSizeAnchor>
  <cdr:relSizeAnchor xmlns:cdr="http://schemas.openxmlformats.org/drawingml/2006/chartDrawing">
    <cdr:from>
      <cdr:x>0.05445</cdr:x>
      <cdr:y>0.90844</cdr:y>
    </cdr:from>
    <cdr:to>
      <cdr:x>0.25489</cdr:x>
      <cdr:y>0.94961</cdr:y>
    </cdr:to>
    <cdr:sp macro="" textlink="">
      <cdr:nvSpPr>
        <cdr:cNvPr id="4" name="TextBox 3">
          <a:extLst xmlns:a="http://schemas.openxmlformats.org/drawingml/2006/main">
            <a:ext uri="{FF2B5EF4-FFF2-40B4-BE49-F238E27FC236}">
              <a16:creationId xmlns:a16="http://schemas.microsoft.com/office/drawing/2014/main" xmlns="" id="{ED2D9B35-FAF1-43C8-8908-B42503EDF8B8}"/>
            </a:ext>
          </a:extLst>
        </cdr:cNvPr>
        <cdr:cNvSpPr txBox="1"/>
      </cdr:nvSpPr>
      <cdr:spPr>
        <a:xfrm xmlns:a="http://schemas.openxmlformats.org/drawingml/2006/main">
          <a:off x="465723" y="4333371"/>
          <a:ext cx="1714453" cy="196386"/>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2015</a:t>
          </a:r>
        </a:p>
      </cdr:txBody>
    </cdr:sp>
  </cdr:relSizeAnchor>
  <cdr:relSizeAnchor xmlns:cdr="http://schemas.openxmlformats.org/drawingml/2006/chartDrawing">
    <cdr:from>
      <cdr:x>0.67576</cdr:x>
      <cdr:y>0.91343</cdr:y>
    </cdr:from>
    <cdr:to>
      <cdr:x>0.8762</cdr:x>
      <cdr:y>0.94961</cdr:y>
    </cdr:to>
    <cdr:sp macro="" textlink="">
      <cdr:nvSpPr>
        <cdr:cNvPr id="5" name="TextBox 3">
          <a:extLst xmlns:a="http://schemas.openxmlformats.org/drawingml/2006/main">
            <a:ext uri="{FF2B5EF4-FFF2-40B4-BE49-F238E27FC236}">
              <a16:creationId xmlns:a16="http://schemas.microsoft.com/office/drawing/2014/main" xmlns="" id="{8E292792-7668-4899-82E0-0B6088A3607F}"/>
            </a:ext>
          </a:extLst>
        </cdr:cNvPr>
        <cdr:cNvSpPr txBox="1"/>
      </cdr:nvSpPr>
      <cdr:spPr>
        <a:xfrm xmlns:a="http://schemas.openxmlformats.org/drawingml/2006/main">
          <a:off x="5780060" y="4357188"/>
          <a:ext cx="1714453" cy="172569"/>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2018</a:t>
          </a:r>
        </a:p>
      </cdr:txBody>
    </cdr:sp>
  </cdr:relSizeAnchor>
  <cdr:relSizeAnchor xmlns:cdr="http://schemas.openxmlformats.org/drawingml/2006/chartDrawing">
    <cdr:from>
      <cdr:x>0.88218</cdr:x>
      <cdr:y>0.91017</cdr:y>
    </cdr:from>
    <cdr:to>
      <cdr:x>0.98441</cdr:x>
      <cdr:y>0.94986</cdr:y>
    </cdr:to>
    <cdr:sp macro="" textlink="">
      <cdr:nvSpPr>
        <cdr:cNvPr id="7" name="TextBox 3">
          <a:extLst xmlns:a="http://schemas.openxmlformats.org/drawingml/2006/main">
            <a:ext uri="{FF2B5EF4-FFF2-40B4-BE49-F238E27FC236}">
              <a16:creationId xmlns:a16="http://schemas.microsoft.com/office/drawing/2014/main" xmlns="" id="{51E650D7-869C-441B-BEAD-36993C460E8D}"/>
            </a:ext>
          </a:extLst>
        </cdr:cNvPr>
        <cdr:cNvSpPr txBox="1"/>
      </cdr:nvSpPr>
      <cdr:spPr>
        <a:xfrm xmlns:a="http://schemas.openxmlformats.org/drawingml/2006/main">
          <a:off x="7545644" y="4341620"/>
          <a:ext cx="874456" cy="189330"/>
        </a:xfrm>
        <a:prstGeom xmlns:a="http://schemas.openxmlformats.org/drawingml/2006/main" prst="rect">
          <a:avLst/>
        </a:prstGeom>
        <a:solidFill xmlns:a="http://schemas.openxmlformats.org/drawingml/2006/main">
          <a:schemeClr val="accent4"/>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B8D764-9E47-411E-BD81-66CEABBFDFCA}" type="datetimeFigureOut">
              <a:rPr lang="en-US" smtClean="0"/>
              <a:t>12/5/2019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6E6C14-69DF-47CA-ACE4-2A89DBBA0CD2}" type="slidenum">
              <a:rPr lang="en-US" smtClean="0"/>
              <a:t>‹#›</a:t>
            </a:fld>
            <a:endParaRPr lang="en-US"/>
          </a:p>
        </p:txBody>
      </p:sp>
    </p:spTree>
    <p:extLst>
      <p:ext uri="{BB962C8B-B14F-4D97-AF65-F5344CB8AC3E}">
        <p14:creationId xmlns:p14="http://schemas.microsoft.com/office/powerpoint/2010/main" val="303301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795F7E-0320-400F-8325-84001921A71A}" type="slidenum">
              <a:rPr lang="en-US" smtClean="0"/>
              <a:t>1</a:t>
            </a:fld>
            <a:endParaRPr lang="en-US"/>
          </a:p>
        </p:txBody>
      </p:sp>
    </p:spTree>
    <p:extLst>
      <p:ext uri="{BB962C8B-B14F-4D97-AF65-F5344CB8AC3E}">
        <p14:creationId xmlns:p14="http://schemas.microsoft.com/office/powerpoint/2010/main" val="283366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208</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209</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210</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212</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214</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215</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216</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219</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100</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150</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155</a:t>
            </a:fld>
            <a:endParaRPr lang="en-US"/>
          </a:p>
        </p:txBody>
      </p:sp>
    </p:spTree>
    <p:extLst>
      <p:ext uri="{BB962C8B-B14F-4D97-AF65-F5344CB8AC3E}">
        <p14:creationId xmlns:p14="http://schemas.microsoft.com/office/powerpoint/2010/main" val="38508012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160</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164</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178</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180</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181</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183</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190</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191</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193</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194</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195</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196</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197</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198</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199</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200</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201</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202</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203</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204</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a:t>Click to edit Master title style</a:t>
            </a:r>
            <a:endParaRPr lang="en-US" dirty="0"/>
          </a:p>
        </p:txBody>
      </p:sp>
      <p:cxnSp>
        <p:nvCxnSpPr>
          <p:cNvPr id="4" name="Straight Connector 3"/>
          <p:cNvCxnSpPr/>
          <p:nvPr/>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hasCustomPrompt="1"/>
          </p:nvPr>
        </p:nvSpPr>
        <p:spPr>
          <a:xfrm>
            <a:off x="228600" y="2743200"/>
            <a:ext cx="8686800" cy="1188720"/>
          </a:xfrm>
        </p:spPr>
        <p:txBody>
          <a:bodyPr anchor="ctr">
            <a:normAutofit/>
          </a:bodyPr>
          <a:lstStyle>
            <a:lvl1pPr algn="ctr">
              <a:lnSpc>
                <a:spcPct val="100000"/>
              </a:lnSpc>
              <a:defRPr sz="4000" b="1" baseline="0">
                <a:solidFill>
                  <a:schemeClr val="accent1">
                    <a:lumMod val="75000"/>
                  </a:schemeClr>
                </a:solidFill>
              </a:defRPr>
            </a:lvl1pPr>
          </a:lstStyle>
          <a:p>
            <a:r>
              <a:rPr lang="en-US" sz="2400" dirty="0" err="1"/>
              <a:t>MarkeTrak</a:t>
            </a:r>
            <a:r>
              <a:rPr lang="en-US" sz="2400" dirty="0"/>
              <a:t> Training</a:t>
            </a:r>
            <a:r>
              <a:rPr lang="en-US" dirty="0"/>
              <a:t/>
            </a:r>
            <a:br>
              <a:rPr lang="en-US" dirty="0"/>
            </a:br>
            <a:r>
              <a:rPr lang="en-US" sz="3600" dirty="0"/>
              <a:t>TITLE</a:t>
            </a:r>
            <a:endParaRPr lang="en-US" dirty="0"/>
          </a:p>
        </p:txBody>
      </p:sp>
      <p:cxnSp>
        <p:nvCxnSpPr>
          <p:cNvPr id="4" name="Straight Connector 3"/>
          <p:cNvCxnSpPr/>
          <p:nvPr/>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2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0956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lvl1pPr>
              <a:defRPr>
                <a:solidFill>
                  <a:schemeClr val="accent1">
                    <a:lumMod val="50000"/>
                  </a:schemeClr>
                </a:solidFill>
              </a:defRPr>
            </a:lvl1pPr>
          </a:lstStyle>
          <a:p>
            <a:endParaRPr lang="en-US" dirty="0"/>
          </a:p>
        </p:txBody>
      </p:sp>
      <p:sp>
        <p:nvSpPr>
          <p:cNvPr id="3" name="Footer Placeholder 2"/>
          <p:cNvSpPr>
            <a:spLocks noGrp="1"/>
          </p:cNvSpPr>
          <p:nvPr>
            <p:ph type="ftr" sz="quarter" idx="15"/>
          </p:nvPr>
        </p:nvSpPr>
        <p:spPr/>
        <p:txBody>
          <a:bodyPr/>
          <a:lstStyle>
            <a:lvl1pPr>
              <a:defRPr>
                <a:solidFill>
                  <a:schemeClr val="accent1">
                    <a:lumMod val="50000"/>
                  </a:schemeClr>
                </a:solidFill>
              </a:defRPr>
            </a:lvl1pPr>
          </a:lstStyle>
          <a:p>
            <a:endParaRPr lang="en-US" dirty="0"/>
          </a:p>
        </p:txBody>
      </p:sp>
      <p:sp>
        <p:nvSpPr>
          <p:cNvPr id="6" name="Slide Number Placeholder 5"/>
          <p:cNvSpPr>
            <a:spLocks noGrp="1"/>
          </p:cNvSpPr>
          <p:nvPr>
            <p:ph type="sldNum" sz="quarter" idx="16"/>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13746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endParaRPr lang="en-US" dirty="0"/>
          </a:p>
        </p:txBody>
      </p:sp>
      <p:sp>
        <p:nvSpPr>
          <p:cNvPr id="3" name="Footer Placeholder 2"/>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080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2"/>
          </p:nvPr>
        </p:nvSpPr>
        <p:spPr/>
        <p:txBody>
          <a:bodyPr/>
          <a:lstStyle/>
          <a:p>
            <a:endParaRPr lang="en-US" dirty="0"/>
          </a:p>
        </p:txBody>
      </p:sp>
      <p:sp>
        <p:nvSpPr>
          <p:cNvPr id="3" name="Footer Placeholder 2"/>
          <p:cNvSpPr>
            <a:spLocks noGrp="1"/>
          </p:cNvSpPr>
          <p:nvPr>
            <p:ph type="ftr"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745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endParaRPr lang="en-US" dirty="0"/>
          </a:p>
        </p:txBody>
      </p:sp>
      <p:sp>
        <p:nvSpPr>
          <p:cNvPr id="3" name="Footer Placeholder 2"/>
          <p:cNvSpPr>
            <a:spLocks noGrp="1"/>
          </p:cNvSpPr>
          <p:nvPr>
            <p:ph type="ftr"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581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endParaRPr lang="en-US" dirty="0"/>
          </a:p>
        </p:txBody>
      </p:sp>
      <p:sp>
        <p:nvSpPr>
          <p:cNvPr id="3" name="Footer Placeholder 2"/>
          <p:cNvSpPr>
            <a:spLocks noGrp="1"/>
          </p:cNvSpPr>
          <p:nvPr>
            <p:ph type="ftr" sz="quarter" idx="14"/>
          </p:nvPr>
        </p:nvSpPr>
        <p:spPr/>
        <p:txBody>
          <a:bodyPr/>
          <a:lstStyle/>
          <a:p>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6682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chemeClr val="accent1">
                    <a:lumMod val="75000"/>
                  </a:schemeClr>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chemeClr val="accent1">
                    <a:lumMod val="75000"/>
                  </a:schemeClr>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chemeClr val="accent1">
                    <a:lumMod val="75000"/>
                  </a:schemeClr>
                </a:solidFill>
              </a:defRPr>
            </a:lvl1pPr>
          </a:lstStyle>
          <a:p>
            <a:fld id="{D57F1E4F-1CFF-5643-939E-02111984F56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69216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7300" y="2620090"/>
            <a:ext cx="6629400" cy="1323439"/>
          </a:xfrm>
          <a:prstGeom prst="rect">
            <a:avLst/>
          </a:prstGeom>
          <a:noFill/>
        </p:spPr>
        <p:txBody>
          <a:bodyPr wrap="square" rtlCol="0" anchor="ctr">
            <a:spAutoFit/>
          </a:bodyPr>
          <a:lstStyle/>
          <a:p>
            <a:pPr algn="ctr"/>
            <a:r>
              <a:rPr lang="en-US" sz="4000" b="1" dirty="0" err="1">
                <a:solidFill>
                  <a:schemeClr val="accent1">
                    <a:lumMod val="75000"/>
                  </a:schemeClr>
                </a:solidFill>
              </a:rPr>
              <a:t>MarkeTrak</a:t>
            </a:r>
            <a:r>
              <a:rPr lang="en-US" sz="4000" b="1" dirty="0">
                <a:solidFill>
                  <a:schemeClr val="accent1">
                    <a:lumMod val="75000"/>
                  </a:schemeClr>
                </a:solidFill>
              </a:rPr>
              <a:t> &amp; Inadvertent Gain Training</a:t>
            </a:r>
          </a:p>
        </p:txBody>
      </p:sp>
      <p:sp>
        <p:nvSpPr>
          <p:cNvPr id="2" name="TextBox 1"/>
          <p:cNvSpPr txBox="1"/>
          <p:nvPr/>
        </p:nvSpPr>
        <p:spPr>
          <a:xfrm>
            <a:off x="7856220" y="6488966"/>
            <a:ext cx="981359" cy="338554"/>
          </a:xfrm>
          <a:prstGeom prst="rect">
            <a:avLst/>
          </a:prstGeom>
          <a:noFill/>
        </p:spPr>
        <p:txBody>
          <a:bodyPr wrap="none" rtlCol="0">
            <a:spAutoFit/>
          </a:bodyPr>
          <a:lstStyle/>
          <a:p>
            <a:r>
              <a:rPr lang="en-US" sz="1600" dirty="0">
                <a:solidFill>
                  <a:schemeClr val="accent1">
                    <a:lumMod val="75000"/>
                  </a:schemeClr>
                </a:solidFill>
              </a:rPr>
              <a:t>2019_10</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3200"/>
            <a:ext cx="7543800" cy="1188720"/>
          </a:xfrm>
        </p:spPr>
        <p:txBody>
          <a:bodyPr anchor="ctr">
            <a:noAutofit/>
          </a:bodyPr>
          <a:lstStyle/>
          <a:p>
            <a:pPr algn="ctr">
              <a:lnSpc>
                <a:spcPct val="100000"/>
              </a:lnSpc>
              <a:spcBef>
                <a:spcPts val="1200"/>
              </a:spcBef>
            </a:pPr>
            <a:r>
              <a:rPr lang="en-US" sz="2400" b="1" dirty="0" err="1">
                <a:solidFill>
                  <a:schemeClr val="accent1">
                    <a:lumMod val="75000"/>
                  </a:schemeClr>
                </a:solidFill>
              </a:rPr>
              <a:t>MarkeTrak</a:t>
            </a:r>
            <a:r>
              <a:rPr lang="en-US" sz="2400" b="1" dirty="0">
                <a:solidFill>
                  <a:schemeClr val="accent1">
                    <a:lumMod val="75000"/>
                  </a:schemeClr>
                </a:solidFill>
              </a:rPr>
              <a:t> Training</a:t>
            </a:r>
            <a:r>
              <a:rPr lang="en-US" sz="3600" dirty="0">
                <a:solidFill>
                  <a:schemeClr val="accent1">
                    <a:lumMod val="75000"/>
                  </a:schemeClr>
                </a:solidFill>
              </a:rPr>
              <a:t/>
            </a:r>
            <a:br>
              <a:rPr lang="en-US" sz="3600" dirty="0">
                <a:solidFill>
                  <a:schemeClr val="accent1">
                    <a:lumMod val="75000"/>
                  </a:schemeClr>
                </a:solidFill>
              </a:rPr>
            </a:br>
            <a:r>
              <a:rPr lang="en-US" b="1" dirty="0">
                <a:solidFill>
                  <a:schemeClr val="accent1">
                    <a:lumMod val="75000"/>
                  </a:schemeClr>
                </a:solidFill>
              </a:rPr>
              <a:t>General </a:t>
            </a:r>
            <a:r>
              <a:rPr lang="en-US" b="1" dirty="0" err="1">
                <a:solidFill>
                  <a:schemeClr val="accent1">
                    <a:lumMod val="75000"/>
                  </a:schemeClr>
                </a:solidFill>
              </a:rPr>
              <a:t>MarkeTrak</a:t>
            </a:r>
            <a:r>
              <a:rPr lang="en-US" b="1" dirty="0">
                <a:solidFill>
                  <a:schemeClr val="accent1">
                    <a:lumMod val="75000"/>
                  </a:schemeClr>
                </a:solidFill>
              </a:rPr>
              <a:t> Navigation</a:t>
            </a:r>
            <a:endParaRPr lang="en-US" sz="3600" b="1" dirty="0">
              <a:solidFill>
                <a:schemeClr val="accent1">
                  <a:lumMod val="75000"/>
                </a:schemeClr>
              </a:solidFill>
            </a:endParaRP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dirty="0"/>
              <a:t>Rescission vs. Inadvertent Switch</a:t>
            </a:r>
          </a:p>
        </p:txBody>
      </p:sp>
      <p:graphicFrame>
        <p:nvGraphicFramePr>
          <p:cNvPr id="5" name="Table 4"/>
          <p:cNvGraphicFramePr>
            <a:graphicFrameLocks noGrp="1"/>
          </p:cNvGraphicFramePr>
          <p:nvPr>
            <p:extLst>
              <p:ext uri="{D42A27DB-BD31-4B8C-83A1-F6EECF244321}">
                <p14:modId xmlns:p14="http://schemas.microsoft.com/office/powerpoint/2010/main" val="535470472"/>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xmlns="" val="20000"/>
                    </a:ext>
                  </a:extLst>
                </a:gridCol>
                <a:gridCol w="1522472">
                  <a:extLst>
                    <a:ext uri="{9D8B030D-6E8A-4147-A177-3AD203B41FA5}">
                      <a16:colId xmlns:a16="http://schemas.microsoft.com/office/drawing/2014/main" xmlns="" val="20001"/>
                    </a:ext>
                  </a:extLst>
                </a:gridCol>
                <a:gridCol w="4953396">
                  <a:extLst>
                    <a:ext uri="{9D8B030D-6E8A-4147-A177-3AD203B41FA5}">
                      <a16:colId xmlns:a16="http://schemas.microsoft.com/office/drawing/2014/main" xmlns=""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xmlns=""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1">
                              <a:lumMod val="75000"/>
                            </a:schemeClr>
                          </a:solidFill>
                          <a:latin typeface="+mn-lt"/>
                          <a:ea typeface="+mn-ea"/>
                          <a:cs typeface="+mn-cs"/>
                        </a:rPr>
                        <a:t>TDSP fees</a:t>
                      </a:r>
                      <a:r>
                        <a:rPr lang="en-US" sz="1800" dirty="0">
                          <a:solidFill>
                            <a:schemeClr val="accent1">
                              <a:lumMod val="75000"/>
                            </a:schemeClr>
                          </a:solidFill>
                        </a:rPr>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1">
                              <a:lumMod val="75000"/>
                            </a:schemeClr>
                          </a:solidFill>
                          <a:latin typeface="+mn-lt"/>
                          <a:ea typeface="+mn-ea"/>
                          <a:cs typeface="+mn-cs"/>
                        </a:rPr>
                        <a:t>may choose</a:t>
                      </a:r>
                      <a:r>
                        <a:rPr lang="en-US" sz="1800" kern="1200" dirty="0">
                          <a:solidFill>
                            <a:schemeClr val="accent1">
                              <a:lumMod val="75000"/>
                            </a:schemeClr>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xmlns=""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1">
                              <a:lumMod val="75000"/>
                            </a:schemeClr>
                          </a:solidFill>
                          <a:latin typeface="+mn-lt"/>
                          <a:ea typeface="+mn-ea"/>
                          <a:cs typeface="+mn-cs"/>
                        </a:rPr>
                        <a:t>kWh usage</a:t>
                      </a:r>
                      <a:r>
                        <a:rPr lang="en-US" sz="1800" b="0" i="0" u="none" kern="1200" dirty="0">
                          <a:solidFill>
                            <a:schemeClr val="accent1">
                              <a:lumMod val="75000"/>
                            </a:schemeClr>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1">
                              <a:lumMod val="75000"/>
                            </a:schemeClr>
                          </a:solidFill>
                        </a:rPr>
                        <a:t>may choose</a:t>
                      </a:r>
                      <a:r>
                        <a:rPr lang="en-US" sz="1700" dirty="0">
                          <a:solidFill>
                            <a:schemeClr val="accent1">
                              <a:lumMod val="75000"/>
                            </a:schemeClr>
                          </a:solidFill>
                        </a:rPr>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xmlns="" val="10002"/>
                  </a:ext>
                </a:extLst>
              </a:tr>
            </a:tbl>
          </a:graphicData>
        </a:graphic>
      </p:graphicFrame>
      <p:sp>
        <p:nvSpPr>
          <p:cNvPr id="6166" name="Rectangle 6"/>
          <p:cNvSpPr>
            <a:spLocks noChangeArrowheads="1"/>
          </p:cNvSpPr>
          <p:nvPr/>
        </p:nvSpPr>
        <p:spPr bwMode="auto">
          <a:xfrm>
            <a:off x="228601" y="1005840"/>
            <a:ext cx="861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000" dirty="0"/>
              <a:t>Handling of Fees/Charges Associated with IAG vs Rescission </a:t>
            </a:r>
          </a:p>
          <a:p>
            <a:r>
              <a:rPr lang="en-US" altLang="en-US" sz="2000" dirty="0"/>
              <a:t>(per TDSP tariff):</a:t>
            </a:r>
          </a:p>
        </p:txBody>
      </p:sp>
      <p:sp>
        <p:nvSpPr>
          <p:cNvPr id="3" name="Slide Number Placeholder 2"/>
          <p:cNvSpPr>
            <a:spLocks noGrp="1"/>
          </p:cNvSpPr>
          <p:nvPr>
            <p:ph type="sldNum" sz="quarter" idx="12"/>
          </p:nvPr>
        </p:nvSpPr>
        <p:spPr/>
        <p:txBody>
          <a:bodyPr/>
          <a:lstStyle/>
          <a:p>
            <a:fld id="{D57F1E4F-1CFF-5643-939E-02111984F565}" type="slidenum">
              <a:rPr lang="en-US" smtClean="0"/>
              <a:pPr/>
              <a:t>100</a:t>
            </a:fld>
            <a:endParaRPr lang="en-US" dirty="0"/>
          </a:p>
        </p:txBody>
      </p:sp>
    </p:spTree>
    <p:extLst>
      <p:ext uri="{BB962C8B-B14F-4D97-AF65-F5344CB8AC3E}">
        <p14:creationId xmlns:p14="http://schemas.microsoft.com/office/powerpoint/2010/main" val="12539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4294967295"/>
          </p:nvPr>
        </p:nvSpPr>
        <p:spPr>
          <a:xfrm>
            <a:off x="228600" y="1005841"/>
            <a:ext cx="8686800" cy="3642360"/>
          </a:xfrm>
        </p:spPr>
        <p:txBody>
          <a:bodyPr/>
          <a:lstStyle/>
          <a:p>
            <a:pPr marL="0" indent="0">
              <a:lnSpc>
                <a:spcPct val="100000"/>
              </a:lnSpc>
              <a:spcBef>
                <a:spcPts val="2400"/>
              </a:spcBef>
              <a:spcAft>
                <a:spcPts val="0"/>
              </a:spcAft>
              <a:buNone/>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marL="0" indent="0">
              <a:lnSpc>
                <a:spcPct val="100000"/>
              </a:lnSpc>
              <a:spcBef>
                <a:spcPts val="2400"/>
              </a:spcBef>
              <a:spcAft>
                <a:spcPts val="0"/>
              </a:spcAft>
              <a:buNone/>
            </a:pPr>
            <a:r>
              <a:rPr lang="en-US" sz="2400" dirty="0"/>
              <a:t>The issue must be submitted on or before the twenty-fifth (25th) calendar day following ERCOT’s established First Available Switch Date (FASD). </a:t>
            </a:r>
          </a:p>
          <a:p>
            <a:pPr marL="0" indent="0">
              <a:lnSpc>
                <a:spcPct val="100000"/>
              </a:lnSpc>
              <a:spcBef>
                <a:spcPts val="2400"/>
              </a:spcBef>
              <a:spcAft>
                <a:spcPts val="0"/>
              </a:spcAft>
              <a:buNone/>
            </a:pPr>
            <a:r>
              <a:rPr lang="en-US" sz="2400" dirty="0"/>
              <a:t>If a Customer Rescission issue has not been submitted within the specified timeframe above, the two CRs should work to resolve the issue through the IAG/IAL subtype.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101</a:t>
            </a:fld>
            <a:endParaRPr lang="en-US" dirty="0"/>
          </a:p>
        </p:txBody>
      </p:sp>
    </p:spTree>
    <p:extLst>
      <p:ext uri="{BB962C8B-B14F-4D97-AF65-F5344CB8AC3E}">
        <p14:creationId xmlns:p14="http://schemas.microsoft.com/office/powerpoint/2010/main" val="1600874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4294967295"/>
          </p:nvPr>
        </p:nvSpPr>
        <p:spPr>
          <a:xfrm>
            <a:off x="228600" y="990601"/>
            <a:ext cx="8686800" cy="3048000"/>
          </a:xfrm>
        </p:spPr>
        <p:txBody>
          <a:bodyPr/>
          <a:lstStyle/>
          <a:p>
            <a:pPr marL="0" indent="0">
              <a:lnSpc>
                <a:spcPct val="100000"/>
              </a:lnSpc>
              <a:spcBef>
                <a:spcPts val="2400"/>
              </a:spcBef>
              <a:spcAft>
                <a:spcPts val="0"/>
              </a:spcAft>
              <a:buNone/>
            </a:pPr>
            <a:r>
              <a:rPr lang="en-US" sz="2400" dirty="0"/>
              <a:t>Once a Customer Rescission </a:t>
            </a:r>
            <a:r>
              <a:rPr lang="en-US" sz="2400" dirty="0" err="1"/>
              <a:t>MarkeTrak</a:t>
            </a:r>
            <a:r>
              <a:rPr lang="en-US" sz="2400" dirty="0"/>
              <a:t> (MT) issue has been submitted, the </a:t>
            </a:r>
            <a:r>
              <a:rPr lang="en-US" sz="2400" u="sng" dirty="0"/>
              <a:t>Losing CR</a:t>
            </a:r>
            <a:r>
              <a:rPr lang="en-US" sz="2400" dirty="0"/>
              <a:t> has two (2) business days to agree to the Customer Rescission MT issue.</a:t>
            </a:r>
          </a:p>
          <a:p>
            <a:pPr marL="0" indent="0">
              <a:lnSpc>
                <a:spcPct val="100000"/>
              </a:lnSpc>
              <a:spcBef>
                <a:spcPts val="2400"/>
              </a:spcBef>
              <a:spcAft>
                <a:spcPts val="0"/>
              </a:spcAft>
              <a:buNone/>
            </a:pPr>
            <a:r>
              <a:rPr lang="en-US" sz="2400" dirty="0"/>
              <a:t>Once the Transmission and/or Distribution Service Provider (TDSP) has updated the MT issue to “Ready to Receive”, the </a:t>
            </a:r>
            <a:r>
              <a:rPr lang="en-US" sz="2400" u="sng" dirty="0"/>
              <a:t>Losing CR</a:t>
            </a:r>
            <a:r>
              <a:rPr lang="en-US" sz="2400" dirty="0"/>
              <a:t> has another two (2) business days to send a backdated 814_16, Move-In Request</a:t>
            </a:r>
            <a:r>
              <a:rPr lang="en-US" dirty="0"/>
              <a: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102</a:t>
            </a:fld>
            <a:endParaRPr lang="en-US" dirty="0"/>
          </a:p>
        </p:txBody>
      </p:sp>
    </p:spTree>
    <p:extLst>
      <p:ext uri="{BB962C8B-B14F-4D97-AF65-F5344CB8AC3E}">
        <p14:creationId xmlns:p14="http://schemas.microsoft.com/office/powerpoint/2010/main" val="2903578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4294967295"/>
          </p:nvPr>
        </p:nvSpPr>
        <p:spPr>
          <a:xfrm>
            <a:off x="228600" y="1005840"/>
            <a:ext cx="8305800" cy="915988"/>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1">
                    <a:lumMod val="75000"/>
                  </a:schemeClr>
                </a:solidFill>
              </a:rPr>
              <a:t>Customer Rescission</a:t>
            </a:r>
            <a:r>
              <a:rPr lang="en-US" dirty="0"/>
              <a:t>.</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103</a:t>
            </a:fld>
            <a:endParaRPr lang="en-US" dirty="0"/>
          </a:p>
        </p:txBody>
      </p:sp>
    </p:spTree>
    <p:extLst>
      <p:ext uri="{BB962C8B-B14F-4D97-AF65-F5344CB8AC3E}">
        <p14:creationId xmlns:p14="http://schemas.microsoft.com/office/powerpoint/2010/main" val="859995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4294967295"/>
          </p:nvPr>
        </p:nvSpPr>
        <p:spPr>
          <a:xfrm>
            <a:off x="228600" y="1005840"/>
            <a:ext cx="8305800" cy="1303973"/>
          </a:xfrm>
        </p:spPr>
        <p:txBody>
          <a:bodyPr>
            <a:normAutofit lnSpcReduction="10000"/>
          </a:bodyPr>
          <a:lstStyle/>
          <a:p>
            <a:pPr marL="0" indent="0">
              <a:lnSpc>
                <a:spcPct val="110000"/>
              </a:lnSpc>
              <a:spcBef>
                <a:spcPts val="0"/>
              </a:spcBef>
              <a:spcAft>
                <a:spcPts val="0"/>
              </a:spcAft>
              <a:buNone/>
            </a:pPr>
            <a:r>
              <a:rPr lang="en-US" sz="1600" dirty="0"/>
              <a:t>The following fields must be populated:</a:t>
            </a:r>
          </a:p>
          <a:p>
            <a:pPr marL="365760" indent="-182880">
              <a:lnSpc>
                <a:spcPct val="110000"/>
              </a:lnSpc>
              <a:spcAft>
                <a:spcPts val="0"/>
              </a:spcAft>
              <a:buFont typeface="Arial" panose="020B0604020202020204" pitchFamily="34" charset="0"/>
              <a:buChar char="•"/>
            </a:pPr>
            <a:r>
              <a:rPr lang="en-US" sz="1600" dirty="0"/>
              <a:t>ESI ID</a:t>
            </a:r>
          </a:p>
          <a:p>
            <a:pPr marL="365760" indent="-182880">
              <a:lnSpc>
                <a:spcPct val="110000"/>
              </a:lnSpc>
              <a:spcBef>
                <a:spcPts val="0"/>
              </a:spcBef>
              <a:spcAft>
                <a:spcPts val="0"/>
              </a:spcAft>
              <a:buFont typeface="Arial" panose="020B0604020202020204" pitchFamily="34" charset="0"/>
              <a:buChar char="•"/>
            </a:pPr>
            <a:r>
              <a:rPr lang="en-US" sz="1600" dirty="0"/>
              <a:t>Original Tran ID</a:t>
            </a:r>
          </a:p>
          <a:p>
            <a:pPr marL="365760" indent="-182880">
              <a:lnSpc>
                <a:spcPct val="110000"/>
              </a:lnSpc>
              <a:spcBef>
                <a:spcPts val="0"/>
              </a:spcBef>
              <a:spcAft>
                <a:spcPts val="0"/>
              </a:spcAft>
              <a:buFont typeface="Arial" panose="020B0604020202020204" pitchFamily="34" charset="0"/>
              <a:buChar char="•"/>
            </a:pPr>
            <a:r>
              <a:rPr lang="en-US" sz="1600" dirty="0"/>
              <a:t>Comments (Recommended)</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309813"/>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104</a:t>
            </a:fld>
            <a:endParaRPr lang="en-US" dirty="0"/>
          </a:p>
        </p:txBody>
      </p:sp>
    </p:spTree>
    <p:extLst>
      <p:ext uri="{BB962C8B-B14F-4D97-AF65-F5344CB8AC3E}">
        <p14:creationId xmlns:p14="http://schemas.microsoft.com/office/powerpoint/2010/main" val="2309776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4294967295"/>
          </p:nvPr>
        </p:nvSpPr>
        <p:spPr>
          <a:xfrm>
            <a:off x="228600" y="1005840"/>
            <a:ext cx="8686800" cy="5303838"/>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1">
                    <a:lumMod val="75000"/>
                  </a:schemeClr>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105</a:t>
            </a:fld>
            <a:endParaRPr lang="en-US" dirty="0"/>
          </a:p>
        </p:txBody>
      </p:sp>
    </p:spTree>
    <p:extLst>
      <p:ext uri="{BB962C8B-B14F-4D97-AF65-F5344CB8AC3E}">
        <p14:creationId xmlns:p14="http://schemas.microsoft.com/office/powerpoint/2010/main" val="2113979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3667"/>
            <a:ext cx="8915400" cy="1411288"/>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1">
                    <a:lumMod val="75000"/>
                  </a:schemeClr>
                </a:solidFill>
              </a:rPr>
              <a:t>[Implies “Agreement” &amp; ends the 2 Business Day clock]</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106</a:t>
            </a:fld>
            <a:endParaRPr lang="en-US" dirty="0"/>
          </a:p>
        </p:txBody>
      </p:sp>
    </p:spTree>
    <p:extLst>
      <p:ext uri="{BB962C8B-B14F-4D97-AF65-F5344CB8AC3E}">
        <p14:creationId xmlns:p14="http://schemas.microsoft.com/office/powerpoint/2010/main" val="1312930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4294967295"/>
          </p:nvPr>
        </p:nvSpPr>
        <p:spPr>
          <a:xfrm>
            <a:off x="228600" y="1005840"/>
            <a:ext cx="8763000" cy="2346960"/>
          </a:xfrm>
        </p:spPr>
        <p:txBody>
          <a:bodyPr>
            <a:normAutofit/>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extLst>
      <p:ext uri="{BB962C8B-B14F-4D97-AF65-F5344CB8AC3E}">
        <p14:creationId xmlns:p14="http://schemas.microsoft.com/office/powerpoint/2010/main" val="29010921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4294967295"/>
          </p:nvPr>
        </p:nvSpPr>
        <p:spPr>
          <a:xfrm>
            <a:off x="228600" y="1005840"/>
            <a:ext cx="8686800" cy="762000"/>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1">
                    <a:lumMod val="75000"/>
                  </a:schemeClr>
                </a:solidFill>
              </a:rPr>
              <a:t>[Starts the 2 Business Day clock for Losing CR to submit BDMVI]</a:t>
            </a:r>
            <a:endParaRPr lang="en-US" sz="1900" dirty="0">
              <a:solidFill>
                <a:schemeClr val="accent1">
                  <a:lumMod val="75000"/>
                </a:schemeClr>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108</a:t>
            </a:fld>
            <a:endParaRPr lang="en-US" dirty="0"/>
          </a:p>
        </p:txBody>
      </p:sp>
    </p:spTree>
    <p:extLst>
      <p:ext uri="{BB962C8B-B14F-4D97-AF65-F5344CB8AC3E}">
        <p14:creationId xmlns:p14="http://schemas.microsoft.com/office/powerpoint/2010/main" val="18650443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5840"/>
            <a:ext cx="8686800" cy="2482850"/>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spTree>
    <p:extLst>
      <p:ext uri="{BB962C8B-B14F-4D97-AF65-F5344CB8AC3E}">
        <p14:creationId xmlns:p14="http://schemas.microsoft.com/office/powerpoint/2010/main" val="28339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371600"/>
          </a:xfrm>
        </p:spPr>
        <p:txBody>
          <a:bodyPr/>
          <a:lstStyle/>
          <a:p>
            <a:pPr marL="0" indent="0">
              <a:lnSpc>
                <a:spcPct val="100000"/>
              </a:lnSpc>
              <a:spcBef>
                <a:spcPts val="0"/>
              </a:spcBef>
              <a:spcAft>
                <a:spcPts val="0"/>
              </a:spcAft>
              <a:buNone/>
            </a:pPr>
            <a:r>
              <a:rPr lang="en-US" sz="2000" b="1" dirty="0"/>
              <a:t>Launch Page</a:t>
            </a:r>
          </a:p>
          <a:p>
            <a:pPr marL="457200" lvl="1" indent="0">
              <a:lnSpc>
                <a:spcPct val="100000"/>
              </a:lnSpc>
              <a:spcBef>
                <a:spcPts val="1200"/>
              </a:spcBef>
              <a:spcAft>
                <a:spcPts val="0"/>
              </a:spcAft>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514600"/>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5840"/>
            <a:ext cx="8915400" cy="450850"/>
          </a:xfrm>
        </p:spPr>
        <p:txBody>
          <a:bodyPr/>
          <a:lstStyle/>
          <a:p>
            <a:pPr marL="548640" indent="-548640">
              <a:buFont typeface="+mj-lt"/>
              <a:buAutoNum type="arabicPeriod" startAt="16"/>
            </a:pPr>
            <a:r>
              <a:rPr lang="en-US" sz="2400" dirty="0"/>
              <a:t>Losing CR selects ‘Provide Regaining </a:t>
            </a:r>
            <a:r>
              <a:rPr lang="en-US" dirty="0"/>
              <a:t>BGN02’.</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110</a:t>
            </a:fld>
            <a:endParaRPr lang="en-US" dirty="0"/>
          </a:p>
        </p:txBody>
      </p:sp>
    </p:spTree>
    <p:extLst>
      <p:ext uri="{BB962C8B-B14F-4D97-AF65-F5344CB8AC3E}">
        <p14:creationId xmlns:p14="http://schemas.microsoft.com/office/powerpoint/2010/main" val="3198086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4294967295"/>
          </p:nvPr>
        </p:nvSpPr>
        <p:spPr>
          <a:xfrm>
            <a:off x="228600" y="1005840"/>
            <a:ext cx="8915400" cy="1270000"/>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111</a:t>
            </a:fld>
            <a:endParaRPr lang="en-US" dirty="0"/>
          </a:p>
        </p:txBody>
      </p:sp>
    </p:spTree>
    <p:extLst>
      <p:ext uri="{BB962C8B-B14F-4D97-AF65-F5344CB8AC3E}">
        <p14:creationId xmlns:p14="http://schemas.microsoft.com/office/powerpoint/2010/main" val="40315833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4294967295"/>
          </p:nvPr>
        </p:nvSpPr>
        <p:spPr>
          <a:xfrm>
            <a:off x="228600" y="1005840"/>
            <a:ext cx="8686800" cy="5153025"/>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1">
                    <a:lumMod val="75000"/>
                  </a:schemeClr>
                </a:solidFill>
              </a:rPr>
              <a:t>[Ends the 2 business day clock for the Losing CR]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112</a:t>
            </a:fld>
            <a:endParaRPr lang="en-US" dirty="0"/>
          </a:p>
        </p:txBody>
      </p:sp>
    </p:spTree>
    <p:extLst>
      <p:ext uri="{BB962C8B-B14F-4D97-AF65-F5344CB8AC3E}">
        <p14:creationId xmlns:p14="http://schemas.microsoft.com/office/powerpoint/2010/main" val="3036470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305800" cy="1665288"/>
          </a:xfrm>
        </p:spPr>
        <p:txBody>
          <a:bodyPr/>
          <a:lstStyle/>
          <a:p>
            <a:pPr marL="0" indent="0">
              <a:spcBef>
                <a:spcPts val="1800"/>
              </a:spcBef>
              <a:buNone/>
            </a:pPr>
            <a:r>
              <a:rPr lang="en-US" sz="2400" b="1" i="1" dirty="0"/>
              <a:t>Who can submit a Rescission </a:t>
            </a:r>
            <a:r>
              <a:rPr lang="en-US" sz="2400" b="1" i="1" dirty="0" err="1"/>
              <a:t>MarkeTrak</a:t>
            </a:r>
            <a:r>
              <a:rPr lang="en-US" sz="24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The Gaining REP </a:t>
            </a:r>
            <a:r>
              <a:rPr lang="en-US" sz="2000" i="1" dirty="0">
                <a:solidFill>
                  <a:schemeClr val="accent1">
                    <a:lumMod val="75000"/>
                  </a:schemeClr>
                </a:solidFill>
              </a:rPr>
              <a:t>– only the Gaining REP may initiate the Rescission process</a:t>
            </a:r>
          </a:p>
        </p:txBody>
      </p:sp>
      <p:sp>
        <p:nvSpPr>
          <p:cNvPr id="6" name="Rectangle 5"/>
          <p:cNvSpPr/>
          <p:nvPr/>
        </p:nvSpPr>
        <p:spPr>
          <a:xfrm>
            <a:off x="1342156"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113</a:t>
            </a:fld>
            <a:endParaRPr lang="en-US" dirty="0"/>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305800" cy="1962150"/>
          </a:xfrm>
        </p:spPr>
        <p:txBody>
          <a:bodyPr>
            <a:normAutofit/>
          </a:bodyPr>
          <a:lstStyle/>
          <a:p>
            <a:pPr marL="0" indent="0">
              <a:spcBef>
                <a:spcPts val="1800"/>
              </a:spcBef>
              <a:buNone/>
            </a:pPr>
            <a:r>
              <a:rPr lang="en-US" sz="24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TRUE</a:t>
            </a:r>
            <a:r>
              <a:rPr lang="en-US" sz="2000" i="1" dirty="0">
                <a:solidFill>
                  <a:schemeClr val="accent1">
                    <a:lumMod val="75000"/>
                  </a:schemeClr>
                </a:solidFill>
              </a:rPr>
              <a:t> – providing any relevant information assists in the timely resolution of the MT</a:t>
            </a:r>
          </a:p>
        </p:txBody>
      </p:sp>
      <p:sp>
        <p:nvSpPr>
          <p:cNvPr id="6" name="Rectangle 5"/>
          <p:cNvSpPr/>
          <p:nvPr/>
        </p:nvSpPr>
        <p:spPr>
          <a:xfrm>
            <a:off x="1702699" y="3841037"/>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114</a:t>
            </a:fld>
            <a:endParaRPr lang="en-US" dirty="0"/>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097280"/>
            <a:ext cx="8305800" cy="1962150"/>
          </a:xfrm>
        </p:spPr>
        <p:txBody>
          <a:bodyPr>
            <a:normAutofit/>
          </a:bodyPr>
          <a:lstStyle/>
          <a:p>
            <a:pPr marL="0" indent="0">
              <a:spcBef>
                <a:spcPts val="1800"/>
              </a:spcBef>
              <a:buNone/>
            </a:pPr>
            <a:r>
              <a:rPr lang="en-US" sz="24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FALSE</a:t>
            </a:r>
            <a:r>
              <a:rPr lang="en-US" sz="2000" i="1" dirty="0">
                <a:solidFill>
                  <a:schemeClr val="accent1">
                    <a:lumMod val="75000"/>
                  </a:schemeClr>
                </a:solidFill>
              </a:rPr>
              <a:t> – per PUC Subst. Rule 25.474(j), a customer has the right to rescind the terms of service without penalty or fee of any kind</a:t>
            </a:r>
          </a:p>
        </p:txBody>
      </p:sp>
      <p:sp>
        <p:nvSpPr>
          <p:cNvPr id="6" name="Rectangle 5"/>
          <p:cNvSpPr/>
          <p:nvPr/>
        </p:nvSpPr>
        <p:spPr>
          <a:xfrm>
            <a:off x="1600200" y="39624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115</a:t>
            </a:fld>
            <a:endParaRPr lang="en-US" dirty="0"/>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4294967295"/>
          </p:nvPr>
        </p:nvSpPr>
        <p:spPr>
          <a:xfrm>
            <a:off x="225902" y="1097280"/>
            <a:ext cx="8689497" cy="3505200"/>
          </a:xfrm>
        </p:spPr>
        <p:txBody>
          <a:bodyPr>
            <a:normAutofit/>
          </a:bodyPr>
          <a:lstStyle/>
          <a:p>
            <a:pPr marL="0" indent="0">
              <a:spcBef>
                <a:spcPts val="1800"/>
              </a:spcBef>
              <a:buNone/>
            </a:pPr>
            <a:r>
              <a:rPr lang="en-US" sz="24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lumMod val="75000"/>
                  </a:schemeClr>
                </a:solidFill>
              </a:rPr>
              <a:t>ANSWER</a:t>
            </a:r>
          </a:p>
          <a:p>
            <a:pPr marL="0" indent="0" algn="ctr">
              <a:spcBef>
                <a:spcPts val="1800"/>
              </a:spcBef>
              <a:buFont typeface="Arial" panose="020B0604020202020204" pitchFamily="34" charset="0"/>
              <a:buNone/>
            </a:pPr>
            <a:r>
              <a:rPr lang="en-US" sz="2400" b="1" i="1" dirty="0">
                <a:solidFill>
                  <a:schemeClr val="accent1">
                    <a:lumMod val="75000"/>
                  </a:schemeClr>
                </a:solidFill>
              </a:rPr>
              <a:t>2 business days </a:t>
            </a:r>
            <a:r>
              <a:rPr lang="en-US" sz="2400" i="1" dirty="0">
                <a:solidFill>
                  <a:schemeClr val="accent1">
                    <a:lumMod val="75000"/>
                  </a:schemeClr>
                </a:solidFill>
              </a:rPr>
              <a:t>– once the TDSP has transitioned the MT to “Ready to Receive”</a:t>
            </a:r>
          </a:p>
        </p:txBody>
      </p:sp>
      <p:sp>
        <p:nvSpPr>
          <p:cNvPr id="6" name="Rectangle 5"/>
          <p:cNvSpPr/>
          <p:nvPr/>
        </p:nvSpPr>
        <p:spPr>
          <a:xfrm>
            <a:off x="1562100" y="441960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116</a:t>
            </a:fld>
            <a:endParaRPr lang="en-US" dirty="0"/>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117</a:t>
            </a:fld>
            <a:endParaRPr lang="en-US" dirty="0"/>
          </a:p>
        </p:txBody>
      </p:sp>
    </p:spTree>
    <p:extLst>
      <p:ext uri="{BB962C8B-B14F-4D97-AF65-F5344CB8AC3E}">
        <p14:creationId xmlns:p14="http://schemas.microsoft.com/office/powerpoint/2010/main" val="30518698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676400"/>
          </a:xfrm>
        </p:spPr>
        <p:txBody>
          <a:bodyPr>
            <a:normAutofit fontScale="90000"/>
          </a:bodyPr>
          <a:lstStyle/>
          <a:p>
            <a:r>
              <a:rPr lang="en-US" sz="2700" dirty="0" err="1"/>
              <a:t>MarkeTrak</a:t>
            </a:r>
            <a:r>
              <a:rPr lang="en-US" sz="2700" dirty="0"/>
              <a:t> Training</a:t>
            </a:r>
            <a:r>
              <a:rPr lang="en-US" dirty="0"/>
              <a:t/>
            </a:r>
            <a:br>
              <a:rPr lang="en-US" dirty="0"/>
            </a:br>
            <a:r>
              <a:rPr lang="en-US" dirty="0"/>
              <a:t>Inadvertent Gain (IAG) </a:t>
            </a:r>
            <a:r>
              <a:rPr lang="en-US" dirty="0" err="1"/>
              <a:t>MarkeTrak</a:t>
            </a:r>
            <a:r>
              <a:rPr lang="en-US" dirty="0"/>
              <a:t> Walkthrough</a:t>
            </a:r>
          </a:p>
        </p:txBody>
      </p:sp>
    </p:spTree>
    <p:extLst>
      <p:ext uri="{BB962C8B-B14F-4D97-AF65-F5344CB8AC3E}">
        <p14:creationId xmlns:p14="http://schemas.microsoft.com/office/powerpoint/2010/main" val="2106797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229600" cy="3482975"/>
          </a:xfrm>
        </p:spPr>
        <p:txBody>
          <a:bodyPr>
            <a:normAutofit lnSpcReduction="10000"/>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a:t>
            </a:r>
            <a:r>
              <a:rPr lang="en-US" sz="2000" b="1" i="1" dirty="0">
                <a:solidFill>
                  <a:schemeClr val="accent1">
                    <a:lumMod val="75000"/>
                  </a:schemeClr>
                </a:solidFill>
              </a:rPr>
              <a:t>In Review”</a:t>
            </a:r>
            <a:r>
              <a:rPr lang="en-US" sz="2000" b="1" i="1" dirty="0">
                <a:solidFill>
                  <a:schemeClr val="accent5"/>
                </a:solidFill>
              </a:rPr>
              <a:t> </a:t>
            </a:r>
            <a:r>
              <a:rPr lang="en-US" sz="2000" dirty="0"/>
              <a:t>or </a:t>
            </a:r>
            <a:r>
              <a:rPr lang="en-US" sz="2000" b="1" i="1" dirty="0">
                <a:solidFill>
                  <a:schemeClr val="accent1">
                    <a:lumMod val="75000"/>
                  </a:schemeClr>
                </a:solidFill>
              </a:rPr>
              <a:t>“Scheduled”</a:t>
            </a:r>
            <a:r>
              <a:rPr lang="en-US" sz="2000" i="1" dirty="0">
                <a:solidFill>
                  <a:schemeClr val="accent1">
                    <a:lumMod val="75000"/>
                  </a:schemeClr>
                </a:solidFill>
              </a:rPr>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1">
                    <a:lumMod val="75000"/>
                  </a:schemeClr>
                </a:solidFill>
              </a:rPr>
              <a:t>“Completed” </a:t>
            </a:r>
            <a:r>
              <a:rPr lang="en-US" sz="2000" dirty="0"/>
              <a:t>or </a:t>
            </a:r>
            <a:r>
              <a:rPr lang="en-US" sz="2000" b="1" i="1" dirty="0">
                <a:solidFill>
                  <a:schemeClr val="accent1">
                    <a:lumMod val="75000"/>
                  </a:schemeClr>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119</a:t>
            </a:fld>
            <a:endParaRPr lang="en-US" dirty="0"/>
          </a:p>
        </p:txBody>
      </p:sp>
    </p:spTree>
    <p:extLst>
      <p:ext uri="{BB962C8B-B14F-4D97-AF65-F5344CB8AC3E}">
        <p14:creationId xmlns:p14="http://schemas.microsoft.com/office/powerpoint/2010/main" val="22727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914400"/>
          </a:xfrm>
        </p:spPr>
        <p:txBody>
          <a:bodyPr>
            <a:normAutofit/>
          </a:bodyPr>
          <a:lstStyle/>
          <a:p>
            <a:pPr marL="0" indent="0">
              <a:lnSpc>
                <a:spcPct val="100000"/>
              </a:lnSpc>
              <a:spcBef>
                <a:spcPts val="0"/>
              </a:spcBef>
              <a:spcAft>
                <a:spcPts val="0"/>
              </a:spcAft>
              <a:buNone/>
            </a:pPr>
            <a:r>
              <a:rPr lang="en-US" sz="2000" b="1" dirty="0"/>
              <a:t>Setting a specific Home Page Report</a:t>
            </a:r>
          </a:p>
          <a:p>
            <a:pPr marL="457200" lvl="1" indent="0">
              <a:lnSpc>
                <a:spcPct val="100000"/>
              </a:lnSpc>
              <a:spcBef>
                <a:spcPts val="1200"/>
              </a:spcBef>
              <a:spcAft>
                <a:spcPts val="0"/>
              </a:spcAft>
              <a:buNone/>
            </a:pPr>
            <a:r>
              <a:rPr lang="en-US" sz="1600" dirty="0"/>
              <a:t>Select the link at the bottom of the Task Page to set a specific Home Page Report.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5053013"/>
          </a:xfrm>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1005840" lvl="1" indent="-365760">
              <a:spcBef>
                <a:spcPts val="1800"/>
              </a:spcBef>
              <a:buFont typeface="Arial" panose="020B0604020202020204" pitchFamily="34" charset="0"/>
              <a:buChar char="•"/>
            </a:pPr>
            <a:r>
              <a:rPr lang="en-US" sz="2000" dirty="0"/>
              <a:t>CRs, both Losing and Gaining Reps, must investigate the matter and </a:t>
            </a:r>
            <a:r>
              <a:rPr lang="en-US" sz="2000" b="1" dirty="0">
                <a:solidFill>
                  <a:schemeClr val="accent1">
                    <a:lumMod val="75000"/>
                  </a:schemeClr>
                </a:solidFill>
              </a:rPr>
              <a:t>provide all necessary/relevant information – </a:t>
            </a:r>
            <a:r>
              <a:rPr lang="en-US" sz="2000" b="1" i="1" dirty="0">
                <a:solidFill>
                  <a:schemeClr val="accent1">
                    <a:lumMod val="75000"/>
                  </a:schemeClr>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1">
                    <a:lumMod val="75000"/>
                  </a:schemeClr>
                </a:solidFill>
              </a:rPr>
              <a:t>Date of Loss + 1 (DOL+1) or at the latest 10 days from the date the </a:t>
            </a:r>
            <a:r>
              <a:rPr lang="en-US" sz="2000" b="1" dirty="0" err="1">
                <a:solidFill>
                  <a:schemeClr val="accent1">
                    <a:lumMod val="75000"/>
                  </a:schemeClr>
                </a:solidFill>
              </a:rPr>
              <a:t>MarkeTrak</a:t>
            </a:r>
            <a:r>
              <a:rPr lang="en-US" sz="2000" b="1" dirty="0">
                <a:solidFill>
                  <a:schemeClr val="accent1">
                    <a:lumMod val="75000"/>
                  </a:schemeClr>
                </a:solidFill>
              </a:rPr>
              <a:t> was submitted </a:t>
            </a:r>
            <a:r>
              <a:rPr lang="en-US" sz="2000" dirty="0"/>
              <a:t>to avoid creating transaction business process exceptions at ERCOT and the TDSP.</a:t>
            </a:r>
          </a:p>
          <a:p>
            <a:pPr marL="1005840" lvl="1" indent="-365760">
              <a:spcBef>
                <a:spcPts val="1800"/>
              </a:spcBef>
              <a:buFont typeface="Arial" panose="020B0604020202020204" pitchFamily="34" charset="0"/>
              <a:buChar char="•"/>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120</a:t>
            </a:fld>
            <a:endParaRPr lang="en-US" dirty="0"/>
          </a:p>
        </p:txBody>
      </p:sp>
    </p:spTree>
    <p:extLst>
      <p:ext uri="{BB962C8B-B14F-4D97-AF65-F5344CB8AC3E}">
        <p14:creationId xmlns:p14="http://schemas.microsoft.com/office/powerpoint/2010/main" val="1946000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4554" y="1005840"/>
            <a:ext cx="8458200" cy="857250"/>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Slide Number Placeholder 8"/>
          <p:cNvSpPr>
            <a:spLocks noGrp="1"/>
          </p:cNvSpPr>
          <p:nvPr>
            <p:ph type="sldNum" sz="quarter" idx="12"/>
          </p:nvPr>
        </p:nvSpPr>
        <p:spPr/>
        <p:txBody>
          <a:bodyPr/>
          <a:lstStyle/>
          <a:p>
            <a:fld id="{D57F1E4F-1CFF-5643-939E-02111984F565}" type="slidenum">
              <a:rPr lang="en-US" smtClean="0"/>
              <a:pPr/>
              <a:t>121</a:t>
            </a:fld>
            <a:endParaRPr lang="en-US" dirty="0"/>
          </a:p>
        </p:txBody>
      </p:sp>
    </p:spTree>
    <p:extLst>
      <p:ext uri="{BB962C8B-B14F-4D97-AF65-F5344CB8AC3E}">
        <p14:creationId xmlns:p14="http://schemas.microsoft.com/office/powerpoint/2010/main" val="4239560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69846" y="1005840"/>
            <a:ext cx="8645553" cy="895350"/>
          </a:xfrm>
        </p:spPr>
        <p:txBody>
          <a:bodyPr>
            <a:normAutofit/>
          </a:bodyPr>
          <a:lstStyle/>
          <a:p>
            <a:pPr marL="365760" indent="-274320">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1901190"/>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28800" y="5038429"/>
            <a:ext cx="716280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122</a:t>
            </a:fld>
            <a:endParaRPr lang="en-US" dirty="0"/>
          </a:p>
        </p:txBody>
      </p:sp>
    </p:spTree>
    <p:extLst>
      <p:ext uri="{BB962C8B-B14F-4D97-AF65-F5344CB8AC3E}">
        <p14:creationId xmlns:p14="http://schemas.microsoft.com/office/powerpoint/2010/main" val="1171362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4648"/>
            <a:ext cx="8458200" cy="574675"/>
          </a:xfrm>
        </p:spPr>
        <p:txBody>
          <a:bodyPr/>
          <a:lstStyle/>
          <a:p>
            <a:pPr marL="365760" indent="-27432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5" name="Content Placeholder 2"/>
          <p:cNvSpPr txBox="1">
            <a:spLocks/>
          </p:cNvSpPr>
          <p:nvPr/>
        </p:nvSpPr>
        <p:spPr>
          <a:xfrm>
            <a:off x="228600" y="4835232"/>
            <a:ext cx="86106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a:spcBef>
                <a:spcPts val="1200"/>
              </a:spcBef>
              <a:buClr>
                <a:schemeClr val="accent1"/>
              </a:buClr>
              <a:buFont typeface="+mj-lt"/>
              <a:buAutoNum type="arabicPeriod" startAt="4"/>
            </a:pPr>
            <a:r>
              <a:rPr lang="en-US" sz="1600" dirty="0">
                <a:solidFill>
                  <a:schemeClr val="tx2"/>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D57F1E4F-1CFF-5643-939E-02111984F565}" type="slidenum">
              <a:rPr lang="en-US" smtClean="0"/>
              <a:pPr/>
              <a:t>123</a:t>
            </a:fld>
            <a:endParaRPr lang="en-US" dirty="0"/>
          </a:p>
        </p:txBody>
      </p:sp>
    </p:spTree>
    <p:extLst>
      <p:ext uri="{BB962C8B-B14F-4D97-AF65-F5344CB8AC3E}">
        <p14:creationId xmlns:p14="http://schemas.microsoft.com/office/powerpoint/2010/main" val="4023093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973138"/>
          </a:xfrm>
        </p:spPr>
        <p:txBody>
          <a:bodyPr>
            <a:normAutofit/>
          </a:bodyPr>
          <a:lstStyle/>
          <a:p>
            <a:pPr marL="365760" indent="-365760">
              <a:buFont typeface="+mj-lt"/>
              <a:buAutoNum type="arabicPeriod" startAt="5"/>
            </a:pPr>
            <a:r>
              <a:rPr lang="en-US" dirty="0"/>
              <a:t>CR2 (Losing CR) will select Begin Working and Issue details and Investigate Market Conditions to determine the appropriate regain date.</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chemeClr val="tx2"/>
                </a:solidFill>
              </a:rPr>
              <a:t>CR2 (Losing CR) will select Begin Working and Issue details and Investigate Market Conditions to determine the appropriate regain date.</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124</a:t>
            </a:fld>
            <a:endParaRPr lang="en-US" dirty="0"/>
          </a:p>
        </p:txBody>
      </p:sp>
    </p:spTree>
    <p:extLst>
      <p:ext uri="{BB962C8B-B14F-4D97-AF65-F5344CB8AC3E}">
        <p14:creationId xmlns:p14="http://schemas.microsoft.com/office/powerpoint/2010/main" val="260387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458200" cy="1863725"/>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1">
                    <a:lumMod val="75000"/>
                  </a:schemeClr>
                </a:solidFill>
              </a:rPr>
              <a:t>Losing CR</a:t>
            </a:r>
            <a:r>
              <a:rPr lang="en-US" sz="1600" dirty="0">
                <a:solidFill>
                  <a:schemeClr val="accent1">
                    <a:lumMod val="75000"/>
                  </a:schemeClr>
                </a:solidFill>
              </a:rPr>
              <a:t> </a:t>
            </a:r>
            <a:r>
              <a:rPr lang="en-US" sz="1600" dirty="0"/>
              <a:t>may reject the return of an inadvertently gained ESI ID from the </a:t>
            </a:r>
            <a:r>
              <a:rPr lang="en-US" sz="1600" b="1" dirty="0">
                <a:solidFill>
                  <a:schemeClr val="accent1">
                    <a:lumMod val="75000"/>
                  </a:schemeClr>
                </a:solidFill>
              </a:rPr>
              <a:t>Gaining CR</a:t>
            </a:r>
            <a:r>
              <a:rPr lang="en-US" sz="1600" dirty="0"/>
              <a:t> for one of the following reasons </a:t>
            </a:r>
            <a:r>
              <a:rPr lang="en-US" sz="1600" b="1" u="sng" dirty="0">
                <a:solidFill>
                  <a:schemeClr val="accent1">
                    <a:lumMod val="75000"/>
                  </a:schemeClr>
                </a:solidFill>
              </a:rPr>
              <a:t>only</a:t>
            </a:r>
            <a:r>
              <a:rPr lang="en-US" sz="1600" dirty="0"/>
              <a:t>:</a:t>
            </a:r>
          </a:p>
        </p:txBody>
      </p:sp>
      <p:sp>
        <p:nvSpPr>
          <p:cNvPr id="8" name="Content Placeholder 2"/>
          <p:cNvSpPr txBox="1">
            <a:spLocks/>
          </p:cNvSpPr>
          <p:nvPr/>
        </p:nvSpPr>
        <p:spPr>
          <a:xfrm>
            <a:off x="224554" y="3048000"/>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t>A new transaction has completed in the market, including, but not limited to the following transactions:</a:t>
            </a:r>
          </a:p>
          <a:p>
            <a:pPr marL="914400" lvl="2">
              <a:spcBef>
                <a:spcPts val="1200"/>
              </a:spcBef>
              <a:buFont typeface="+mj-lt"/>
              <a:buAutoNum type="romanLcPeriod"/>
            </a:pPr>
            <a:r>
              <a:rPr lang="en-US" sz="1600" dirty="0"/>
              <a:t>The 814_16, Move In Request; or</a:t>
            </a:r>
          </a:p>
          <a:p>
            <a:pPr marL="914400" lvl="2">
              <a:spcBef>
                <a:spcPts val="1200"/>
              </a:spcBef>
              <a:buFont typeface="+mj-lt"/>
              <a:buAutoNum type="romanLcPeriod"/>
            </a:pPr>
            <a:r>
              <a:rPr lang="en-US" sz="1600" dirty="0"/>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125</a:t>
            </a:fld>
            <a:endParaRPr lang="en-US" dirty="0"/>
          </a:p>
        </p:txBody>
      </p:sp>
    </p:spTree>
    <p:extLst>
      <p:ext uri="{BB962C8B-B14F-4D97-AF65-F5344CB8AC3E}">
        <p14:creationId xmlns:p14="http://schemas.microsoft.com/office/powerpoint/2010/main" val="203456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11" name="Content Placeholder 2"/>
          <p:cNvSpPr>
            <a:spLocks noGrp="1"/>
          </p:cNvSpPr>
          <p:nvPr>
            <p:ph idx="4294967295"/>
          </p:nvPr>
        </p:nvSpPr>
        <p:spPr>
          <a:xfrm>
            <a:off x="228915" y="1005840"/>
            <a:ext cx="8458200" cy="1031875"/>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1">
                    <a:lumMod val="75000"/>
                  </a:schemeClr>
                </a:solidFill>
              </a:rPr>
              <a:t>Losing CR</a:t>
            </a:r>
            <a:r>
              <a:rPr lang="en-US" sz="1600" dirty="0">
                <a:solidFill>
                  <a:schemeClr val="accent1">
                    <a:lumMod val="75000"/>
                  </a:schemeClr>
                </a:solidFill>
              </a:rPr>
              <a:t> </a:t>
            </a:r>
            <a:r>
              <a:rPr lang="en-US" sz="1600" dirty="0"/>
              <a:t>may reject the return of an inadvertently gained ESI ID from the </a:t>
            </a:r>
            <a:r>
              <a:rPr lang="en-US" sz="1600" b="1" dirty="0">
                <a:solidFill>
                  <a:schemeClr val="accent1">
                    <a:lumMod val="75000"/>
                  </a:schemeClr>
                </a:solidFill>
              </a:rPr>
              <a:t>Gaining CR</a:t>
            </a:r>
            <a:r>
              <a:rPr lang="en-US" sz="1600" dirty="0"/>
              <a:t> for one of the following reasons </a:t>
            </a:r>
            <a:r>
              <a:rPr lang="en-US" sz="1600" b="1" u="sng" dirty="0">
                <a:solidFill>
                  <a:schemeClr val="accent1">
                    <a:lumMod val="75000"/>
                  </a:schemeClr>
                </a:solidFill>
              </a:rPr>
              <a:t>only</a:t>
            </a:r>
            <a:r>
              <a:rPr lang="en-US" sz="1600" dirty="0"/>
              <a:t>:</a:t>
            </a:r>
          </a:p>
        </p:txBody>
      </p:sp>
      <p:sp>
        <p:nvSpPr>
          <p:cNvPr id="7" name="Content Placeholder 2"/>
          <p:cNvSpPr txBox="1">
            <a:spLocks/>
          </p:cNvSpPr>
          <p:nvPr/>
        </p:nvSpPr>
        <p:spPr>
          <a:xfrm>
            <a:off x="228600" y="2262110"/>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chemeClr val="tx2"/>
                </a:solidFill>
              </a:rPr>
              <a:t>Duplicate Inadvertent Gaining issue in </a:t>
            </a:r>
            <a:r>
              <a:rPr lang="en-US" sz="1600" dirty="0" err="1">
                <a:solidFill>
                  <a:schemeClr val="tx2"/>
                </a:solidFill>
              </a:rPr>
              <a:t>MarkeTrak</a:t>
            </a:r>
            <a:r>
              <a:rPr lang="en-US" sz="1600" dirty="0">
                <a:solidFill>
                  <a:schemeClr val="tx2"/>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759" y="4278521"/>
            <a:ext cx="3703796" cy="1466850"/>
          </a:xfrm>
          <a:prstGeom prst="rect">
            <a:avLst/>
          </a:prstGeom>
        </p:spPr>
      </p:pic>
      <p:sp>
        <p:nvSpPr>
          <p:cNvPr id="6" name="Rectangle 5"/>
          <p:cNvSpPr/>
          <p:nvPr/>
        </p:nvSpPr>
        <p:spPr>
          <a:xfrm>
            <a:off x="494003" y="3994030"/>
            <a:ext cx="8248137" cy="203583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734655" y="4363775"/>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126</a:t>
            </a:fld>
            <a:endParaRPr lang="en-US" dirty="0"/>
          </a:p>
        </p:txBody>
      </p:sp>
    </p:spTree>
    <p:extLst>
      <p:ext uri="{BB962C8B-B14F-4D97-AF65-F5344CB8AC3E}">
        <p14:creationId xmlns:p14="http://schemas.microsoft.com/office/powerpoint/2010/main" val="3854938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4294967295"/>
          </p:nvPr>
        </p:nvSpPr>
        <p:spPr>
          <a:xfrm>
            <a:off x="228600" y="1005840"/>
            <a:ext cx="8686800" cy="3657600"/>
          </a:xfrm>
        </p:spPr>
        <p:txBody>
          <a:bodyPr/>
          <a:lstStyle/>
          <a:p>
            <a:pPr marL="0" indent="0">
              <a:spcBef>
                <a:spcPts val="1200"/>
              </a:spcBef>
              <a:buNone/>
            </a:pPr>
            <a:r>
              <a:rPr lang="en-US" dirty="0"/>
              <a:t>The </a:t>
            </a:r>
            <a:r>
              <a:rPr lang="en-US" b="1" dirty="0">
                <a:solidFill>
                  <a:schemeClr val="accent1">
                    <a:lumMod val="75000"/>
                  </a:schemeClr>
                </a:solidFill>
              </a:rPr>
              <a:t>Losing CR </a:t>
            </a:r>
            <a:r>
              <a:rPr lang="en-US" dirty="0"/>
              <a:t>shall not reject the return of an inadvertently gained ESI ID due to:</a:t>
            </a:r>
          </a:p>
          <a:p>
            <a:pPr marL="640080" indent="-365760">
              <a:spcBef>
                <a:spcPts val="1200"/>
              </a:spcBef>
              <a:buFont typeface="+mj-lt"/>
              <a:buAutoNum type="alphaLcParenR"/>
            </a:pPr>
            <a:r>
              <a:rPr lang="en-US" dirty="0"/>
              <a:t>Inability to contact the Customer;</a:t>
            </a:r>
          </a:p>
          <a:p>
            <a:pPr marL="640080" indent="-365760">
              <a:spcBef>
                <a:spcPts val="1200"/>
              </a:spcBef>
              <a:buFont typeface="+mj-lt"/>
              <a:buAutoNum type="alphaLcParenR"/>
            </a:pPr>
            <a:r>
              <a:rPr lang="en-US" dirty="0"/>
              <a:t>Past due balances or credit history;</a:t>
            </a:r>
          </a:p>
          <a:p>
            <a:pPr marL="640080" indent="-365760">
              <a:spcBef>
                <a:spcPts val="1200"/>
              </a:spcBef>
              <a:buFont typeface="+mj-lt"/>
              <a:buAutoNum type="alphaLcParenR"/>
            </a:pPr>
            <a:r>
              <a:rPr lang="en-US" dirty="0"/>
              <a:t>Customer no longer occupies the Premise in question;</a:t>
            </a:r>
          </a:p>
          <a:p>
            <a:pPr marL="640080" indent="-365760">
              <a:spcBef>
                <a:spcPts val="1200"/>
              </a:spcBef>
              <a:buFont typeface="+mj-lt"/>
              <a:buAutoNum type="alphaLcParenR"/>
            </a:pPr>
            <a:r>
              <a:rPr lang="en-US" dirty="0"/>
              <a:t>Contract expiration or termination;</a:t>
            </a:r>
          </a:p>
          <a:p>
            <a:pPr marL="640080" indent="-365760">
              <a:spcBef>
                <a:spcPts val="1200"/>
              </a:spcBef>
              <a:buFont typeface="+mj-lt"/>
              <a:buAutoNum type="alphaLcParenR"/>
            </a:pPr>
            <a:r>
              <a:rPr lang="en-US" dirty="0"/>
              <a:t>Pending TX SETs; or</a:t>
            </a:r>
          </a:p>
          <a:p>
            <a:pPr marL="640080" indent="-365760">
              <a:spcBef>
                <a:spcPts val="1200"/>
              </a:spcBef>
              <a:buFont typeface="+mj-lt"/>
              <a:buAutoNum type="alphaLcParenR"/>
            </a:pPr>
            <a:r>
              <a:rPr lang="en-US" dirty="0"/>
              <a:t>Losing CR serving the Premise under a Continuous Service Agreement (CSA).</a:t>
            </a:r>
          </a:p>
        </p:txBody>
      </p:sp>
      <p:sp>
        <p:nvSpPr>
          <p:cNvPr id="6" name="TextBox 5"/>
          <p:cNvSpPr txBox="1"/>
          <p:nvPr/>
        </p:nvSpPr>
        <p:spPr>
          <a:xfrm>
            <a:off x="435864" y="51816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127</a:t>
            </a:fld>
            <a:endParaRPr lang="en-US" dirty="0"/>
          </a:p>
        </p:txBody>
      </p:sp>
    </p:spTree>
    <p:extLst>
      <p:ext uri="{BB962C8B-B14F-4D97-AF65-F5344CB8AC3E}">
        <p14:creationId xmlns:p14="http://schemas.microsoft.com/office/powerpoint/2010/main" val="1558499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915400" cy="785813"/>
          </a:xfrm>
        </p:spPr>
        <p:txBody>
          <a:bodyPr/>
          <a:lstStyle/>
          <a:p>
            <a:pPr marL="548640" indent="-365760">
              <a:lnSpc>
                <a:spcPct val="100000"/>
              </a:lnSpc>
              <a:spcBef>
                <a:spcPts val="0"/>
              </a:spcBef>
              <a:spcAft>
                <a:spcPts val="0"/>
              </a:spcAft>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228600" y="1828800"/>
            <a:ext cx="3249246" cy="4402015"/>
          </a:xfrm>
          <a:prstGeom prst="rect">
            <a:avLst/>
          </a:prstGeom>
        </p:spPr>
        <p:txBody>
          <a:bodyPr lIns="0" rIns="0"/>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buClr>
                <a:schemeClr val="accent1"/>
              </a:buClr>
              <a:buFont typeface="+mj-lt"/>
              <a:buAutoNum type="alphaUcPeriod" startAt="3"/>
            </a:pPr>
            <a:r>
              <a:rPr lang="en-US" sz="1400" dirty="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chemeClr val="accent1">
                    <a:lumMod val="75000"/>
                  </a:schemeClr>
                </a:solidFill>
              </a:rPr>
              <a:t>“Submit Date” + 10 days</a:t>
            </a:r>
            <a:r>
              <a:rPr lang="en-US" sz="1400" dirty="0"/>
              <a:t>.  If not the following error message will be displayed “Proposed Regain Date is greater than 10 Calendar days from the submittal of </a:t>
            </a:r>
            <a:r>
              <a:rPr lang="en-US" sz="1400" dirty="0" err="1"/>
              <a:t>MarkeTrak</a:t>
            </a:r>
            <a:r>
              <a:rPr lang="en-US" sz="1400" dirty="0"/>
              <a:t> Issue, please update with valid Proposed Regain date.”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extLst>
      <p:ext uri="{BB962C8B-B14F-4D97-AF65-F5344CB8AC3E}">
        <p14:creationId xmlns:p14="http://schemas.microsoft.com/office/powerpoint/2010/main" val="1383577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2752725"/>
          </a:xfrm>
        </p:spPr>
        <p:txBody>
          <a:bodyPr/>
          <a:lstStyle/>
          <a:p>
            <a:pPr marL="548640" indent="-365760">
              <a:spcBef>
                <a:spcPts val="1000"/>
              </a:spcBef>
              <a:buFont typeface="+mj-lt"/>
              <a:buAutoNum type="arabicPeriod" startAt="6"/>
            </a:pPr>
            <a:r>
              <a:rPr lang="en-US" sz="1400" dirty="0"/>
              <a:t>The TDSP will select Begin Working, investigate the issue details, then select one of the following:</a:t>
            </a:r>
          </a:p>
          <a:p>
            <a:pPr marL="914400" indent="-365760">
              <a:spcBef>
                <a:spcPts val="1000"/>
              </a:spcBef>
              <a:buFont typeface="+mj-lt"/>
              <a:buAutoNum type="alphaUcPeriod"/>
            </a:pPr>
            <a:r>
              <a:rPr lang="en-US" sz="1400" b="1" dirty="0">
                <a:solidFill>
                  <a:schemeClr val="accent1">
                    <a:lumMod val="75000"/>
                  </a:schemeClr>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914400" indent="-365760">
              <a:spcBef>
                <a:spcPts val="1000"/>
              </a:spcBef>
              <a:buFont typeface="+mj-lt"/>
              <a:buAutoNum type="alphaUcPeriod"/>
            </a:pPr>
            <a:r>
              <a:rPr lang="en-US" sz="1400" b="1" dirty="0">
                <a:solidFill>
                  <a:schemeClr val="accent1">
                    <a:lumMod val="75000"/>
                  </a:schemeClr>
                </a:solidFill>
              </a:rPr>
              <a:t>Send To Submitting CR</a:t>
            </a:r>
            <a:r>
              <a:rPr lang="en-US" sz="1400" b="1" dirty="0">
                <a:solidFill>
                  <a:schemeClr val="accent5"/>
                </a:solidFill>
              </a:rPr>
              <a:t> </a:t>
            </a:r>
            <a:r>
              <a:rPr lang="en-US" sz="1400" dirty="0"/>
              <a:t>– The TDSP would select this transition if they needed further information from CR1 (Losing/Original CR).</a:t>
            </a:r>
          </a:p>
          <a:p>
            <a:pPr marL="914400" indent="-365760">
              <a:spcBef>
                <a:spcPts val="1000"/>
              </a:spcBef>
              <a:buFont typeface="+mj-lt"/>
              <a:buAutoNum type="alphaUcPeriod"/>
            </a:pPr>
            <a:r>
              <a:rPr lang="en-US" sz="1400" b="1" dirty="0">
                <a:solidFill>
                  <a:schemeClr val="accent1">
                    <a:lumMod val="75000"/>
                  </a:schemeClr>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129</a:t>
            </a:fld>
            <a:endParaRPr lang="en-US" dirty="0"/>
          </a:p>
        </p:txBody>
      </p:sp>
    </p:spTree>
    <p:extLst>
      <p:ext uri="{BB962C8B-B14F-4D97-AF65-F5344CB8AC3E}">
        <p14:creationId xmlns:p14="http://schemas.microsoft.com/office/powerpoint/2010/main" val="26331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30623" y="1005840"/>
            <a:ext cx="8686800" cy="838200"/>
          </a:xfrm>
        </p:spPr>
        <p:txBody>
          <a:bodyPr/>
          <a:lstStyle/>
          <a:p>
            <a:pPr marL="0" indent="0">
              <a:lnSpc>
                <a:spcPct val="100000"/>
              </a:lnSpc>
              <a:spcBef>
                <a:spcPts val="0"/>
              </a:spcBef>
              <a:spcAft>
                <a:spcPts val="0"/>
              </a:spcAft>
              <a:buNone/>
            </a:pPr>
            <a:r>
              <a:rPr lang="en-US" sz="2000" dirty="0"/>
              <a:t>Select a report from the list displayed for your Home Page Report and click Save.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4294967295"/>
          </p:nvPr>
        </p:nvSpPr>
        <p:spPr>
          <a:xfrm>
            <a:off x="228600" y="1005840"/>
            <a:ext cx="8686800" cy="1704975"/>
          </a:xfrm>
        </p:spPr>
        <p:txBody>
          <a:bodyPr>
            <a:normAutofit lnSpcReduction="10000"/>
          </a:bodyPr>
          <a:lstStyle/>
          <a:p>
            <a:pPr marL="548640" indent="-365760">
              <a:lnSpc>
                <a:spcPct val="100000"/>
              </a:lnSpc>
              <a:spcBef>
                <a:spcPts val="0"/>
              </a:spcBef>
              <a:spcAft>
                <a:spcPts val="0"/>
              </a:spcAft>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228600" y="3656152"/>
            <a:ext cx="8686800" cy="1982647"/>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buClr>
                <a:schemeClr val="accent1"/>
              </a:buClr>
              <a:buFont typeface="+mj-lt"/>
              <a:buAutoNum type="arabicPeriod" startAt="8"/>
            </a:pPr>
            <a:r>
              <a:rPr lang="en-US" sz="1800" dirty="0">
                <a:solidFill>
                  <a:schemeClr val="tx2"/>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chemeClr val="tx2"/>
                </a:solidFill>
              </a:rPr>
              <a:t>MarkeTrak</a:t>
            </a:r>
            <a:r>
              <a:rPr lang="en-US" sz="1800" dirty="0">
                <a:solidFill>
                  <a:schemeClr val="tx2"/>
                </a:solidFill>
              </a:rPr>
              <a:t> issue.</a:t>
            </a:r>
          </a:p>
          <a:p>
            <a:pPr marL="640080">
              <a:spcBef>
                <a:spcPts val="1200"/>
              </a:spcBef>
              <a:buSzPct val="90000"/>
              <a:buFont typeface="Wingdings" panose="05000000000000000000" pitchFamily="2" charset="2"/>
              <a:buChar char="Ø"/>
            </a:pPr>
            <a:r>
              <a:rPr lang="en-US" sz="1800" dirty="0">
                <a:solidFill>
                  <a:schemeClr val="tx2"/>
                </a:solidFill>
              </a:rPr>
              <a:t>Once the regaining transaction has been successfully sent to the Market by CR2 (Losing/Original CR), Siebel will update the status automatically.</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130</a:t>
            </a:fld>
            <a:endParaRPr lang="en-US" dirty="0"/>
          </a:p>
        </p:txBody>
      </p:sp>
    </p:spTree>
    <p:extLst>
      <p:ext uri="{BB962C8B-B14F-4D97-AF65-F5344CB8AC3E}">
        <p14:creationId xmlns:p14="http://schemas.microsoft.com/office/powerpoint/2010/main" val="2790535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4294967295"/>
          </p:nvPr>
        </p:nvSpPr>
        <p:spPr>
          <a:xfrm>
            <a:off x="228600" y="1005841"/>
            <a:ext cx="8305800" cy="4556760"/>
          </a:xfrm>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131</a:t>
            </a:fld>
            <a:endParaRPr lang="en-US" dirty="0"/>
          </a:p>
        </p:txBody>
      </p:sp>
    </p:spTree>
    <p:extLst>
      <p:ext uri="{BB962C8B-B14F-4D97-AF65-F5344CB8AC3E}">
        <p14:creationId xmlns:p14="http://schemas.microsoft.com/office/powerpoint/2010/main" val="1052967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4294967295"/>
          </p:nvPr>
        </p:nvSpPr>
        <p:spPr>
          <a:xfrm>
            <a:off x="228600" y="1005841"/>
            <a:ext cx="8305800" cy="3870960"/>
          </a:xfrm>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1">
                    <a:lumMod val="75000"/>
                  </a:schemeClr>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1">
                    <a:lumMod val="75000"/>
                  </a:schemeClr>
                </a:solidFill>
              </a:rPr>
              <a:t>Inadvertent Gaining</a:t>
            </a:r>
            <a:r>
              <a:rPr lang="en-US" sz="2000" dirty="0"/>
              <a:t> issue in </a:t>
            </a:r>
            <a:r>
              <a:rPr lang="en-US" sz="2000" dirty="0" err="1"/>
              <a:t>MarkeTrak</a:t>
            </a:r>
            <a:r>
              <a:rPr lang="en-US" sz="2000" dirty="0"/>
              <a:t> for the same Customer on the same ESI ID.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132</a:t>
            </a:fld>
            <a:endParaRPr lang="en-US" dirty="0"/>
          </a:p>
        </p:txBody>
      </p:sp>
    </p:spTree>
    <p:extLst>
      <p:ext uri="{BB962C8B-B14F-4D97-AF65-F5344CB8AC3E}">
        <p14:creationId xmlns:p14="http://schemas.microsoft.com/office/powerpoint/2010/main" val="2179110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4294967295"/>
          </p:nvPr>
        </p:nvSpPr>
        <p:spPr>
          <a:xfrm>
            <a:off x="228600" y="1005840"/>
            <a:ext cx="8458200" cy="5264150"/>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1">
                    <a:lumMod val="75000"/>
                  </a:schemeClr>
                </a:solidFill>
              </a:rPr>
              <a:t>Gaining CR </a:t>
            </a:r>
            <a:r>
              <a:rPr lang="en-US" sz="1600" dirty="0"/>
              <a:t>may reject returning an inadvertently gained ESI ID to the Losing CR for one of the following reasons only:</a:t>
            </a:r>
          </a:p>
          <a:p>
            <a:pPr marL="731520" indent="-27432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731520" indent="-274320">
              <a:spcBef>
                <a:spcPts val="600"/>
              </a:spcBef>
              <a:buFont typeface="+mj-lt"/>
              <a:buAutoNum type="alphaLcParenR" startAt="2"/>
            </a:pPr>
            <a:r>
              <a:rPr lang="en-US" sz="1600" dirty="0"/>
              <a:t>Duplicate </a:t>
            </a:r>
            <a:r>
              <a:rPr lang="en-US" sz="1600" b="1" i="1" dirty="0">
                <a:solidFill>
                  <a:schemeClr val="accent1">
                    <a:lumMod val="75000"/>
                  </a:schemeClr>
                </a:solidFill>
              </a:rPr>
              <a:t>Inadvertent Losing</a:t>
            </a:r>
            <a:r>
              <a:rPr lang="en-US" sz="1600" dirty="0">
                <a:solidFill>
                  <a:schemeClr val="accent1">
                    <a:lumMod val="75000"/>
                  </a:schemeClr>
                </a:solidFill>
              </a:rPr>
              <a:t> </a:t>
            </a:r>
            <a:r>
              <a:rPr lang="en-US" sz="1600" dirty="0"/>
              <a:t>issue in </a:t>
            </a:r>
            <a:r>
              <a:rPr lang="en-US" sz="1600" dirty="0" err="1"/>
              <a:t>MarkeTrak</a:t>
            </a:r>
            <a:r>
              <a:rPr lang="en-US" sz="1600" dirty="0"/>
              <a:t> for the same Customer on the same ESI ID;</a:t>
            </a:r>
          </a:p>
          <a:p>
            <a:pPr marL="731520" indent="-27432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731520" indent="-27432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731520" indent="-274320">
              <a:spcBef>
                <a:spcPts val="600"/>
              </a:spcBef>
              <a:buFont typeface="+mj-lt"/>
              <a:buAutoNum type="alphaLcParenR" startAt="4"/>
            </a:pPr>
            <a:r>
              <a:rPr lang="en-US" sz="1600" dirty="0"/>
              <a:t>In cases of Customer rescission, </a:t>
            </a:r>
            <a:r>
              <a:rPr lang="en-US" sz="1600" b="1" i="1" dirty="0">
                <a:solidFill>
                  <a:schemeClr val="accent1">
                    <a:lumMod val="75000"/>
                  </a:schemeClr>
                </a:solidFill>
              </a:rPr>
              <a:t>Inadvertent Losing</a:t>
            </a:r>
            <a:r>
              <a:rPr lang="en-US" sz="1600" dirty="0">
                <a:solidFill>
                  <a:schemeClr val="accent1">
                    <a:lumMod val="75000"/>
                  </a:schemeClr>
                </a:solidFill>
              </a:rPr>
              <a:t> </a:t>
            </a:r>
            <a:r>
              <a:rPr lang="en-US" sz="1600" dirty="0" err="1"/>
              <a:t>MarkeTrak</a:t>
            </a:r>
            <a:r>
              <a:rPr lang="en-US" sz="1600" dirty="0"/>
              <a:t> issue is rejected/unexecuted and a </a:t>
            </a:r>
            <a:r>
              <a:rPr lang="en-US" sz="1600" b="1" i="1" dirty="0">
                <a:solidFill>
                  <a:schemeClr val="accent1">
                    <a:lumMod val="75000"/>
                  </a:schemeClr>
                </a:solidFill>
              </a:rPr>
              <a:t>Rescission</a:t>
            </a:r>
            <a:r>
              <a:rPr lang="en-US" sz="1600" dirty="0"/>
              <a:t> </a:t>
            </a:r>
            <a:r>
              <a:rPr lang="en-US" sz="1600" dirty="0" err="1"/>
              <a:t>MarkeTrak</a:t>
            </a:r>
            <a:r>
              <a:rPr lang="en-US" sz="1600" dirty="0"/>
              <a:t> issue is created</a:t>
            </a: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133</a:t>
            </a:fld>
            <a:endParaRPr lang="en-US" dirty="0"/>
          </a:p>
        </p:txBody>
      </p:sp>
    </p:spTree>
    <p:extLst>
      <p:ext uri="{BB962C8B-B14F-4D97-AF65-F5344CB8AC3E}">
        <p14:creationId xmlns:p14="http://schemas.microsoft.com/office/powerpoint/2010/main" val="39809280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4294967295"/>
          </p:nvPr>
        </p:nvSpPr>
        <p:spPr>
          <a:xfrm>
            <a:off x="228600" y="1005841"/>
            <a:ext cx="8305800" cy="4175760"/>
          </a:xfrm>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1">
                    <a:lumMod val="75000"/>
                  </a:schemeClr>
                </a:solidFill>
              </a:rPr>
              <a:t>Losing CR </a:t>
            </a:r>
            <a:r>
              <a:rPr lang="en-US" sz="2000" b="1" i="1" u="sng" dirty="0">
                <a:solidFill>
                  <a:srgbClr val="FF0000"/>
                </a:solidFill>
              </a:rPr>
              <a:t>SHALL NOT</a:t>
            </a:r>
            <a:r>
              <a:rPr lang="en-US" sz="2000" b="1" i="1" dirty="0">
                <a:solidFill>
                  <a:srgbClr val="FF0000"/>
                </a:solidFill>
              </a:rPr>
              <a: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134</a:t>
            </a:fld>
            <a:endParaRPr lang="en-US" dirty="0"/>
          </a:p>
        </p:txBody>
      </p:sp>
    </p:spTree>
    <p:extLst>
      <p:ext uri="{BB962C8B-B14F-4D97-AF65-F5344CB8AC3E}">
        <p14:creationId xmlns:p14="http://schemas.microsoft.com/office/powerpoint/2010/main" val="15073098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305800" cy="1962150"/>
          </a:xfrm>
        </p:spPr>
        <p:txBody>
          <a:bodyPr/>
          <a:lstStyle/>
          <a:p>
            <a:pPr marL="0" indent="0">
              <a:lnSpc>
                <a:spcPct val="100000"/>
              </a:lnSpc>
              <a:spcBef>
                <a:spcPts val="0"/>
              </a:spcBef>
              <a:spcAft>
                <a:spcPts val="0"/>
              </a:spcAft>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FALSE</a:t>
            </a:r>
            <a:r>
              <a:rPr lang="en-US" sz="2000" i="1" dirty="0">
                <a:solidFill>
                  <a:schemeClr val="accent1">
                    <a:lumMod val="75000"/>
                  </a:schemeClr>
                </a:solidFill>
              </a:rPr>
              <a:t> – this is not a valid reject reason, the Losing CR should regain the ESI ID and execute the Current Occupant process</a:t>
            </a:r>
          </a:p>
        </p:txBody>
      </p:sp>
      <p:sp>
        <p:nvSpPr>
          <p:cNvPr id="6" name="Rectangle 5"/>
          <p:cNvSpPr/>
          <p:nvPr/>
        </p:nvSpPr>
        <p:spPr>
          <a:xfrm>
            <a:off x="1447800"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135</a:t>
            </a:fld>
            <a:endParaRPr lang="en-US" dirty="0"/>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305800" cy="2865120"/>
          </a:xfrm>
        </p:spPr>
        <p:txBody>
          <a:bodyPr>
            <a:normAutofit/>
          </a:bodyPr>
          <a:lstStyle/>
          <a:p>
            <a:pPr marL="0" indent="0">
              <a:lnSpc>
                <a:spcPct val="100000"/>
              </a:lnSpc>
              <a:spcBef>
                <a:spcPts val="0"/>
              </a:spcBef>
              <a:spcAft>
                <a:spcPts val="0"/>
              </a:spcAft>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Either</a:t>
            </a:r>
            <a:r>
              <a:rPr lang="en-US" sz="2000" i="1" dirty="0">
                <a:solidFill>
                  <a:schemeClr val="accent1">
                    <a:lumMod val="75000"/>
                  </a:schemeClr>
                </a:solidFill>
              </a:rPr>
              <a:t> is applicable and is dependent upon the Losing CR’s business practices</a:t>
            </a:r>
          </a:p>
        </p:txBody>
      </p:sp>
      <p:sp>
        <p:nvSpPr>
          <p:cNvPr id="6" name="Rectangle 5"/>
          <p:cNvSpPr/>
          <p:nvPr/>
        </p:nvSpPr>
        <p:spPr>
          <a:xfrm>
            <a:off x="1371600" y="447483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136</a:t>
            </a:fld>
            <a:endParaRPr lang="en-US" dirty="0"/>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097280"/>
            <a:ext cx="8534400" cy="2927763"/>
          </a:xfrm>
        </p:spPr>
        <p:txBody>
          <a:bodyPr>
            <a:normAutofit/>
          </a:bodyPr>
          <a:lstStyle/>
          <a:p>
            <a:pPr marL="0" indent="0">
              <a:lnSpc>
                <a:spcPct val="100000"/>
              </a:lnSpc>
              <a:spcBef>
                <a:spcPts val="0"/>
              </a:spcBef>
              <a:spcAft>
                <a:spcPts val="0"/>
              </a:spcAft>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i="1" dirty="0">
                <a:solidFill>
                  <a:schemeClr val="accent1">
                    <a:lumMod val="75000"/>
                  </a:schemeClr>
                </a:solidFill>
              </a:rPr>
              <a:t>Per the RMG 7.3.2.3.1 Reinstatement Date, the Losing REP shall submit the BDMVI no later than </a:t>
            </a:r>
            <a:r>
              <a:rPr lang="en-US" sz="2000" b="1" i="1" dirty="0">
                <a:solidFill>
                  <a:schemeClr val="accent1">
                    <a:lumMod val="75000"/>
                  </a:schemeClr>
                </a:solidFill>
              </a:rPr>
              <a:t>12 days after submittal of the </a:t>
            </a:r>
            <a:r>
              <a:rPr lang="en-US" sz="2000" b="1" i="1" dirty="0" err="1">
                <a:solidFill>
                  <a:schemeClr val="accent1">
                    <a:lumMod val="75000"/>
                  </a:schemeClr>
                </a:solidFill>
              </a:rPr>
              <a:t>MarkeTrak</a:t>
            </a:r>
            <a:r>
              <a:rPr lang="en-US" sz="2000" i="1" dirty="0">
                <a:solidFill>
                  <a:schemeClr val="accent1">
                    <a:lumMod val="75000"/>
                  </a:schemeClr>
                </a:solidFill>
              </a:rPr>
              <a:t>.</a:t>
            </a:r>
          </a:p>
        </p:txBody>
      </p:sp>
      <p:sp>
        <p:nvSpPr>
          <p:cNvPr id="6" name="Rectangle 5"/>
          <p:cNvSpPr/>
          <p:nvPr/>
        </p:nvSpPr>
        <p:spPr>
          <a:xfrm>
            <a:off x="1232670" y="4267200"/>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137</a:t>
            </a:fld>
            <a:endParaRPr lang="en-US" dirty="0"/>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4294967295"/>
          </p:nvPr>
        </p:nvSpPr>
        <p:spPr>
          <a:xfrm>
            <a:off x="228600" y="1097280"/>
            <a:ext cx="8686800" cy="1962150"/>
          </a:xfrm>
        </p:spPr>
        <p:txBody>
          <a:bodyPr>
            <a:normAutofit fontScale="85000" lnSpcReduction="20000"/>
          </a:bodyPr>
          <a:lstStyle/>
          <a:p>
            <a:pPr marL="0" indent="0">
              <a:lnSpc>
                <a:spcPct val="120000"/>
              </a:lnSpc>
              <a:spcBef>
                <a:spcPts val="0"/>
              </a:spcBef>
              <a:spcAft>
                <a:spcPts val="0"/>
              </a:spcAft>
              <a:buNone/>
            </a:pPr>
            <a:r>
              <a:rPr lang="en-US" sz="22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i="1" dirty="0">
                <a:solidFill>
                  <a:schemeClr val="accent1">
                    <a:lumMod val="75000"/>
                  </a:schemeClr>
                </a:solidFill>
              </a:rPr>
              <a:t>Generally speaking, </a:t>
            </a:r>
            <a:r>
              <a:rPr lang="en-US" sz="2000" b="1" i="1" dirty="0">
                <a:solidFill>
                  <a:schemeClr val="accent1">
                    <a:lumMod val="75000"/>
                  </a:schemeClr>
                </a:solidFill>
              </a:rPr>
              <a:t>FALSE</a:t>
            </a:r>
            <a:r>
              <a:rPr lang="en-US" sz="2000" i="1" dirty="0">
                <a:solidFill>
                  <a:schemeClr val="accent1">
                    <a:lumMod val="75000"/>
                  </a:schemeClr>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886200"/>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138</a:t>
            </a:fld>
            <a:endParaRPr lang="en-US" dirty="0"/>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139</a:t>
            </a:fld>
            <a:endParaRPr lang="en-US" dirty="0"/>
          </a:p>
        </p:txBody>
      </p:sp>
    </p:spTree>
    <p:extLst>
      <p:ext uri="{BB962C8B-B14F-4D97-AF65-F5344CB8AC3E}">
        <p14:creationId xmlns:p14="http://schemas.microsoft.com/office/powerpoint/2010/main" val="34998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33400"/>
          </a:xfrm>
        </p:spPr>
        <p:txBody>
          <a:bodyPr/>
          <a:lstStyle/>
          <a:p>
            <a:pPr marL="0" indent="0">
              <a:lnSpc>
                <a:spcPct val="100000"/>
              </a:lnSpc>
              <a:spcBef>
                <a:spcPts val="0"/>
              </a:spcBef>
              <a:spcAft>
                <a:spcPts val="0"/>
              </a:spcAft>
              <a:buNone/>
            </a:pPr>
            <a:r>
              <a:rPr lang="en-US" sz="2000" dirty="0"/>
              <a:t>Home page now defaults to the selected report with each login.</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err="1"/>
              <a:t>MarkeTrak</a:t>
            </a:r>
            <a:r>
              <a:rPr lang="en-US" sz="2700" dirty="0"/>
              <a:t> Training</a:t>
            </a:r>
            <a:r>
              <a:rPr lang="en-US" dirty="0"/>
              <a:t/>
            </a:r>
            <a:br>
              <a:rPr lang="en-US" dirty="0"/>
            </a:br>
            <a:r>
              <a:rPr lang="en-US" dirty="0"/>
              <a:t>Verification &amp; Reconciliation Process</a:t>
            </a:r>
          </a:p>
        </p:txBody>
      </p:sp>
    </p:spTree>
    <p:extLst>
      <p:ext uri="{BB962C8B-B14F-4D97-AF65-F5344CB8AC3E}">
        <p14:creationId xmlns:p14="http://schemas.microsoft.com/office/powerpoint/2010/main" val="15055234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4294967295"/>
          </p:nvPr>
        </p:nvSpPr>
        <p:spPr>
          <a:xfrm>
            <a:off x="228600" y="1005840"/>
            <a:ext cx="8686800" cy="3678238"/>
          </a:xfrm>
        </p:spPr>
        <p:txBody>
          <a:bodyPr anchor="ctr"/>
          <a:lstStyle/>
          <a:p>
            <a:pPr marL="0" indent="0" algn="ctr">
              <a:lnSpc>
                <a:spcPct val="100000"/>
              </a:lnSpc>
              <a:spcBef>
                <a:spcPts val="0"/>
              </a:spcBef>
              <a:spcAft>
                <a:spcPts val="0"/>
              </a:spcAft>
              <a:buNone/>
            </a:pPr>
            <a:r>
              <a:rPr lang="en-US" sz="2800" dirty="0"/>
              <a:t>All parties involved in any Inadvertent Gain related </a:t>
            </a:r>
            <a:r>
              <a:rPr lang="en-US" sz="2800" dirty="0" err="1"/>
              <a:t>MarkeTrak</a:t>
            </a:r>
            <a:r>
              <a:rPr lang="en-US" sz="2800" dirty="0"/>
              <a:t> issue </a:t>
            </a:r>
            <a:r>
              <a:rPr lang="en-US" sz="2800" b="1" i="1" dirty="0">
                <a:solidFill>
                  <a:schemeClr val="accent1">
                    <a:lumMod val="75000"/>
                  </a:schemeClr>
                </a:solidFill>
              </a:rPr>
              <a:t>should perform some sort of Verification and Reconciliation process</a:t>
            </a:r>
            <a:r>
              <a:rPr lang="en-US" sz="2800" dirty="0">
                <a:solidFill>
                  <a:schemeClr val="accent1">
                    <a:lumMod val="75000"/>
                  </a:schemeClr>
                </a:solidFill>
              </a:rPr>
              <a: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141</a:t>
            </a:fld>
            <a:endParaRPr lang="en-US" dirty="0"/>
          </a:p>
        </p:txBody>
      </p:sp>
    </p:spTree>
    <p:extLst>
      <p:ext uri="{BB962C8B-B14F-4D97-AF65-F5344CB8AC3E}">
        <p14:creationId xmlns:p14="http://schemas.microsoft.com/office/powerpoint/2010/main" val="23611596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4294967295"/>
          </p:nvPr>
        </p:nvSpPr>
        <p:spPr>
          <a:xfrm>
            <a:off x="228600" y="1005841"/>
            <a:ext cx="8686800" cy="4480560"/>
          </a:xfrm>
        </p:spPr>
        <p:txBody>
          <a:bodyPr/>
          <a:lstStyle/>
          <a:p>
            <a:pPr marL="0" indent="0">
              <a:spcBef>
                <a:spcPts val="1800"/>
              </a:spcBef>
              <a:buNone/>
            </a:pPr>
            <a:r>
              <a:rPr lang="en-US" sz="2000" b="1" dirty="0"/>
              <a:t>In other words </a:t>
            </a:r>
            <a:r>
              <a:rPr lang="en-US" sz="2000" dirty="0"/>
              <a:t>…</a:t>
            </a:r>
          </a:p>
          <a:p>
            <a:pPr>
              <a:spcBef>
                <a:spcPts val="1800"/>
              </a:spcBef>
            </a:pPr>
            <a:r>
              <a:rPr lang="en-US" sz="2000" dirty="0"/>
              <a:t>In addition to verifying that an Inadvertent Gain has actually taken place, also </a:t>
            </a:r>
            <a:r>
              <a:rPr lang="en-US" sz="2000" b="1" u="sng" dirty="0"/>
              <a:t>verify the state/status of the MT issue</a:t>
            </a:r>
            <a:r>
              <a:rPr lang="en-US" sz="2000" b="1" dirty="0"/>
              <a:t> </a:t>
            </a:r>
            <a:r>
              <a:rPr lang="en-US" sz="2000" dirty="0"/>
              <a:t>to determine what action needs to take place from either party.</a:t>
            </a:r>
          </a:p>
          <a:p>
            <a:pPr>
              <a:spcBef>
                <a:spcPts val="1800"/>
              </a:spcBef>
            </a:pPr>
            <a:r>
              <a:rPr lang="en-US" sz="2000" b="1" u="sng" dirty="0"/>
              <a:t>Verify the current status of the ESI ID</a:t>
            </a:r>
            <a:r>
              <a:rPr lang="en-US" sz="2000" b="1" dirty="0"/>
              <a:t> </a:t>
            </a:r>
            <a:r>
              <a:rPr lang="en-US" sz="2000" dirty="0"/>
              <a:t>to determine if there are any transactions that may impact the resolution of the issue.</a:t>
            </a:r>
          </a:p>
          <a:p>
            <a:pPr>
              <a:spcBef>
                <a:spcPts val="1800"/>
              </a:spcBef>
            </a:pPr>
            <a:r>
              <a:rPr lang="en-US" sz="2000" dirty="0"/>
              <a:t>Perform a reconciliation of the transactions sent to the Market to ensure that the transactions are being sent, received and processed successfully as agreed upon by all parties. </a:t>
            </a:r>
            <a:r>
              <a:rPr lang="en-US" sz="2000" i="1" dirty="0">
                <a:solidFill>
                  <a:srgbClr val="FF0000"/>
                </a:solidFill>
              </a:rPr>
              <a:t>(i.e. back dated MVI accepted, BGN02 updated, switch hold issues, etc.)</a:t>
            </a:r>
            <a:endParaRPr lang="en-US" sz="1600" i="1" dirty="0">
              <a:solidFill>
                <a:srgbClr val="FF0000"/>
              </a:solidFill>
            </a:endParaRPr>
          </a:p>
          <a:p>
            <a:pPr>
              <a:spcBef>
                <a:spcPts val="1800"/>
              </a:spcBef>
            </a:pPr>
            <a:r>
              <a:rPr lang="en-US" sz="2000" dirty="0"/>
              <a:t>Ultimate goal is to return the Customer to their REP of choice </a:t>
            </a:r>
            <a:r>
              <a:rPr lang="en-US" sz="2000" b="1" i="1" dirty="0">
                <a:solidFill>
                  <a:schemeClr val="accent1">
                    <a:lumMod val="75000"/>
                  </a:schemeClr>
                </a:solidFill>
              </a:rPr>
              <a:t>quickly and efficiently</a:t>
            </a:r>
            <a:r>
              <a:rPr lang="en-US" sz="2000" dirty="0"/>
              <a:t> with minimal inconvenience to the Customer.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142</a:t>
            </a:fld>
            <a:endParaRPr lang="en-US" dirty="0"/>
          </a:p>
        </p:txBody>
      </p:sp>
    </p:spTree>
    <p:extLst>
      <p:ext uri="{BB962C8B-B14F-4D97-AF65-F5344CB8AC3E}">
        <p14:creationId xmlns:p14="http://schemas.microsoft.com/office/powerpoint/2010/main" val="20173045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4294967295"/>
          </p:nvPr>
        </p:nvSpPr>
        <p:spPr>
          <a:xfrm>
            <a:off x="228600" y="1005841"/>
            <a:ext cx="8686800" cy="4632960"/>
          </a:xfrm>
        </p:spPr>
        <p:txBody>
          <a:bodyPr/>
          <a:lstStyle/>
          <a:p>
            <a:pPr marL="0" indent="0">
              <a:spcBef>
                <a:spcPts val="600"/>
              </a:spcBef>
              <a:buNone/>
              <a:defRPr/>
            </a:pPr>
            <a:r>
              <a:rPr lang="en-US" sz="1800" dirty="0"/>
              <a:t>All parties have a role in researching IAGs on their end, however for the </a:t>
            </a:r>
            <a:r>
              <a:rPr lang="en-US" sz="1800" b="1" u="sng" dirty="0"/>
              <a:t>Losing CR/Original</a:t>
            </a:r>
            <a:r>
              <a:rPr lang="en-US" sz="1800" dirty="0"/>
              <a:t>, the following verification process can assist in making the resolution of an Inadvertent Gain </a:t>
            </a:r>
            <a:r>
              <a:rPr lang="en-US" sz="1800" dirty="0" err="1"/>
              <a:t>MarkeTrak</a:t>
            </a:r>
            <a:r>
              <a:rPr lang="en-US" sz="1800" dirty="0"/>
              <a:t> run smoothly when the following checks are performed:</a:t>
            </a:r>
          </a:p>
          <a:p>
            <a:pPr marL="0">
              <a:spcBef>
                <a:spcPts val="600"/>
              </a:spcBef>
              <a:defRPr/>
            </a:pPr>
            <a:endParaRPr lang="en-US" sz="100" dirty="0"/>
          </a:p>
          <a:p>
            <a:pPr marL="365760" indent="-365760">
              <a:spcBef>
                <a:spcPts val="1200"/>
              </a:spcBef>
              <a:buFont typeface="Wingdings" panose="05000000000000000000" pitchFamily="2" charset="2"/>
              <a:buChar char=""/>
              <a:defRPr/>
            </a:pPr>
            <a:r>
              <a:rPr lang="en-US" sz="1800" dirty="0"/>
              <a:t>Any Subsequent transactions in the Market? </a:t>
            </a:r>
          </a:p>
          <a:p>
            <a:pPr marL="548640" lvl="1">
              <a:buFont typeface="Courier New" panose="02070309020205020404" pitchFamily="49" charset="0"/>
              <a:buChar char="o"/>
              <a:defRPr/>
            </a:pPr>
            <a:r>
              <a:rPr lang="en-US" sz="1600" dirty="0"/>
              <a:t>Yes – STOP the transaction if possible by submitting an 814_08, Cancel Request.</a:t>
            </a:r>
          </a:p>
          <a:p>
            <a:pPr marL="548640" lvl="1">
              <a:buFont typeface="Courier New" panose="02070309020205020404" pitchFamily="49" charset="0"/>
              <a:buChar char="o"/>
              <a:defRPr/>
            </a:pPr>
            <a:r>
              <a:rPr lang="en-US" sz="1600" dirty="0"/>
              <a:t>No – Proceed to the next step</a:t>
            </a:r>
            <a:endParaRPr lang="en-US" sz="1800" dirty="0"/>
          </a:p>
          <a:p>
            <a:pPr marL="365760" indent="-365760">
              <a:spcBef>
                <a:spcPts val="1200"/>
              </a:spcBef>
              <a:buFont typeface="Wingdings" panose="05000000000000000000" pitchFamily="2" charset="2"/>
              <a:buChar char=""/>
              <a:defRPr/>
            </a:pPr>
            <a:r>
              <a:rPr lang="en-US" sz="1800" dirty="0"/>
              <a:t>Any Switch Holds? </a:t>
            </a:r>
          </a:p>
          <a:p>
            <a:pPr marL="548640" lvl="1">
              <a:buFont typeface="Courier New" panose="02070309020205020404" pitchFamily="49" charset="0"/>
              <a:buChar char="o"/>
              <a:defRPr/>
            </a:pPr>
            <a:r>
              <a:rPr lang="en-US" sz="1600" dirty="0"/>
              <a:t>Yes – Submit 650_01 to remove any Switch Holds</a:t>
            </a:r>
            <a:endParaRPr lang="en-US" sz="1200" dirty="0"/>
          </a:p>
          <a:p>
            <a:pPr marL="548640" lvl="1">
              <a:buFont typeface="Courier New" panose="02070309020205020404" pitchFamily="49" charset="0"/>
              <a:buChar char="o"/>
              <a:defRPr/>
            </a:pPr>
            <a:r>
              <a:rPr lang="en-US" sz="1600" dirty="0"/>
              <a:t>No – Proceed to the next step </a:t>
            </a:r>
            <a:endParaRPr lang="en-US" sz="1800" dirty="0"/>
          </a:p>
          <a:p>
            <a:pPr marL="365760" indent="-365760">
              <a:spcBef>
                <a:spcPts val="1200"/>
              </a:spcBef>
              <a:buFont typeface="Wingdings" panose="05000000000000000000" pitchFamily="2" charset="2"/>
              <a:buChar char=""/>
              <a:defRPr/>
            </a:pPr>
            <a:r>
              <a:rPr lang="en-US" sz="1800" dirty="0"/>
              <a:t>Proposed Regain Date =&lt; Gaining CR Start Date? </a:t>
            </a:r>
            <a:br>
              <a:rPr lang="en-US" sz="1800" dirty="0"/>
            </a:br>
            <a:r>
              <a:rPr lang="en-US" sz="1200" dirty="0"/>
              <a:t>(Proposed Regain Date: no greater than 10 days from MT submittal date)</a:t>
            </a:r>
            <a:r>
              <a:rPr lang="en-US" sz="1800" dirty="0"/>
              <a:t> </a:t>
            </a:r>
          </a:p>
          <a:p>
            <a:pPr marL="548640" lvl="1">
              <a:buFont typeface="Courier New" panose="02070309020205020404" pitchFamily="49" charset="0"/>
              <a:buChar char="o"/>
              <a:defRPr/>
            </a:pPr>
            <a:r>
              <a:rPr lang="en-US" sz="1600" dirty="0"/>
              <a:t>Yes – Update “Proposed Regain Date”</a:t>
            </a:r>
          </a:p>
          <a:p>
            <a:pPr marL="548640" lvl="1">
              <a:buFont typeface="Courier New" panose="02070309020205020404" pitchFamily="49" charset="0"/>
              <a:buChar char="o"/>
              <a:defRPr/>
            </a:pPr>
            <a:r>
              <a:rPr lang="en-US" sz="1600" dirty="0"/>
              <a:t>No – Proceed by “Send to TDSP”</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143</a:t>
            </a:fld>
            <a:endParaRPr lang="en-US" dirty="0"/>
          </a:p>
        </p:txBody>
      </p:sp>
    </p:spTree>
    <p:extLst>
      <p:ext uri="{BB962C8B-B14F-4D97-AF65-F5344CB8AC3E}">
        <p14:creationId xmlns:p14="http://schemas.microsoft.com/office/powerpoint/2010/main" val="9351608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TDSP Verification &amp; Reconciliation</a:t>
            </a:r>
          </a:p>
        </p:txBody>
      </p:sp>
      <p:sp>
        <p:nvSpPr>
          <p:cNvPr id="3" name="Content Placeholder 2"/>
          <p:cNvSpPr>
            <a:spLocks noGrp="1"/>
          </p:cNvSpPr>
          <p:nvPr>
            <p:ph idx="4294967295"/>
          </p:nvPr>
        </p:nvSpPr>
        <p:spPr>
          <a:xfrm>
            <a:off x="228600" y="1005841"/>
            <a:ext cx="8686800" cy="4556760"/>
          </a:xfrm>
        </p:spPr>
        <p:txBody>
          <a:bodyPr/>
          <a:lstStyle/>
          <a:p>
            <a:pPr marL="0" indent="0">
              <a:spcBef>
                <a:spcPts val="2400"/>
              </a:spcBef>
              <a:buFont typeface="Wingdings 3" panose="05040102010807070707" pitchFamily="18" charset="2"/>
              <a:buNone/>
              <a:defRPr/>
            </a:pPr>
            <a:r>
              <a:rPr lang="en-US" sz="2000" dirty="0"/>
              <a:t>When received by </a:t>
            </a:r>
            <a:r>
              <a:rPr lang="en-US" sz="2000" b="1" u="sng" dirty="0">
                <a:solidFill>
                  <a:srgbClr val="FF0000"/>
                </a:solidFill>
              </a:rPr>
              <a:t>the TDSP</a:t>
            </a:r>
            <a:r>
              <a:rPr lang="en-US" sz="2000" dirty="0"/>
              <a:t>, the issue goes through a verification process similar to the CR process. Once those preliminary checks are made, the TDSP will go on to perform the following steps:</a:t>
            </a:r>
          </a:p>
          <a:p>
            <a:pPr marL="365760" indent="-365760">
              <a:spcBef>
                <a:spcPts val="2400"/>
              </a:spcBef>
              <a:buFont typeface="Wingdings" panose="05000000000000000000" pitchFamily="2" charset="2"/>
              <a:buChar char="þ"/>
              <a:defRPr/>
            </a:pPr>
            <a:r>
              <a:rPr lang="en-US" sz="2000" dirty="0"/>
              <a:t>Check for Permit Requirements and override if any exist</a:t>
            </a:r>
          </a:p>
          <a:p>
            <a:pPr marL="365760" indent="-365760">
              <a:spcBef>
                <a:spcPts val="2400"/>
              </a:spcBef>
              <a:buFont typeface="Wingdings" panose="05000000000000000000" pitchFamily="2" charset="2"/>
              <a:buChar char="þ"/>
              <a:defRPr/>
            </a:pPr>
            <a:r>
              <a:rPr lang="en-US" sz="2000" dirty="0"/>
              <a:t>Add ESI ID, Original CR and Proposed Regain Date to the TDSP system to allow a backdated MVI and verify loaded correctly</a:t>
            </a:r>
          </a:p>
          <a:p>
            <a:pPr marL="365760" indent="-365760">
              <a:spcBef>
                <a:spcPts val="2400"/>
              </a:spcBef>
              <a:buFont typeface="Wingdings" panose="05000000000000000000" pitchFamily="2" charset="2"/>
              <a:buChar char="þ"/>
              <a:defRPr/>
            </a:pPr>
            <a:r>
              <a:rPr lang="en-US" sz="2000" dirty="0"/>
              <a:t>Update </a:t>
            </a:r>
            <a:r>
              <a:rPr lang="en-US" sz="2000" dirty="0" err="1"/>
              <a:t>MarkeTrak</a:t>
            </a:r>
            <a:r>
              <a:rPr lang="en-US" sz="2000" dirty="0"/>
              <a:t> issues with comments indicating readiness</a:t>
            </a:r>
          </a:p>
          <a:p>
            <a:pPr marL="365760" indent="-365760">
              <a:spcBef>
                <a:spcPts val="2400"/>
              </a:spcBef>
              <a:buFont typeface="Wingdings" panose="05000000000000000000" pitchFamily="2" charset="2"/>
              <a:buChar char="þ"/>
              <a:defRPr/>
            </a:pPr>
            <a:r>
              <a:rPr lang="en-US" sz="2000" dirty="0"/>
              <a:t>Press the “Ready to Receive” button which will move the issue to a state of New Losing CR (Submit)</a:t>
            </a:r>
          </a:p>
          <a:p>
            <a:pPr marL="365760" indent="-365760">
              <a:spcBef>
                <a:spcPts val="2400"/>
              </a:spcBef>
              <a:buFont typeface="Wingdings" panose="05000000000000000000" pitchFamily="2" charset="2"/>
              <a:buChar char="þ"/>
              <a:defRPr/>
            </a:pPr>
            <a:r>
              <a:rPr lang="en-US" sz="2000" dirty="0"/>
              <a:t>Review the Critical Care status of the account</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144</a:t>
            </a:fld>
            <a:endParaRPr lang="en-US" dirty="0"/>
          </a:p>
        </p:txBody>
      </p:sp>
    </p:spTree>
    <p:extLst>
      <p:ext uri="{BB962C8B-B14F-4D97-AF65-F5344CB8AC3E}">
        <p14:creationId xmlns:p14="http://schemas.microsoft.com/office/powerpoint/2010/main" val="6740864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4294967295"/>
          </p:nvPr>
        </p:nvSpPr>
        <p:spPr>
          <a:xfrm>
            <a:off x="228600" y="1005841"/>
            <a:ext cx="8686800" cy="4480560"/>
          </a:xfrm>
        </p:spPr>
        <p:txBody>
          <a:bodyPr/>
          <a:lstStyle/>
          <a:p>
            <a:pPr marL="0" indent="0">
              <a:spcBef>
                <a:spcPts val="1800"/>
              </a:spcBef>
              <a:buFont typeface="Wingdings 3" panose="05040102010807070707" pitchFamily="18" charset="2"/>
              <a:buNone/>
              <a:defRPr/>
            </a:pPr>
            <a:r>
              <a:rPr lang="en-US" sz="1800" dirty="0"/>
              <a:t>Once the TDSP completes their portion of the research, the issue is sent back to the </a:t>
            </a:r>
            <a:r>
              <a:rPr lang="en-US" sz="1800" b="1" u="sng" dirty="0">
                <a:solidFill>
                  <a:srgbClr val="FF0000"/>
                </a:solidFill>
              </a:rPr>
              <a:t>Losing CR/Original</a:t>
            </a:r>
            <a:r>
              <a:rPr lang="en-US" sz="1800" b="1" dirty="0">
                <a:solidFill>
                  <a:srgbClr val="FF0000"/>
                </a:solidFill>
              </a:rPr>
              <a:t> </a:t>
            </a:r>
            <a:r>
              <a:rPr lang="en-US" sz="1800" dirty="0"/>
              <a:t>who will send an EDI transaction (Backdated MVI) and thus more verification will need to take place:</a:t>
            </a:r>
          </a:p>
          <a:p>
            <a:pPr marL="320040" indent="-320040">
              <a:spcBef>
                <a:spcPts val="1800"/>
              </a:spcBef>
              <a:buFont typeface="Wingdings" panose="05000000000000000000" pitchFamily="2" charset="2"/>
              <a:buChar char=""/>
              <a:defRPr/>
            </a:pPr>
            <a:r>
              <a:rPr lang="en-US" sz="1800" dirty="0"/>
              <a:t>Ensure that the </a:t>
            </a:r>
            <a:r>
              <a:rPr lang="en-US" sz="1800" dirty="0" err="1"/>
              <a:t>MarkeTrak</a:t>
            </a:r>
            <a:r>
              <a:rPr lang="en-US" sz="1800" dirty="0"/>
              <a:t> issue is in a State of “New (Losing CR Submit)”</a:t>
            </a:r>
          </a:p>
          <a:p>
            <a:pPr marL="320040" indent="-320040">
              <a:spcBef>
                <a:spcPts val="1800"/>
              </a:spcBef>
              <a:buFont typeface="Wingdings" panose="05000000000000000000" pitchFamily="2" charset="2"/>
              <a:buChar char=""/>
              <a:defRPr/>
            </a:pPr>
            <a:r>
              <a:rPr lang="en-US" sz="1800" dirty="0"/>
              <a:t>Any Subsequent transactions in the Market? </a:t>
            </a:r>
          </a:p>
          <a:p>
            <a:pPr lvl="1">
              <a:spcBef>
                <a:spcPts val="1800"/>
              </a:spcBef>
              <a:buFont typeface="Courier New" panose="02070309020205020404" pitchFamily="49" charset="0"/>
              <a:buChar char="o"/>
              <a:defRPr/>
            </a:pPr>
            <a:r>
              <a:rPr lang="en-US" sz="1800" dirty="0"/>
              <a:t>Yes – Cancel with an 814_08 if possible</a:t>
            </a:r>
          </a:p>
          <a:p>
            <a:pPr lvl="1">
              <a:spcBef>
                <a:spcPts val="0"/>
              </a:spcBef>
              <a:buFont typeface="Courier New" panose="02070309020205020404" pitchFamily="49" charset="0"/>
              <a:buChar char="o"/>
              <a:defRPr/>
            </a:pPr>
            <a:r>
              <a:rPr lang="en-US" sz="1800" dirty="0"/>
              <a:t>No – Proceed</a:t>
            </a:r>
          </a:p>
          <a:p>
            <a:pPr marL="320040" indent="-320040">
              <a:spcBef>
                <a:spcPts val="1800"/>
              </a:spcBef>
              <a:buFont typeface="Wingdings" panose="05000000000000000000" pitchFamily="2" charset="2"/>
              <a:buChar char="þ"/>
              <a:defRPr/>
            </a:pPr>
            <a:r>
              <a:rPr lang="en-US" sz="1800" b="1" u="sng" dirty="0">
                <a:solidFill>
                  <a:srgbClr val="FF0000"/>
                </a:solidFill>
              </a:rPr>
              <a:t>Send 814_16 for the Proposed Regain Date</a:t>
            </a:r>
            <a:r>
              <a:rPr lang="en-US" sz="1800" b="1" dirty="0">
                <a:solidFill>
                  <a:srgbClr val="FF0000"/>
                </a:solidFill>
              </a:rPr>
              <a:t> </a:t>
            </a:r>
            <a:r>
              <a:rPr lang="en-US" sz="1800" dirty="0"/>
              <a:t>that the Original CR entered within the issue</a:t>
            </a:r>
          </a:p>
          <a:p>
            <a:pPr marL="320040" indent="-320040">
              <a:spcBef>
                <a:spcPts val="1800"/>
              </a:spcBef>
              <a:buFont typeface="Wingdings" panose="05000000000000000000" pitchFamily="2" charset="2"/>
              <a:buChar char="þ"/>
              <a:defRPr/>
            </a:pPr>
            <a:r>
              <a:rPr lang="en-US" sz="1800" dirty="0"/>
              <a:t>Verify the 814_16 was processed successfully by reviewing the ERCOT Market Information System (MIS)  as well as any internal systems used for verifying transactions.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145</a:t>
            </a:fld>
            <a:endParaRPr lang="en-US" dirty="0"/>
          </a:p>
        </p:txBody>
      </p:sp>
    </p:spTree>
    <p:extLst>
      <p:ext uri="{BB962C8B-B14F-4D97-AF65-F5344CB8AC3E}">
        <p14:creationId xmlns:p14="http://schemas.microsoft.com/office/powerpoint/2010/main" val="12295875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 Verification &amp; Reconciliation</a:t>
            </a:r>
          </a:p>
        </p:txBody>
      </p:sp>
      <p:sp>
        <p:nvSpPr>
          <p:cNvPr id="3" name="Content Placeholder 2"/>
          <p:cNvSpPr>
            <a:spLocks noGrp="1"/>
          </p:cNvSpPr>
          <p:nvPr>
            <p:ph idx="4294967295"/>
          </p:nvPr>
        </p:nvSpPr>
        <p:spPr>
          <a:xfrm>
            <a:off x="228600" y="1005841"/>
            <a:ext cx="8305800" cy="4023360"/>
          </a:xfrm>
        </p:spPr>
        <p:txBody>
          <a:bodyPr/>
          <a:lstStyle/>
          <a:p>
            <a:pPr marL="365760" indent="-365760">
              <a:spcBef>
                <a:spcPts val="0"/>
              </a:spcBef>
              <a:spcAft>
                <a:spcPts val="2400"/>
              </a:spcAft>
              <a:buFont typeface="Wingdings" panose="05000000000000000000" pitchFamily="2" charset="2"/>
              <a:buChar char="þ"/>
              <a:defRPr/>
            </a:pPr>
            <a:r>
              <a:rPr lang="en-US" sz="2200" dirty="0"/>
              <a:t>The backdated MVI (814_16) can be verified as successful per the receipt of an 814_05 Accept</a:t>
            </a:r>
          </a:p>
          <a:p>
            <a:pPr marL="365760" indent="-365760">
              <a:spcBef>
                <a:spcPts val="0"/>
              </a:spcBef>
              <a:spcAft>
                <a:spcPts val="2400"/>
              </a:spcAft>
              <a:buFont typeface="Wingdings" panose="05000000000000000000" pitchFamily="2" charset="2"/>
              <a:buChar char="þ"/>
              <a:defRPr/>
            </a:pPr>
            <a:r>
              <a:rPr lang="en-US" sz="2200" dirty="0"/>
              <a:t>Add the Regaining BGN information into the </a:t>
            </a:r>
            <a:r>
              <a:rPr lang="en-US" sz="2200" dirty="0" err="1"/>
              <a:t>MarkeTrak</a:t>
            </a:r>
            <a:r>
              <a:rPr lang="en-US" sz="2200" dirty="0"/>
              <a:t> issue </a:t>
            </a:r>
            <a:r>
              <a:rPr lang="en-US" sz="2200" u="sng" dirty="0"/>
              <a:t>only after</a:t>
            </a:r>
            <a:r>
              <a:rPr lang="en-US" sz="2200" dirty="0"/>
              <a:t> verifying that it was successfully received</a:t>
            </a:r>
          </a:p>
          <a:p>
            <a:pPr marL="365760" indent="-365760">
              <a:spcBef>
                <a:spcPts val="0"/>
              </a:spcBef>
              <a:spcAft>
                <a:spcPts val="2400"/>
              </a:spcAft>
              <a:buFont typeface="Wingdings" panose="05000000000000000000" pitchFamily="2" charset="2"/>
              <a:buChar char="þ"/>
              <a:defRPr/>
            </a:pPr>
            <a:r>
              <a:rPr lang="en-US" sz="2200" b="1" u="sng" dirty="0">
                <a:solidFill>
                  <a:schemeClr val="accent1">
                    <a:lumMod val="75000"/>
                  </a:schemeClr>
                </a:solidFill>
              </a:rPr>
              <a:t>DO NOT</a:t>
            </a:r>
            <a:r>
              <a:rPr lang="en-US" sz="2200" b="1" dirty="0">
                <a:solidFill>
                  <a:schemeClr val="accent1">
                    <a:lumMod val="75000"/>
                  </a:schemeClr>
                </a:solidFill>
              </a:rPr>
              <a:t> </a:t>
            </a:r>
            <a:r>
              <a:rPr lang="en-US" sz="2200" dirty="0">
                <a:solidFill>
                  <a:schemeClr val="accent1">
                    <a:lumMod val="75000"/>
                  </a:schemeClr>
                </a:solidFill>
              </a:rPr>
              <a:t>click the “Send to TDSP” transition as this will prevent the issue from Auto-completion</a:t>
            </a:r>
          </a:p>
          <a:p>
            <a:pPr marL="365760" indent="-365760">
              <a:spcBef>
                <a:spcPts val="0"/>
              </a:spcBef>
              <a:spcAft>
                <a:spcPts val="2400"/>
              </a:spcAft>
              <a:buFont typeface="Wingdings" panose="05000000000000000000" pitchFamily="2" charset="2"/>
              <a:buChar char="þ"/>
              <a:defRPr/>
            </a:pPr>
            <a:r>
              <a:rPr lang="en-US" sz="2000" b="1" u="sng" dirty="0"/>
              <a:t>DO NOT </a:t>
            </a:r>
            <a:r>
              <a:rPr lang="en-US" sz="2000" b="1" dirty="0"/>
              <a:t> </a:t>
            </a:r>
            <a:r>
              <a:rPr lang="en-US" sz="2000" dirty="0"/>
              <a:t>transition the </a:t>
            </a:r>
            <a:r>
              <a:rPr lang="en-US" sz="2000" dirty="0" err="1"/>
              <a:t>MarkeTrak</a:t>
            </a:r>
            <a:r>
              <a:rPr lang="en-US" sz="2000" dirty="0"/>
              <a:t> back to the TDSP to ask questions or to get updates on an IAG once the TDSP confirms readiness for the BDMVI (814_16). </a:t>
            </a:r>
            <a:r>
              <a:rPr lang="en-US" sz="2000" i="1" u="sng" dirty="0"/>
              <a:t>Please utilize the e-mail functionality in </a:t>
            </a:r>
            <a:r>
              <a:rPr lang="en-US" sz="2000" i="1" u="sng" dirty="0" err="1"/>
              <a:t>MarkeTrak</a:t>
            </a:r>
            <a:r>
              <a:rPr lang="en-US" sz="2000" i="1" u="sng" dirty="0"/>
              <a:t> to address all questions and concerns after this point.</a:t>
            </a:r>
            <a:endParaRPr lang="en-US" i="1" u="sng" dirty="0">
              <a:solidFill>
                <a:schemeClr val="accent5"/>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146</a:t>
            </a:fld>
            <a:endParaRPr lang="en-US" dirty="0"/>
          </a:p>
        </p:txBody>
      </p:sp>
    </p:spTree>
    <p:extLst>
      <p:ext uri="{BB962C8B-B14F-4D97-AF65-F5344CB8AC3E}">
        <p14:creationId xmlns:p14="http://schemas.microsoft.com/office/powerpoint/2010/main" val="7903160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686800" cy="2171700"/>
          </a:xfrm>
        </p:spPr>
        <p:txBody>
          <a:bodyPr/>
          <a:lstStyle/>
          <a:p>
            <a:pPr marL="0" indent="0">
              <a:spcBef>
                <a:spcPts val="1800"/>
              </a:spcBef>
              <a:buNone/>
            </a:pPr>
            <a:r>
              <a:rPr lang="en-US" sz="2000" b="1" i="1" dirty="0"/>
              <a:t>Once an IAG situation has been discovered it is the responsibility of both the Gaining and Losing CR to verify if there are any new MVI/Switch or MVO transactions pending for the impacted ESI ID.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991240" y="3483431"/>
            <a:ext cx="7161520" cy="16187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TRUE</a:t>
            </a:r>
            <a:r>
              <a:rPr lang="en-US" sz="2000" i="1" dirty="0">
                <a:solidFill>
                  <a:schemeClr val="accent1">
                    <a:lumMod val="75000"/>
                  </a:schemeClr>
                </a:solidFill>
              </a:rPr>
              <a:t> – Any completed MVI/Switch or MVO transactions received after the initial transaction that caused the IAG will render the IAG regain process invalid.</a:t>
            </a:r>
          </a:p>
          <a:p>
            <a:pPr marL="0" indent="0">
              <a:spcBef>
                <a:spcPts val="1800"/>
              </a:spcBef>
              <a:buFont typeface="Arial" panose="020B0604020202020204" pitchFamily="34" charset="0"/>
              <a:buNone/>
            </a:pPr>
            <a:r>
              <a:rPr lang="en-US" sz="1600" b="1" i="1" dirty="0">
                <a:solidFill>
                  <a:srgbClr val="FF0000"/>
                </a:solidFill>
              </a:rPr>
              <a:t>Note</a:t>
            </a:r>
            <a:r>
              <a:rPr lang="en-US" sz="1600" i="1" dirty="0">
                <a:solidFill>
                  <a:srgbClr val="FF0000"/>
                </a:solidFill>
              </a:rPr>
              <a:t> - If the new transaction is still pending and was sent by either the Gaining or Losing CR, every effort should be made to cancel the transaction before it completes. </a:t>
            </a:r>
          </a:p>
        </p:txBody>
      </p:sp>
      <p:sp>
        <p:nvSpPr>
          <p:cNvPr id="6" name="Rectangle 5"/>
          <p:cNvSpPr/>
          <p:nvPr/>
        </p:nvSpPr>
        <p:spPr>
          <a:xfrm>
            <a:off x="838200" y="3352800"/>
            <a:ext cx="7757868" cy="278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147</a:t>
            </a:fld>
            <a:endParaRPr lang="en-US" dirty="0"/>
          </a:p>
        </p:txBody>
      </p:sp>
    </p:spTree>
    <p:extLst>
      <p:ext uri="{BB962C8B-B14F-4D97-AF65-F5344CB8AC3E}">
        <p14:creationId xmlns:p14="http://schemas.microsoft.com/office/powerpoint/2010/main" val="1558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686800" cy="3284538"/>
          </a:xfrm>
        </p:spPr>
        <p:txBody>
          <a:bodyPr/>
          <a:lstStyle/>
          <a:p>
            <a:pPr marL="0" indent="0">
              <a:spcBef>
                <a:spcPts val="1800"/>
              </a:spcBef>
              <a:buNone/>
            </a:pPr>
            <a:r>
              <a:rPr lang="en-US" sz="2000" b="1" i="1" dirty="0"/>
              <a:t>Although the RMG officially states a back dated MVI (BDMVI) for an IAG must be submitted within 12 days of MT creation, in order to lessen the possibility of a new transaction being sent to the market, what is considered the best practice for Losing CR’s to submit their BDMVI?</a:t>
            </a:r>
          </a:p>
          <a:p>
            <a:pPr marL="1097280" lvl="1" indent="-457200">
              <a:spcBef>
                <a:spcPts val="1200"/>
              </a:spcBef>
              <a:buFont typeface="+mj-lt"/>
              <a:buAutoNum type="alphaLcParenR"/>
            </a:pPr>
            <a:r>
              <a:rPr lang="en-US" sz="2000" dirty="0"/>
              <a:t>Whenever it becomes convenient to do so </a:t>
            </a:r>
          </a:p>
          <a:p>
            <a:pPr marL="1097280" lvl="1" indent="-457200">
              <a:spcBef>
                <a:spcPts val="1200"/>
              </a:spcBef>
              <a:buFont typeface="+mj-lt"/>
              <a:buAutoNum type="alphaLcParenR"/>
            </a:pPr>
            <a:r>
              <a:rPr lang="en-US" sz="2000" dirty="0"/>
              <a:t>As soon as the TDSP updates the </a:t>
            </a:r>
            <a:r>
              <a:rPr lang="en-US" sz="2000" dirty="0" err="1"/>
              <a:t>MarkeTrak</a:t>
            </a:r>
            <a:r>
              <a:rPr lang="en-US" sz="2000" dirty="0"/>
              <a:t> giving the Losing CR the ok to send the BDMVI</a:t>
            </a:r>
          </a:p>
          <a:p>
            <a:pPr marL="1097280" lvl="1" indent="-457200">
              <a:spcBef>
                <a:spcPts val="1200"/>
              </a:spcBef>
              <a:buFont typeface="+mj-lt"/>
              <a:buAutoNum type="alphaLcParenR"/>
            </a:pPr>
            <a:r>
              <a:rPr lang="en-US" sz="2000" dirty="0"/>
              <a:t>12 days of MT submittal as the RMG states</a:t>
            </a:r>
          </a:p>
        </p:txBody>
      </p:sp>
      <p:sp>
        <p:nvSpPr>
          <p:cNvPr id="5" name="Content Placeholder 2"/>
          <p:cNvSpPr txBox="1">
            <a:spLocks/>
          </p:cNvSpPr>
          <p:nvPr/>
        </p:nvSpPr>
        <p:spPr>
          <a:xfrm>
            <a:off x="647156" y="4682574"/>
            <a:ext cx="7849689" cy="153732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1800" b="1" dirty="0">
                <a:solidFill>
                  <a:schemeClr val="accent1">
                    <a:lumMod val="75000"/>
                  </a:schemeClr>
                </a:solidFill>
              </a:rPr>
              <a:t>ANSWER</a:t>
            </a:r>
          </a:p>
          <a:p>
            <a:pPr marL="0" indent="0" algn="ctr">
              <a:spcBef>
                <a:spcPts val="1200"/>
              </a:spcBef>
              <a:buFont typeface="Arial" panose="020B0604020202020204" pitchFamily="34" charset="0"/>
              <a:buNone/>
            </a:pPr>
            <a:r>
              <a:rPr lang="en-US" sz="1600" b="1" i="1" dirty="0">
                <a:solidFill>
                  <a:schemeClr val="accent1">
                    <a:lumMod val="75000"/>
                  </a:schemeClr>
                </a:solidFill>
              </a:rPr>
              <a:t>b) </a:t>
            </a:r>
            <a:r>
              <a:rPr lang="en-US" sz="1600" i="1" dirty="0">
                <a:solidFill>
                  <a:schemeClr val="accent1">
                    <a:lumMod val="75000"/>
                  </a:schemeClr>
                </a:solidFill>
              </a:rPr>
              <a:t>The best practice is for Losing CR’ to send their BDMVI’s as soon as the TDSP gives the ok to send the BDMVI. With each passing day there is an increased risk of new transactions being sent on the impacted ESI ID.</a:t>
            </a:r>
          </a:p>
        </p:txBody>
      </p:sp>
      <p:sp>
        <p:nvSpPr>
          <p:cNvPr id="6" name="Rectangle 5"/>
          <p:cNvSpPr/>
          <p:nvPr/>
        </p:nvSpPr>
        <p:spPr>
          <a:xfrm>
            <a:off x="533400" y="4495800"/>
            <a:ext cx="8161849" cy="153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148</a:t>
            </a:fld>
            <a:endParaRPr lang="en-US" dirty="0"/>
          </a:p>
        </p:txBody>
      </p:sp>
    </p:spTree>
    <p:extLst>
      <p:ext uri="{BB962C8B-B14F-4D97-AF65-F5344CB8AC3E}">
        <p14:creationId xmlns:p14="http://schemas.microsoft.com/office/powerpoint/2010/main" val="470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097280"/>
            <a:ext cx="8686800" cy="3248025"/>
          </a:xfrm>
        </p:spPr>
        <p:txBody>
          <a:bodyPr/>
          <a:lstStyle/>
          <a:p>
            <a:pPr marL="0" indent="0">
              <a:spcBef>
                <a:spcPts val="1800"/>
              </a:spcBef>
              <a:buNone/>
            </a:pPr>
            <a:r>
              <a:rPr lang="en-US" sz="2000" b="1" i="1" dirty="0"/>
              <a:t>If either the Losing CR or the Gaining CR discovers they are unable to communicate with the other party to move the IAG regaining process forward, what resource is available to both CR’s to re-engage communication with the other CR?</a:t>
            </a:r>
          </a:p>
          <a:p>
            <a:pPr marL="1097280" lvl="1" indent="-457200">
              <a:spcBef>
                <a:spcPts val="3000"/>
              </a:spcBef>
              <a:buFont typeface="+mj-lt"/>
              <a:buAutoNum type="alphaLcParenR"/>
            </a:pPr>
            <a:r>
              <a:rPr lang="en-US" sz="2000" dirty="0"/>
              <a:t>Contacting ERCOT to intervene</a:t>
            </a:r>
          </a:p>
          <a:p>
            <a:pPr marL="1097280" lvl="1" indent="-457200">
              <a:spcBef>
                <a:spcPts val="1200"/>
              </a:spcBef>
              <a:buFont typeface="+mj-lt"/>
              <a:buAutoNum type="alphaLcParenR"/>
            </a:pPr>
            <a:r>
              <a:rPr lang="en-US" sz="2000" dirty="0"/>
              <a:t>Contacting the TDSP to intervene</a:t>
            </a:r>
          </a:p>
          <a:p>
            <a:pPr marL="1097280" lvl="1" indent="-457200">
              <a:spcBef>
                <a:spcPts val="1200"/>
              </a:spcBef>
              <a:buFont typeface="+mj-lt"/>
              <a:buAutoNum type="alphaLcParenR"/>
            </a:pPr>
            <a:r>
              <a:rPr lang="en-US" sz="2000" dirty="0"/>
              <a:t>Using the </a:t>
            </a:r>
            <a:r>
              <a:rPr lang="en-US" sz="2000" dirty="0" err="1"/>
              <a:t>MarkeTrak</a:t>
            </a:r>
            <a:r>
              <a:rPr lang="en-US" sz="2000" dirty="0"/>
              <a:t> Rolodex tool to identify escalation contacts within the non communicating CR’s organization</a:t>
            </a:r>
          </a:p>
        </p:txBody>
      </p:sp>
      <p:sp>
        <p:nvSpPr>
          <p:cNvPr id="5" name="Content Placeholder 2"/>
          <p:cNvSpPr txBox="1">
            <a:spLocks/>
          </p:cNvSpPr>
          <p:nvPr/>
        </p:nvSpPr>
        <p:spPr>
          <a:xfrm>
            <a:off x="1659947" y="4517695"/>
            <a:ext cx="5824106" cy="15603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Font typeface="Arial" panose="020B0604020202020204" pitchFamily="34" charset="0"/>
              <a:buNone/>
            </a:pPr>
            <a:r>
              <a:rPr lang="en-US" sz="2000" b="1" i="1" dirty="0">
                <a:solidFill>
                  <a:schemeClr val="accent1">
                    <a:lumMod val="75000"/>
                  </a:schemeClr>
                </a:solidFill>
              </a:rPr>
              <a:t>c) </a:t>
            </a:r>
            <a:r>
              <a:rPr lang="en-US" sz="2000" i="1" dirty="0">
                <a:solidFill>
                  <a:schemeClr val="accent1">
                    <a:lumMod val="75000"/>
                  </a:schemeClr>
                </a:solidFill>
              </a:rPr>
              <a:t>Using the </a:t>
            </a:r>
            <a:r>
              <a:rPr lang="en-US" sz="2000" i="1" dirty="0" err="1">
                <a:solidFill>
                  <a:schemeClr val="accent1">
                    <a:lumMod val="75000"/>
                  </a:schemeClr>
                </a:solidFill>
              </a:rPr>
              <a:t>MarkeTrak</a:t>
            </a:r>
            <a:r>
              <a:rPr lang="en-US" sz="2000" i="1" dirty="0">
                <a:solidFill>
                  <a:schemeClr val="accent1">
                    <a:lumMod val="75000"/>
                  </a:schemeClr>
                </a:solidFill>
              </a:rPr>
              <a:t> Rolodex tool to identify and reach out to escalation contacts within the non communicating CR’s organization.</a:t>
            </a:r>
          </a:p>
        </p:txBody>
      </p:sp>
      <p:sp>
        <p:nvSpPr>
          <p:cNvPr id="6" name="Rectangle 5"/>
          <p:cNvSpPr/>
          <p:nvPr/>
        </p:nvSpPr>
        <p:spPr>
          <a:xfrm>
            <a:off x="906068" y="4452832"/>
            <a:ext cx="7331865" cy="171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149</a:t>
            </a:fld>
            <a:endParaRPr lang="en-US" dirty="0"/>
          </a:p>
        </p:txBody>
      </p:sp>
    </p:spTree>
    <p:extLst>
      <p:ext uri="{BB962C8B-B14F-4D97-AF65-F5344CB8AC3E}">
        <p14:creationId xmlns:p14="http://schemas.microsoft.com/office/powerpoint/2010/main" val="3938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676400"/>
            <a:ext cx="8686800" cy="46482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buFont typeface="Arial" panose="020B0604020202020204" pitchFamily="34" charset="0"/>
              <a:buChar char="•"/>
            </a:pPr>
            <a:r>
              <a:rPr lang="en-US" sz="1400" b="1" dirty="0"/>
              <a:t>Home</a:t>
            </a:r>
            <a:r>
              <a:rPr lang="en-US" sz="1400" dirty="0"/>
              <a:t>: This button returns the user to the Home Page Report.</a:t>
            </a:r>
          </a:p>
          <a:p>
            <a:pPr lvl="1">
              <a:spcBef>
                <a:spcPts val="600"/>
              </a:spcBef>
              <a:buFont typeface="Arial" panose="020B0604020202020204" pitchFamily="34" charset="0"/>
              <a:buChar char="•"/>
            </a:pPr>
            <a:r>
              <a:rPr lang="en-US" sz="1400" b="1" dirty="0"/>
              <a:t>Application Settings</a:t>
            </a:r>
            <a:r>
              <a:rPr lang="en-US" sz="1400" dirty="0"/>
              <a:t>: This link enables the user to select a Home Page Report and preferred projects for the application.</a:t>
            </a:r>
          </a:p>
          <a:p>
            <a:pPr lvl="1">
              <a:spcBef>
                <a:spcPts val="600"/>
              </a:spcBef>
              <a:buFont typeface="Arial" panose="020B0604020202020204" pitchFamily="34" charset="0"/>
              <a:buChar char="•"/>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buFont typeface="Arial" panose="020B0604020202020204" pitchFamily="34" charset="0"/>
              <a:buChar char="•"/>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buFont typeface="Arial" panose="020B0604020202020204" pitchFamily="34" charset="0"/>
              <a:buChar char="•"/>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buFont typeface="Arial" panose="020B0604020202020204" pitchFamily="34" charset="0"/>
              <a:buChar char="•"/>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buFont typeface="Arial" panose="020B0604020202020204" pitchFamily="34" charset="0"/>
              <a:buChar char="•"/>
            </a:pPr>
            <a:r>
              <a:rPr lang="en-US" sz="1400" b="1" dirty="0"/>
              <a:t>Exit</a:t>
            </a:r>
            <a:r>
              <a:rPr lang="en-US" sz="1400" dirty="0"/>
              <a:t>: This is the method to log out of the </a:t>
            </a:r>
            <a:r>
              <a:rPr lang="en-US" sz="1400" dirty="0" err="1"/>
              <a:t>MarkeTrak</a:t>
            </a:r>
            <a:r>
              <a:rPr lang="en-US" sz="1400" dirty="0"/>
              <a:t> tool. </a:t>
            </a:r>
          </a:p>
        </p:txBody>
      </p:sp>
      <p:grpSp>
        <p:nvGrpSpPr>
          <p:cNvPr id="5" name="Group 9"/>
          <p:cNvGrpSpPr>
            <a:grpSpLocks/>
          </p:cNvGrpSpPr>
          <p:nvPr/>
        </p:nvGrpSpPr>
        <p:grpSpPr bwMode="auto">
          <a:xfrm>
            <a:off x="228600" y="9906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Slide Number Placeholder 8"/>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Training</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150</a:t>
            </a:fld>
            <a:endParaRPr lang="en-US" dirty="0"/>
          </a:p>
        </p:txBody>
      </p:sp>
    </p:spTree>
    <p:extLst>
      <p:ext uri="{BB962C8B-B14F-4D97-AF65-F5344CB8AC3E}">
        <p14:creationId xmlns:p14="http://schemas.microsoft.com/office/powerpoint/2010/main" val="40092010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676400"/>
          </a:xfrm>
        </p:spPr>
        <p:txBody>
          <a:bodyPr>
            <a:normAutofit fontScale="90000"/>
          </a:bodyPr>
          <a:lstStyle/>
          <a:p>
            <a:r>
              <a:rPr lang="en-US" sz="2700" dirty="0" err="1"/>
              <a:t>MarkeTrak</a:t>
            </a:r>
            <a:r>
              <a:rPr lang="en-US" sz="2700" dirty="0"/>
              <a:t> Training</a:t>
            </a:r>
            <a:r>
              <a:rPr lang="en-US" dirty="0"/>
              <a:t/>
            </a:r>
            <a:br>
              <a:rPr lang="en-US" dirty="0"/>
            </a:br>
            <a:r>
              <a:rPr lang="en-US" dirty="0"/>
              <a:t>Common IAG Issues,</a:t>
            </a:r>
            <a:br>
              <a:rPr lang="en-US" dirty="0"/>
            </a:br>
            <a:r>
              <a:rPr lang="en-US" dirty="0"/>
              <a:t>Best Practices, &amp; Quick Tips</a:t>
            </a:r>
          </a:p>
        </p:txBody>
      </p:sp>
    </p:spTree>
    <p:extLst>
      <p:ext uri="{BB962C8B-B14F-4D97-AF65-F5344CB8AC3E}">
        <p14:creationId xmlns:p14="http://schemas.microsoft.com/office/powerpoint/2010/main" val="41730061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4294967295"/>
          </p:nvPr>
        </p:nvSpPr>
        <p:spPr>
          <a:xfrm>
            <a:off x="228600" y="1005840"/>
            <a:ext cx="8686800" cy="3727450"/>
          </a:xfrm>
        </p:spPr>
        <p:txBody>
          <a:bodyPr>
            <a:normAutofit/>
          </a:bodyPr>
          <a:lstStyle/>
          <a:p>
            <a:pPr marL="0" indent="0">
              <a:lnSpc>
                <a:spcPct val="100000"/>
              </a:lnSpc>
              <a:spcBef>
                <a:spcPts val="0"/>
              </a:spcBef>
              <a:spcAft>
                <a:spcPts val="0"/>
              </a:spcAft>
              <a:buNone/>
            </a:pPr>
            <a:r>
              <a:rPr lang="en-US" sz="1800" b="1" u="sng" dirty="0"/>
              <a:t>Issue</a:t>
            </a:r>
            <a:r>
              <a:rPr lang="en-US" sz="1800" b="1" dirty="0"/>
              <a:t>:</a:t>
            </a:r>
          </a:p>
          <a:p>
            <a:pPr marL="0" indent="0">
              <a:lnSpc>
                <a:spcPct val="100000"/>
              </a:lnSpc>
              <a:spcBef>
                <a:spcPts val="600"/>
              </a:spcBef>
              <a:spcAft>
                <a:spcPts val="0"/>
              </a:spcAft>
              <a:buNone/>
            </a:pPr>
            <a:r>
              <a:rPr lang="en-US" sz="1800" dirty="0"/>
              <a:t>MVO’s are incorrectly being submitted for IAG situations</a:t>
            </a:r>
          </a:p>
          <a:p>
            <a:pPr marL="0" indent="0">
              <a:lnSpc>
                <a:spcPct val="100000"/>
              </a:lnSpc>
              <a:spcBef>
                <a:spcPts val="1800"/>
              </a:spcBef>
              <a:spcAft>
                <a:spcPts val="0"/>
              </a:spcAft>
              <a:buNone/>
            </a:pPr>
            <a:r>
              <a:rPr lang="en-US" sz="1800" b="1" u="sng" dirty="0"/>
              <a:t>Solution</a:t>
            </a:r>
            <a:r>
              <a:rPr lang="en-US" sz="1800" b="1" dirty="0"/>
              <a:t>:</a:t>
            </a:r>
          </a:p>
          <a:p>
            <a:pPr marL="0" indent="0">
              <a:lnSpc>
                <a:spcPct val="100000"/>
              </a:lnSpc>
              <a:spcBef>
                <a:spcPts val="600"/>
              </a:spcBef>
              <a:spcAft>
                <a:spcPts val="0"/>
              </a:spcAft>
              <a:buNone/>
            </a:pPr>
            <a:r>
              <a:rPr lang="en-US" sz="1800" dirty="0"/>
              <a:t>CR’s </a:t>
            </a:r>
            <a:r>
              <a:rPr lang="en-US" sz="1800" b="1" i="1" u="sng" dirty="0">
                <a:solidFill>
                  <a:schemeClr val="accent1">
                    <a:lumMod val="75000"/>
                  </a:schemeClr>
                </a:solidFill>
              </a:rPr>
              <a:t>MUST NOT</a:t>
            </a:r>
            <a:r>
              <a:rPr lang="en-US" sz="1800" b="1" i="1" dirty="0">
                <a:solidFill>
                  <a:schemeClr val="accent1">
                    <a:lumMod val="75000"/>
                  </a:schemeClr>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lnSpc>
                <a:spcPct val="100000"/>
              </a:lnSpc>
              <a:spcBef>
                <a:spcPts val="1800"/>
              </a:spcBef>
              <a:spcAft>
                <a:spcPts val="0"/>
              </a:spcAft>
              <a:buNone/>
            </a:pPr>
            <a:r>
              <a:rPr lang="en-US" sz="1800" b="1" u="sng" dirty="0"/>
              <a:t>Best Practices</a:t>
            </a:r>
            <a:r>
              <a:rPr lang="en-US" sz="1800" b="1" dirty="0"/>
              <a:t>:</a:t>
            </a:r>
          </a:p>
          <a:p>
            <a:pPr marL="0" indent="0">
              <a:lnSpc>
                <a:spcPct val="100000"/>
              </a:lnSpc>
              <a:spcBef>
                <a:spcPts val="600"/>
              </a:spcBef>
              <a:spcAft>
                <a:spcPts val="0"/>
              </a:spcAft>
              <a:buNone/>
            </a:pPr>
            <a:r>
              <a:rPr lang="en-US" sz="1800" dirty="0"/>
              <a:t>Ask probing questions to ensure proper customer action is taken. (i.e. “Do you currently live here?”; “Was the original address provided incorrect?”)</a:t>
            </a:r>
          </a:p>
          <a:p>
            <a:pPr marL="0" indent="0">
              <a:lnSpc>
                <a:spcPct val="100000"/>
              </a:lnSpc>
              <a:spcBef>
                <a:spcPts val="600"/>
              </a:spcBef>
              <a:spcAft>
                <a:spcPts val="0"/>
              </a:spcAft>
              <a:buNone/>
            </a:pPr>
            <a:r>
              <a:rPr lang="en-US" sz="1800" dirty="0"/>
              <a:t>For an incorrect address, review ERCOT’s MIS to see if the MVI resulted in an 814_06 Loss Transaction being sent to a Losing REP.  If so, issue an IAG MT.</a:t>
            </a:r>
          </a:p>
        </p:txBody>
      </p:sp>
      <p:sp>
        <p:nvSpPr>
          <p:cNvPr id="5" name="TextBox 4">
            <a:extLst>
              <a:ext uri="{FF2B5EF4-FFF2-40B4-BE49-F238E27FC236}">
                <a16:creationId xmlns:a16="http://schemas.microsoft.com/office/drawing/2014/main" xmlns="" id="{00B86517-7624-4264-A384-49C76914D8C3}"/>
              </a:ext>
            </a:extLst>
          </p:cNvPr>
          <p:cNvSpPr txBox="1"/>
          <p:nvPr/>
        </p:nvSpPr>
        <p:spPr>
          <a:xfrm>
            <a:off x="228600" y="46482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t>814_01	CR to ERCOT</a:t>
            </a:r>
          </a:p>
          <a:p>
            <a:pPr lvl="6"/>
            <a:r>
              <a:rPr lang="en-US" sz="1100" dirty="0"/>
              <a:t>814_03 	ERCOT to TDSP</a:t>
            </a:r>
          </a:p>
          <a:p>
            <a:pPr lvl="6"/>
            <a:r>
              <a:rPr lang="en-US" sz="1100" dirty="0"/>
              <a:t>814_04	TDSP to ERCOT</a:t>
            </a:r>
          </a:p>
          <a:p>
            <a:pPr lvl="6"/>
            <a:r>
              <a:rPr lang="en-US" sz="1100" dirty="0"/>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t>867_04	TDSP to CR</a:t>
            </a:r>
          </a:p>
          <a:p>
            <a:pPr lvl="6"/>
            <a:r>
              <a:rPr lang="en-US" sz="1100" dirty="0"/>
              <a:t>867_03F	TDSP to Losing CR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152</a:t>
            </a:fld>
            <a:endParaRPr lang="en-US" dirty="0"/>
          </a:p>
        </p:txBody>
      </p:sp>
    </p:spTree>
    <p:extLst>
      <p:ext uri="{BB962C8B-B14F-4D97-AF65-F5344CB8AC3E}">
        <p14:creationId xmlns:p14="http://schemas.microsoft.com/office/powerpoint/2010/main" val="32594656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4294967295"/>
          </p:nvPr>
        </p:nvSpPr>
        <p:spPr>
          <a:xfrm>
            <a:off x="228600" y="1005840"/>
            <a:ext cx="8686800" cy="5053013"/>
          </a:xfrm>
        </p:spPr>
        <p:txBody>
          <a:bodyPr>
            <a:normAutofit lnSpcReduction="10000"/>
          </a:bodyPr>
          <a:lstStyle/>
          <a:p>
            <a:pPr marL="0" indent="0">
              <a:lnSpc>
                <a:spcPct val="100000"/>
              </a:lnSpc>
              <a:spcBef>
                <a:spcPts val="600"/>
              </a:spcBef>
              <a:buNone/>
            </a:pPr>
            <a:r>
              <a:rPr lang="en-US" sz="1800" b="1" u="sng" dirty="0"/>
              <a:t>Issue</a:t>
            </a:r>
            <a:r>
              <a:rPr lang="en-US" sz="1800" b="1" dirty="0"/>
              <a:t>:</a:t>
            </a:r>
          </a:p>
          <a:p>
            <a:pPr marL="0" indent="0">
              <a:lnSpc>
                <a:spcPct val="100000"/>
              </a:lnSpc>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lnSpc>
                <a:spcPct val="100000"/>
              </a:lnSpc>
              <a:spcBef>
                <a:spcPts val="1200"/>
              </a:spcBef>
              <a:buNone/>
            </a:pPr>
            <a:r>
              <a:rPr lang="en-US" sz="1800" b="1" u="sng" dirty="0"/>
              <a:t>Solution</a:t>
            </a:r>
            <a:r>
              <a:rPr lang="en-US" sz="1800" b="1" dirty="0"/>
              <a:t>:</a:t>
            </a:r>
          </a:p>
          <a:p>
            <a:pPr marL="0" indent="0">
              <a:lnSpc>
                <a:spcPct val="100000"/>
              </a:lnSpc>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lnSpc>
                <a:spcPct val="100000"/>
              </a:lnSpc>
              <a:spcBef>
                <a:spcPts val="1200"/>
              </a:spcBef>
              <a:buNone/>
            </a:pPr>
            <a:r>
              <a:rPr lang="en-US" sz="1800" b="1" u="sng" dirty="0"/>
              <a:t>Best Practices</a:t>
            </a:r>
            <a:r>
              <a:rPr lang="en-US" sz="1800" b="1" dirty="0"/>
              <a:t>:</a:t>
            </a:r>
          </a:p>
          <a:p>
            <a:pPr marL="0" indent="0">
              <a:lnSpc>
                <a:spcPct val="100000"/>
              </a:lnSpc>
              <a:spcBef>
                <a:spcPts val="600"/>
              </a:spcBef>
              <a:buNone/>
            </a:pPr>
            <a:r>
              <a:rPr lang="en-US" sz="1800" dirty="0"/>
              <a:t>Identify IAGs in progress for ESI IDs by:</a:t>
            </a:r>
          </a:p>
          <a:p>
            <a:pPr marL="640080">
              <a:lnSpc>
                <a:spcPct val="100000"/>
              </a:lnSpc>
              <a:spcBef>
                <a:spcPts val="600"/>
              </a:spcBef>
            </a:pPr>
            <a:r>
              <a:rPr lang="en-US" sz="1800" dirty="0"/>
              <a:t>Identifying IAGs on daily basis utilizing ERCOT </a:t>
            </a:r>
            <a:r>
              <a:rPr lang="en-US" sz="1800" dirty="0" err="1"/>
              <a:t>MarkeTrak</a:t>
            </a:r>
            <a:r>
              <a:rPr lang="en-US" sz="1800" dirty="0"/>
              <a:t> reporting or notification</a:t>
            </a:r>
          </a:p>
          <a:p>
            <a:pPr marL="640080">
              <a:lnSpc>
                <a:spcPct val="100000"/>
              </a:lnSpc>
              <a:spcBef>
                <a:spcPts val="600"/>
              </a:spcBef>
            </a:pPr>
            <a:r>
              <a:rPr lang="en-US" sz="1800" dirty="0"/>
              <a:t>Flagging within your own system the ESI IDs that have been IAG/IAL to ensure subsequent transactions are not submitted to the market until the IAG is completed.</a:t>
            </a:r>
          </a:p>
          <a:p>
            <a:pPr marL="640080">
              <a:lnSpc>
                <a:spcPct val="100000"/>
              </a:lnSpc>
              <a:spcBef>
                <a:spcPts val="600"/>
              </a:spcBef>
            </a:pPr>
            <a:r>
              <a:rPr lang="en-US" sz="1800" dirty="0"/>
              <a:t>Timely resolution of IAG/IAL </a:t>
            </a:r>
            <a:r>
              <a:rPr lang="en-US" sz="1800" dirty="0" err="1"/>
              <a:t>MarkeTraks</a:t>
            </a:r>
            <a:endParaRPr lang="en-US" sz="18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153</a:t>
            </a:fld>
            <a:endParaRPr lang="en-US" dirty="0"/>
          </a:p>
        </p:txBody>
      </p:sp>
    </p:spTree>
    <p:extLst>
      <p:ext uri="{BB962C8B-B14F-4D97-AF65-F5344CB8AC3E}">
        <p14:creationId xmlns:p14="http://schemas.microsoft.com/office/powerpoint/2010/main" val="5255428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4294967295"/>
          </p:nvPr>
        </p:nvSpPr>
        <p:spPr>
          <a:xfrm>
            <a:off x="228600" y="1005840"/>
            <a:ext cx="4500563" cy="510540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5" name="TextBox 4"/>
          <p:cNvSpPr txBox="1"/>
          <p:nvPr/>
        </p:nvSpPr>
        <p:spPr>
          <a:xfrm>
            <a:off x="5029200" y="1295400"/>
            <a:ext cx="3764393" cy="3939540"/>
          </a:xfrm>
          <a:prstGeom prst="rect">
            <a:avLst/>
          </a:prstGeom>
          <a:solidFill>
            <a:schemeClr val="accent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a:t>
            </a:r>
          </a:p>
          <a:p>
            <a:pPr marL="182880" lvl="2" indent="-182880">
              <a:spcBef>
                <a:spcPts val="1200"/>
              </a:spcBef>
              <a:buSzPct val="68000"/>
              <a:buFont typeface="Arial" panose="020B0604020202020204" pitchFamily="34" charset="0"/>
              <a:buChar char="•"/>
              <a:defRPr/>
            </a:pPr>
            <a:r>
              <a:rPr lang="en-US" altLang="en-US" sz="1600" b="1" u="sng" dirty="0">
                <a:solidFill>
                  <a:schemeClr val="accent1">
                    <a:lumMod val="50000"/>
                  </a:schemeClr>
                </a:solidFill>
              </a:rPr>
              <a:t>First escalation</a:t>
            </a:r>
            <a:r>
              <a:rPr lang="en-US" altLang="en-US" sz="1600" b="1" dirty="0">
                <a:solidFill>
                  <a:schemeClr val="accent1">
                    <a:lumMod val="50000"/>
                  </a:schemeClr>
                </a:solidFill>
              </a:rPr>
              <a:t>: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chemeClr val="accent1">
                    <a:lumMod val="50000"/>
                  </a:schemeClr>
                </a:solidFill>
              </a:rPr>
              <a:t>Second escalation</a:t>
            </a:r>
            <a:r>
              <a:rPr lang="en-US" altLang="en-US" sz="1600" b="1" dirty="0">
                <a:solidFill>
                  <a:schemeClr val="accent1">
                    <a:lumMod val="50000"/>
                  </a:schemeClr>
                </a:solidFill>
              </a:rPr>
              <a:t>: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chemeClr val="accent1">
                    <a:lumMod val="50000"/>
                  </a:schemeClr>
                </a:solidFill>
              </a:rPr>
              <a:t>Third Escalation</a:t>
            </a:r>
            <a:r>
              <a:rPr lang="en-US" altLang="en-US" sz="1600" b="1" dirty="0">
                <a:solidFill>
                  <a:schemeClr val="accent1">
                    <a:lumMod val="50000"/>
                  </a:schemeClr>
                </a:solidFill>
              </a:rPr>
              <a:t>: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chemeClr val="accent1">
                    <a:lumMod val="50000"/>
                  </a:schemeClr>
                </a:solidFill>
              </a:rPr>
              <a:t>Allow 3-5 business days between escalations.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154</a:t>
            </a:fld>
            <a:endParaRPr lang="en-US" dirty="0"/>
          </a:p>
        </p:txBody>
      </p:sp>
    </p:spTree>
    <p:extLst>
      <p:ext uri="{BB962C8B-B14F-4D97-AF65-F5344CB8AC3E}">
        <p14:creationId xmlns:p14="http://schemas.microsoft.com/office/powerpoint/2010/main" val="10909000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Expected Level of Performance</a:t>
            </a:r>
          </a:p>
        </p:txBody>
      </p:sp>
      <p:sp>
        <p:nvSpPr>
          <p:cNvPr id="3" name="Content Placeholder 2"/>
          <p:cNvSpPr>
            <a:spLocks noGrp="1"/>
          </p:cNvSpPr>
          <p:nvPr>
            <p:ph idx="4294967295"/>
          </p:nvPr>
        </p:nvSpPr>
        <p:spPr>
          <a:xfrm>
            <a:off x="228600" y="1005840"/>
            <a:ext cx="8686800" cy="3185160"/>
          </a:xfrm>
        </p:spPr>
        <p:txBody>
          <a:bodyPr>
            <a:normAutofit/>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Untimely resolution of IAG issues</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Adoption of timelines stated in Retail Market Guide</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REPs to develop internal SLAs to address MTs aligning with market’s expected level of performance</a:t>
            </a:r>
          </a:p>
        </p:txBody>
      </p:sp>
      <p:graphicFrame>
        <p:nvGraphicFramePr>
          <p:cNvPr id="6" name="Diagram 5">
            <a:extLst>
              <a:ext uri="{FF2B5EF4-FFF2-40B4-BE49-F238E27FC236}">
                <a16:creationId xmlns:a16="http://schemas.microsoft.com/office/drawing/2014/main" xmlns="" id="{092EA5DC-0B6D-484F-BDCA-0B6BB1B5EE49}"/>
              </a:ext>
            </a:extLst>
          </p:cNvPr>
          <p:cNvGraphicFramePr/>
          <p:nvPr>
            <p:extLst>
              <p:ext uri="{D42A27DB-BD31-4B8C-83A1-F6EECF244321}">
                <p14:modId xmlns:p14="http://schemas.microsoft.com/office/powerpoint/2010/main" val="2549582701"/>
              </p:ext>
            </p:extLst>
          </p:nvPr>
        </p:nvGraphicFramePr>
        <p:xfrm>
          <a:off x="457200" y="38862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879068"/>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155</a:t>
            </a:fld>
            <a:endParaRPr lang="en-US" dirty="0"/>
          </a:p>
        </p:txBody>
      </p:sp>
    </p:spTree>
    <p:extLst>
      <p:ext uri="{BB962C8B-B14F-4D97-AF65-F5344CB8AC3E}">
        <p14:creationId xmlns:p14="http://schemas.microsoft.com/office/powerpoint/2010/main" val="31644901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a:t>
            </a:r>
            <a:r>
              <a:rPr lang="en-US" dirty="0" smtClean="0"/>
              <a:t>Occupant Process</a:t>
            </a:r>
            <a:endParaRPr lang="en-US" dirty="0"/>
          </a:p>
        </p:txBody>
      </p:sp>
      <p:sp>
        <p:nvSpPr>
          <p:cNvPr id="3" name="Content Placeholder 2"/>
          <p:cNvSpPr>
            <a:spLocks noGrp="1"/>
          </p:cNvSpPr>
          <p:nvPr>
            <p:ph idx="4294967295"/>
          </p:nvPr>
        </p:nvSpPr>
        <p:spPr>
          <a:xfrm>
            <a:off x="228600" y="1005840"/>
            <a:ext cx="8686800" cy="5013960"/>
          </a:xfrm>
        </p:spPr>
        <p:txBody>
          <a:bodyPr>
            <a:normAutofit lnSpcReduction="10000"/>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Losing REP responds to an IAG indicating:</a:t>
            </a:r>
          </a:p>
          <a:p>
            <a:pPr>
              <a:lnSpc>
                <a:spcPct val="100000"/>
              </a:lnSpc>
              <a:spcBef>
                <a:spcPts val="0"/>
              </a:spcBef>
              <a:spcAft>
                <a:spcPts val="0"/>
              </a:spcAft>
            </a:pPr>
            <a:r>
              <a:rPr lang="en-US" sz="2000" dirty="0"/>
              <a:t>“their customer no longer occupies the premise”</a:t>
            </a:r>
          </a:p>
          <a:p>
            <a:pPr>
              <a:lnSpc>
                <a:spcPct val="100000"/>
              </a:lnSpc>
              <a:spcBef>
                <a:spcPts val="0"/>
              </a:spcBef>
              <a:spcAft>
                <a:spcPts val="0"/>
              </a:spcAft>
            </a:pPr>
            <a:r>
              <a:rPr lang="en-US" sz="2000" dirty="0"/>
              <a:t>“no longer under contract”</a:t>
            </a:r>
          </a:p>
          <a:p>
            <a:pPr>
              <a:lnSpc>
                <a:spcPct val="100000"/>
              </a:lnSpc>
              <a:spcBef>
                <a:spcPts val="0"/>
              </a:spcBef>
              <a:spcAft>
                <a:spcPts val="0"/>
              </a:spcAft>
            </a:pPr>
            <a:r>
              <a:rPr lang="en-US" sz="2000" dirty="0"/>
              <a:t>“cannot reach the customer”</a:t>
            </a:r>
          </a:p>
          <a:p>
            <a:pPr>
              <a:lnSpc>
                <a:spcPct val="100000"/>
              </a:lnSpc>
              <a:spcBef>
                <a:spcPts val="0"/>
              </a:spcBef>
              <a:spcAft>
                <a:spcPts val="0"/>
              </a:spcAft>
            </a:pPr>
            <a:r>
              <a:rPr lang="en-US" sz="2000" dirty="0"/>
              <a:t>“Customer no longer wants us as REP of Record”</a:t>
            </a:r>
          </a:p>
          <a:p>
            <a:pPr marL="0" indent="0">
              <a:lnSpc>
                <a:spcPct val="100000"/>
              </a:lnSpc>
              <a:spcBef>
                <a:spcPts val="0"/>
              </a:spcBef>
              <a:spcAft>
                <a:spcPts val="0"/>
              </a:spcAft>
              <a:buNone/>
            </a:pPr>
            <a:r>
              <a:rPr lang="en-US" sz="2000" dirty="0"/>
              <a:t>and attempts to ‘</a:t>
            </a:r>
            <a:r>
              <a:rPr lang="en-US" sz="2000" dirty="0" err="1"/>
              <a:t>unexecute</a:t>
            </a:r>
            <a:r>
              <a:rPr lang="en-US" sz="2000" dirty="0"/>
              <a:t>’ the IAG MT issue.</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Losing REP must regain ESI ID and initiate the Current Occupant process</a:t>
            </a:r>
          </a:p>
          <a:p>
            <a:pPr lvl="5">
              <a:lnSpc>
                <a:spcPct val="100000"/>
              </a:lnSpc>
              <a:spcBef>
                <a:spcPts val="0"/>
              </a:spcBef>
              <a:spcAft>
                <a:spcPts val="0"/>
              </a:spcAft>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smtClean="0">
                <a:solidFill>
                  <a:srgbClr val="FF0000"/>
                </a:solidFill>
              </a:rPr>
              <a:t>) – Treatment of Premises with No Retail Electric Provider of Record</a:t>
            </a:r>
          </a:p>
          <a:p>
            <a:pPr marL="1071400" lvl="6" indent="0">
              <a:lnSpc>
                <a:spcPct val="100000"/>
              </a:lnSpc>
              <a:spcBef>
                <a:spcPts val="0"/>
              </a:spcBef>
              <a:spcAft>
                <a:spcPts val="0"/>
              </a:spcAft>
              <a:buSzPct val="90000"/>
              <a:buNone/>
            </a:pPr>
            <a:endParaRPr lang="en-US" sz="1800" b="1" dirty="0">
              <a:solidFill>
                <a:srgbClr val="FF0000"/>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156</a:t>
            </a:fld>
            <a:endParaRPr lang="en-US" dirty="0"/>
          </a:p>
        </p:txBody>
      </p:sp>
    </p:spTree>
    <p:extLst>
      <p:ext uri="{BB962C8B-B14F-4D97-AF65-F5344CB8AC3E}">
        <p14:creationId xmlns:p14="http://schemas.microsoft.com/office/powerpoint/2010/main" val="28122655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4294967295"/>
          </p:nvPr>
        </p:nvSpPr>
        <p:spPr>
          <a:xfrm>
            <a:off x="228600" y="1005840"/>
            <a:ext cx="8686800" cy="4191000"/>
          </a:xfrm>
        </p:spPr>
        <p:txBody>
          <a:bodyPr>
            <a:normAutofit/>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A switch hold is active on account which has been identified as having an IAG</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When working IAL/IAG issues identify if your ESI ID currently has an active Switch Hold and remove as needed</a:t>
            </a:r>
          </a:p>
        </p:txBody>
      </p:sp>
      <p:sp>
        <p:nvSpPr>
          <p:cNvPr id="5" name="TextBox 4"/>
          <p:cNvSpPr txBox="1"/>
          <p:nvPr/>
        </p:nvSpPr>
        <p:spPr>
          <a:xfrm>
            <a:off x="1339913" y="5410200"/>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157</a:t>
            </a:fld>
            <a:endParaRPr lang="en-US" dirty="0"/>
          </a:p>
        </p:txBody>
      </p:sp>
    </p:spTree>
    <p:extLst>
      <p:ext uri="{BB962C8B-B14F-4D97-AF65-F5344CB8AC3E}">
        <p14:creationId xmlns:p14="http://schemas.microsoft.com/office/powerpoint/2010/main" val="1217343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27796"/>
          </a:xfrm>
        </p:spPr>
        <p:txBody>
          <a:bodyPr>
            <a:normAutofit fontScale="90000"/>
          </a:bodyPr>
          <a:lstStyle/>
          <a:p>
            <a:r>
              <a:rPr lang="en-US" dirty="0"/>
              <a:t>Self-Service Portals (online enrollment/Multi-Family Portals)</a:t>
            </a:r>
          </a:p>
        </p:txBody>
      </p:sp>
      <p:sp>
        <p:nvSpPr>
          <p:cNvPr id="3" name="Content Placeholder 2"/>
          <p:cNvSpPr>
            <a:spLocks noGrp="1"/>
          </p:cNvSpPr>
          <p:nvPr>
            <p:ph idx="4294967295"/>
          </p:nvPr>
        </p:nvSpPr>
        <p:spPr>
          <a:xfrm>
            <a:off x="228600" y="1005840"/>
            <a:ext cx="8686800" cy="4568825"/>
          </a:xfrm>
        </p:spPr>
        <p:txBody>
          <a:bodyPr>
            <a:normAutofit/>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Customers use Self-Service portals to initiate MVI’s, Transfers of Service or MVOs</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Establish safeguards ensuring that customers who may have inadvertently selected an incorrect address do not cause a lights out situation.</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Limited functionality for transfers of service within XX amount of days.</a:t>
            </a:r>
          </a:p>
          <a:p>
            <a:pPr marL="0" indent="0">
              <a:lnSpc>
                <a:spcPct val="100000"/>
              </a:lnSpc>
              <a:spcBef>
                <a:spcPts val="600"/>
              </a:spcBef>
              <a:spcAft>
                <a:spcPts val="0"/>
              </a:spcAft>
              <a:buNone/>
            </a:pPr>
            <a:r>
              <a:rPr lang="en-US" sz="2000" dirty="0"/>
              <a:t>Redirect the customer to contact call center in move out situations</a:t>
            </a:r>
          </a:p>
          <a:p>
            <a:pPr marL="0" indent="0">
              <a:lnSpc>
                <a:spcPct val="100000"/>
              </a:lnSpc>
              <a:spcBef>
                <a:spcPts val="600"/>
              </a:spcBef>
              <a:spcAft>
                <a:spcPts val="0"/>
              </a:spcAft>
              <a:buNone/>
            </a:pPr>
            <a:r>
              <a:rPr lang="en-US" sz="2000" dirty="0"/>
              <a:t>Display FAQ’s regarding Inadvertent Switches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158</a:t>
            </a:fld>
            <a:endParaRPr lang="en-US" dirty="0"/>
          </a:p>
        </p:txBody>
      </p:sp>
    </p:spTree>
    <p:extLst>
      <p:ext uri="{BB962C8B-B14F-4D97-AF65-F5344CB8AC3E}">
        <p14:creationId xmlns:p14="http://schemas.microsoft.com/office/powerpoint/2010/main" val="262443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4294967295"/>
          </p:nvPr>
        </p:nvSpPr>
        <p:spPr>
          <a:xfrm>
            <a:off x="228600" y="1005840"/>
            <a:ext cx="8305800" cy="5053013"/>
          </a:xfrm>
        </p:spPr>
        <p:txBody>
          <a:bodyPr/>
          <a:lstStyle/>
          <a:p>
            <a:pPr marL="0" indent="0">
              <a:lnSpc>
                <a:spcPct val="100000"/>
              </a:lnSpc>
              <a:spcBef>
                <a:spcPts val="0"/>
              </a:spcBef>
              <a:spcAft>
                <a:spcPts val="0"/>
              </a:spcAft>
              <a:buNone/>
            </a:pPr>
            <a:r>
              <a:rPr lang="en-US" sz="2000" b="1" u="sng" dirty="0"/>
              <a:t>Issue</a:t>
            </a:r>
            <a:r>
              <a:rPr lang="en-US" sz="2000" b="1" dirty="0"/>
              <a:t>:</a:t>
            </a:r>
          </a:p>
          <a:p>
            <a:pPr marL="0" indent="0">
              <a:lnSpc>
                <a:spcPct val="100000"/>
              </a:lnSpc>
              <a:spcBef>
                <a:spcPts val="600"/>
              </a:spcBef>
              <a:spcAft>
                <a:spcPts val="0"/>
              </a:spcAft>
              <a:buNone/>
            </a:pPr>
            <a:r>
              <a:rPr lang="en-US" sz="2000" dirty="0"/>
              <a:t>Losing REP issues IAL MT prior to the Gaining REP being able to issue Customer Rescission MT</a:t>
            </a:r>
          </a:p>
          <a:p>
            <a:pPr marL="0" indent="0">
              <a:lnSpc>
                <a:spcPct val="100000"/>
              </a:lnSpc>
              <a:spcBef>
                <a:spcPts val="1800"/>
              </a:spcBef>
              <a:spcAft>
                <a:spcPts val="0"/>
              </a:spcAft>
              <a:buNone/>
            </a:pPr>
            <a:r>
              <a:rPr lang="en-US" sz="2000" b="1" u="sng" dirty="0"/>
              <a:t>Solution</a:t>
            </a:r>
            <a:r>
              <a:rPr lang="en-US" sz="2000" b="1" dirty="0"/>
              <a:t>:</a:t>
            </a:r>
          </a:p>
          <a:p>
            <a:pPr marL="0" indent="0">
              <a:lnSpc>
                <a:spcPct val="100000"/>
              </a:lnSpc>
              <a:spcBef>
                <a:spcPts val="600"/>
              </a:spcBef>
              <a:spcAft>
                <a:spcPts val="0"/>
              </a:spcAft>
              <a:buNone/>
            </a:pPr>
            <a:r>
              <a:rPr lang="en-US" sz="2000" dirty="0"/>
              <a:t>Gaining REP should create Customer Rescission MT linking it to the Losing REP’s IAL MT.   </a:t>
            </a:r>
          </a:p>
          <a:p>
            <a:pPr marL="0" indent="0">
              <a:lnSpc>
                <a:spcPct val="100000"/>
              </a:lnSpc>
              <a:spcBef>
                <a:spcPts val="1800"/>
              </a:spcBef>
              <a:spcAft>
                <a:spcPts val="0"/>
              </a:spcAft>
              <a:buNone/>
            </a:pPr>
            <a:r>
              <a:rPr lang="en-US" sz="2000" b="1" u="sng" dirty="0"/>
              <a:t>Best Practice</a:t>
            </a:r>
            <a:r>
              <a:rPr lang="en-US" sz="2000" b="1" dirty="0"/>
              <a:t>:</a:t>
            </a:r>
          </a:p>
          <a:p>
            <a:pPr marL="0" indent="0">
              <a:lnSpc>
                <a:spcPct val="100000"/>
              </a:lnSpc>
              <a:spcBef>
                <a:spcPts val="600"/>
              </a:spcBef>
              <a:spcAft>
                <a:spcPts val="0"/>
              </a:spcAft>
              <a:buNone/>
            </a:pPr>
            <a:r>
              <a:rPr lang="en-US" sz="2000" dirty="0"/>
              <a:t>Rescission </a:t>
            </a:r>
            <a:r>
              <a:rPr lang="en-US" sz="2000" dirty="0" err="1"/>
              <a:t>MarkeTrak</a:t>
            </a:r>
            <a:r>
              <a:rPr lang="en-US" sz="2000" dirty="0"/>
              <a:t> should be created prior to executing the Losing REP’s IAL</a:t>
            </a:r>
          </a:p>
          <a:p>
            <a:pPr marL="0" indent="0">
              <a:lnSpc>
                <a:spcPct val="100000"/>
              </a:lnSpc>
              <a:spcBef>
                <a:spcPts val="600"/>
              </a:spcBef>
              <a:spcAft>
                <a:spcPts val="0"/>
              </a:spcAft>
              <a:buNone/>
            </a:pPr>
            <a:r>
              <a:rPr lang="en-US" sz="2000" dirty="0"/>
              <a:t>Linking the MT’s together allows for quicker resolution and tracking</a:t>
            </a:r>
          </a:p>
          <a:p>
            <a:pPr marL="0" indent="0">
              <a:lnSpc>
                <a:spcPct val="100000"/>
              </a:lnSpc>
              <a:spcBef>
                <a:spcPts val="600"/>
              </a:spcBef>
              <a:spcAft>
                <a:spcPts val="0"/>
              </a:spcAft>
              <a:buNone/>
            </a:pPr>
            <a:r>
              <a:rPr lang="en-US" sz="2000" dirty="0" err="1"/>
              <a:t>Unexecute</a:t>
            </a:r>
            <a:r>
              <a:rPr lang="en-US" sz="2000" dirty="0"/>
              <a:t> Losing REP’s IAL MT as a duplicate issue.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159</a:t>
            </a:fld>
            <a:endParaRPr lang="en-US" dirty="0"/>
          </a:p>
        </p:txBody>
      </p:sp>
    </p:spTree>
    <p:extLst>
      <p:ext uri="{BB962C8B-B14F-4D97-AF65-F5344CB8AC3E}">
        <p14:creationId xmlns:p14="http://schemas.microsoft.com/office/powerpoint/2010/main" val="347718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838200"/>
          </a:xfrm>
        </p:spPr>
        <p:txBody>
          <a:bodyPr/>
          <a:lstStyle/>
          <a:p>
            <a:pPr>
              <a:lnSpc>
                <a:spcPct val="100000"/>
              </a:lnSpc>
              <a:spcBef>
                <a:spcPts val="0"/>
              </a:spcBef>
              <a:spcAft>
                <a:spcPts val="0"/>
              </a:spcAft>
            </a:pPr>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82696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buClr>
                <a:schemeClr val="accent1"/>
              </a:buClr>
            </a:pPr>
            <a:r>
              <a:rPr lang="en-US" sz="1600" b="1" dirty="0"/>
              <a:t>To add a quick link:</a:t>
            </a:r>
          </a:p>
          <a:p>
            <a:pPr lvl="1">
              <a:spcBef>
                <a:spcPts val="1200"/>
              </a:spcBef>
            </a:pPr>
            <a:r>
              <a:rPr lang="en-US" sz="1400" dirty="0"/>
              <a:t>Navigate to the report, form, view, or page to which you want to create a link. </a:t>
            </a:r>
          </a:p>
          <a:p>
            <a:pPr lvl="1"/>
            <a:r>
              <a:rPr lang="en-US" sz="1400" dirty="0"/>
              <a:t>Click the icon on the application toolbar.        The Add to Quick Links dialog box opens. </a:t>
            </a:r>
          </a:p>
          <a:p>
            <a:pPr lvl="1"/>
            <a:r>
              <a:rPr lang="en-US" sz="1400" dirty="0"/>
              <a:t>Type a name for the quick link. This name is used to label the quick link on the application toolbar and in the Favorites view. Click Save. </a:t>
            </a:r>
          </a:p>
        </p:txBody>
      </p:sp>
      <p:sp>
        <p:nvSpPr>
          <p:cNvPr id="10" name="Slide Number Placeholder 9"/>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160</a:t>
            </a:fld>
            <a:endParaRPr lang="en-US" dirty="0"/>
          </a:p>
        </p:txBody>
      </p:sp>
    </p:spTree>
    <p:extLst>
      <p:ext uri="{BB962C8B-B14F-4D97-AF65-F5344CB8AC3E}">
        <p14:creationId xmlns:p14="http://schemas.microsoft.com/office/powerpoint/2010/main" val="13283724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IAG / IAL Reporting</a:t>
            </a:r>
          </a:p>
        </p:txBody>
      </p:sp>
    </p:spTree>
    <p:extLst>
      <p:ext uri="{BB962C8B-B14F-4D97-AF65-F5344CB8AC3E}">
        <p14:creationId xmlns:p14="http://schemas.microsoft.com/office/powerpoint/2010/main" val="37705458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4294967295"/>
          </p:nvPr>
        </p:nvSpPr>
        <p:spPr>
          <a:xfrm>
            <a:off x="228600" y="1005840"/>
            <a:ext cx="8305800" cy="5053013"/>
          </a:xfrm>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162</a:t>
            </a:fld>
            <a:endParaRPr lang="en-US" dirty="0"/>
          </a:p>
        </p:txBody>
      </p:sp>
    </p:spTree>
    <p:extLst>
      <p:ext uri="{BB962C8B-B14F-4D97-AF65-F5344CB8AC3E}">
        <p14:creationId xmlns:p14="http://schemas.microsoft.com/office/powerpoint/2010/main" val="41381255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7" name="TextBox 6"/>
          <p:cNvSpPr txBox="1"/>
          <p:nvPr/>
        </p:nvSpPr>
        <p:spPr>
          <a:xfrm>
            <a:off x="226646" y="4571762"/>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latin typeface="+mj-lt"/>
              </a:rPr>
              <a:t>Purple row shows counts of REPs that have greater than 2500 total enrollments by their % ranges</a:t>
            </a:r>
            <a:endParaRPr lang="en-US" sz="1400" dirty="0"/>
          </a:p>
        </p:txBody>
      </p:sp>
      <p:graphicFrame>
        <p:nvGraphicFramePr>
          <p:cNvPr id="8" name="Table 7">
            <a:extLst>
              <a:ext uri="{FF2B5EF4-FFF2-40B4-BE49-F238E27FC236}">
                <a16:creationId xmlns:a16="http://schemas.microsoft.com/office/drawing/2014/main" xmlns="" id="{4B940183-F58A-4D91-8A29-18CDB7A704BF}"/>
              </a:ext>
            </a:extLst>
          </p:cNvPr>
          <p:cNvGraphicFramePr>
            <a:graphicFrameLocks noGrp="1"/>
          </p:cNvGraphicFramePr>
          <p:nvPr>
            <p:extLst>
              <p:ext uri="{D42A27DB-BD31-4B8C-83A1-F6EECF244321}">
                <p14:modId xmlns:p14="http://schemas.microsoft.com/office/powerpoint/2010/main" val="1298002524"/>
              </p:ext>
            </p:extLst>
          </p:nvPr>
        </p:nvGraphicFramePr>
        <p:xfrm>
          <a:off x="2120899" y="1143000"/>
          <a:ext cx="4902201" cy="3166110"/>
        </p:xfrm>
        <a:graphic>
          <a:graphicData uri="http://schemas.openxmlformats.org/drawingml/2006/table">
            <a:tbl>
              <a:tblPr/>
              <a:tblGrid>
                <a:gridCol w="1148953">
                  <a:extLst>
                    <a:ext uri="{9D8B030D-6E8A-4147-A177-3AD203B41FA5}">
                      <a16:colId xmlns:a16="http://schemas.microsoft.com/office/drawing/2014/main" xmlns="" val="20000"/>
                    </a:ext>
                  </a:extLst>
                </a:gridCol>
                <a:gridCol w="938312">
                  <a:extLst>
                    <a:ext uri="{9D8B030D-6E8A-4147-A177-3AD203B41FA5}">
                      <a16:colId xmlns:a16="http://schemas.microsoft.com/office/drawing/2014/main" xmlns="" val="20001"/>
                    </a:ext>
                  </a:extLst>
                </a:gridCol>
                <a:gridCol w="938312">
                  <a:extLst>
                    <a:ext uri="{9D8B030D-6E8A-4147-A177-3AD203B41FA5}">
                      <a16:colId xmlns:a16="http://schemas.microsoft.com/office/drawing/2014/main" xmlns="" val="20002"/>
                    </a:ext>
                  </a:extLst>
                </a:gridCol>
                <a:gridCol w="938312">
                  <a:extLst>
                    <a:ext uri="{9D8B030D-6E8A-4147-A177-3AD203B41FA5}">
                      <a16:colId xmlns:a16="http://schemas.microsoft.com/office/drawing/2014/main" xmlns="" val="20003"/>
                    </a:ext>
                  </a:extLst>
                </a:gridCol>
                <a:gridCol w="938312">
                  <a:extLst>
                    <a:ext uri="{9D8B030D-6E8A-4147-A177-3AD203B41FA5}">
                      <a16:colId xmlns:a16="http://schemas.microsoft.com/office/drawing/2014/main" xmlns="" val="20004"/>
                    </a:ext>
                  </a:extLst>
                </a:gridCol>
              </a:tblGrid>
              <a:tr h="27228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566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7228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7228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7566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27228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7228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7566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27228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1958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175668">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3"/>
                  </a:ext>
                </a:extLst>
              </a:tr>
              <a:tr h="175668">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xmlns="" val="10014"/>
                  </a:ext>
                </a:extLst>
              </a:tr>
              <a:tr h="175668">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xmlns="" val="10015"/>
                  </a:ext>
                </a:extLst>
              </a:tr>
              <a:tr h="175668">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xmlns="" val="10016"/>
                  </a:ext>
                </a:extLst>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163</a:t>
            </a:fld>
            <a:endParaRPr lang="en-US" dirty="0"/>
          </a:p>
        </p:txBody>
      </p:sp>
    </p:spTree>
    <p:extLst>
      <p:ext uri="{BB962C8B-B14F-4D97-AF65-F5344CB8AC3E}">
        <p14:creationId xmlns:p14="http://schemas.microsoft.com/office/powerpoint/2010/main" val="27648519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rPr>
              <a:t>Monthly Top 10 – IAG / IAL Statistics</a:t>
            </a:r>
            <a:endParaRPr lang="en-US" altLang="en-US" dirty="0"/>
          </a:p>
        </p:txBody>
      </p:sp>
      <p:sp>
        <p:nvSpPr>
          <p:cNvPr id="9" name="Content Placeholder 6">
            <a:extLst>
              <a:ext uri="{FF2B5EF4-FFF2-40B4-BE49-F238E27FC236}">
                <a16:creationId xmlns:a16="http://schemas.microsoft.com/office/drawing/2014/main" xmlns="" id="{BE712AB6-3FA4-4517-A2BD-8EBB470D5E0E}"/>
              </a:ext>
            </a:extLst>
          </p:cNvPr>
          <p:cNvSpPr>
            <a:spLocks noGrp="1"/>
          </p:cNvSpPr>
          <p:nvPr>
            <p:ph idx="4294967295"/>
          </p:nvPr>
        </p:nvSpPr>
        <p:spPr>
          <a:xfrm>
            <a:off x="228601" y="962678"/>
            <a:ext cx="8686800" cy="676275"/>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0430"/>
            <a:ext cx="9144000" cy="1524000"/>
          </a:xfrm>
          <a:prstGeom prst="rect">
            <a:avLst/>
          </a:prstGeom>
        </p:spPr>
      </p:pic>
      <p:sp>
        <p:nvSpPr>
          <p:cNvPr id="11" name="TextBox 10"/>
          <p:cNvSpPr txBox="1"/>
          <p:nvPr/>
        </p:nvSpPr>
        <p:spPr>
          <a:xfrm>
            <a:off x="3102077" y="146095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1820"/>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00600"/>
            <a:ext cx="9144000" cy="1524000"/>
          </a:xfrm>
          <a:prstGeom prst="rect">
            <a:avLst/>
          </a:prstGeom>
        </p:spPr>
      </p:pic>
      <p:sp>
        <p:nvSpPr>
          <p:cNvPr id="7" name="Slide Number Placeholder 6"/>
          <p:cNvSpPr>
            <a:spLocks noGrp="1"/>
          </p:cNvSpPr>
          <p:nvPr>
            <p:ph type="sldNum" sz="quarter" idx="12"/>
          </p:nvPr>
        </p:nvSpPr>
        <p:spPr/>
        <p:txBody>
          <a:bodyPr/>
          <a:lstStyle/>
          <a:p>
            <a:fld id="{D57F1E4F-1CFF-5643-939E-02111984F565}" type="slidenum">
              <a:rPr lang="en-US" smtClean="0"/>
              <a:pPr/>
              <a:t>164</a:t>
            </a:fld>
            <a:endParaRPr lang="en-US" dirty="0"/>
          </a:p>
        </p:txBody>
      </p:sp>
    </p:spTree>
    <p:extLst>
      <p:ext uri="{BB962C8B-B14F-4D97-AF65-F5344CB8AC3E}">
        <p14:creationId xmlns:p14="http://schemas.microsoft.com/office/powerpoint/2010/main" val="25112522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5" name="Content Placeholder 6"/>
          <p:cNvSpPr>
            <a:spLocks noGrp="1"/>
          </p:cNvSpPr>
          <p:nvPr>
            <p:ph idx="4294967295"/>
          </p:nvPr>
        </p:nvSpPr>
        <p:spPr>
          <a:xfrm>
            <a:off x="228600" y="955270"/>
            <a:ext cx="8686800" cy="676275"/>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xmlns=""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xmlns=""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xmlns=""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165</a:t>
            </a:fld>
            <a:endParaRPr lang="en-US" dirty="0"/>
          </a:p>
        </p:txBody>
      </p:sp>
    </p:spTree>
    <p:extLst>
      <p:ext uri="{BB962C8B-B14F-4D97-AF65-F5344CB8AC3E}">
        <p14:creationId xmlns:p14="http://schemas.microsoft.com/office/powerpoint/2010/main" val="5684199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4294967295"/>
          </p:nvPr>
        </p:nvSpPr>
        <p:spPr>
          <a:xfrm>
            <a:off x="250852" y="1005840"/>
            <a:ext cx="8664547" cy="5248275"/>
          </a:xfrm>
        </p:spPr>
        <p:txBody>
          <a:bodyPr/>
          <a:lstStyle/>
          <a:p>
            <a:pPr marL="182880" indent="-182880">
              <a:lnSpc>
                <a:spcPct val="100000"/>
              </a:lnSpc>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lnSpc>
                <a:spcPct val="100000"/>
              </a:lnSpc>
              <a:spcBef>
                <a:spcPts val="1200"/>
              </a:spcBef>
              <a:buFont typeface="Arial" panose="020B0604020202020204" pitchFamily="34" charset="0"/>
              <a:buChar char="•"/>
            </a:pPr>
            <a:r>
              <a:rPr lang="en-US" sz="1450" dirty="0"/>
              <a:t>The blue chart shows enrollment totals of less than 500 for the month being reported</a:t>
            </a:r>
          </a:p>
          <a:p>
            <a:pPr marL="640080" lvl="1">
              <a:lnSpc>
                <a:spcPct val="100000"/>
              </a:lnSpc>
              <a:buFont typeface="Arial" panose="020B0604020202020204" pitchFamily="34" charset="0"/>
              <a:buChar char="•"/>
            </a:pPr>
            <a:r>
              <a:rPr lang="en-US" sz="1450" dirty="0"/>
              <a:t>The orange chart shows enrollment totals between 500 and 2500 for the month being reported</a:t>
            </a:r>
          </a:p>
          <a:p>
            <a:pPr marL="640080" lvl="1">
              <a:lnSpc>
                <a:spcPct val="100000"/>
              </a:lnSpc>
              <a:buFont typeface="Arial" panose="020B0604020202020204" pitchFamily="34" charset="0"/>
              <a:buChar char="•"/>
            </a:pPr>
            <a:r>
              <a:rPr lang="en-US" sz="1450" dirty="0"/>
              <a:t>The purple charts show enrollment totals of over 2500 for the month being reported</a:t>
            </a:r>
          </a:p>
          <a:p>
            <a:pPr marL="640080" lvl="1">
              <a:lnSpc>
                <a:spcPct val="100000"/>
              </a:lnSpc>
              <a:buFont typeface="Arial" panose="020B0604020202020204" pitchFamily="34" charset="0"/>
              <a:buChar char="•"/>
            </a:pPr>
            <a:r>
              <a:rPr lang="en-US" sz="1450" dirty="0"/>
              <a:t>REPs with the lowest AG/IAL totals start on the left, and move to the highest counts on the right</a:t>
            </a:r>
          </a:p>
          <a:p>
            <a:pPr marL="182880" indent="-182880">
              <a:lnSpc>
                <a:spcPct val="100000"/>
              </a:lnSpc>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lnSpc>
                <a:spcPct val="100000"/>
              </a:lnSpc>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lnSpc>
                <a:spcPct val="100000"/>
              </a:lnSpc>
              <a:buFont typeface="Arial" panose="020B0604020202020204" pitchFamily="34" charset="0"/>
              <a:buChar char="•"/>
            </a:pPr>
            <a:r>
              <a:rPr lang="en-US" sz="1450" dirty="0"/>
              <a:t>The orange chart shows enrollment total averages between 500 and 2500 for the month being reported</a:t>
            </a:r>
          </a:p>
          <a:p>
            <a:pPr marL="640080" lvl="1">
              <a:lnSpc>
                <a:spcPct val="100000"/>
              </a:lnSpc>
              <a:buFont typeface="Arial" panose="020B0604020202020204" pitchFamily="34" charset="0"/>
              <a:buChar char="•"/>
            </a:pPr>
            <a:r>
              <a:rPr lang="en-US" sz="1450" dirty="0"/>
              <a:t>The purple charts show enrollment total averages of over 2500 for the month being reported</a:t>
            </a:r>
          </a:p>
          <a:p>
            <a:pPr marL="640080" lvl="1">
              <a:lnSpc>
                <a:spcPct val="100000"/>
              </a:lnSpc>
              <a:buFont typeface="Arial" panose="020B0604020202020204" pitchFamily="34" charset="0"/>
              <a:buChar char="•"/>
            </a:pPr>
            <a:r>
              <a:rPr lang="en-US" sz="1450" dirty="0"/>
              <a:t>REPs with the lowest IAG/IAL averages start on the left, and move to the highest counts on the right</a:t>
            </a:r>
          </a:p>
          <a:p>
            <a:pPr marL="640080" lvl="1">
              <a:lnSpc>
                <a:spcPct val="100000"/>
              </a:lnSpc>
              <a:buFont typeface="Arial" panose="020B0604020202020204" pitchFamily="34" charset="0"/>
              <a:buChar char="•"/>
            </a:pPr>
            <a:r>
              <a:rPr lang="en-US" sz="1450" dirty="0"/>
              <a:t>Number labels represent the number of months the REP has been over 1% during the 12 month period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166</a:t>
            </a:fld>
            <a:endParaRPr lang="en-US" dirty="0"/>
          </a:p>
        </p:txBody>
      </p:sp>
    </p:spTree>
    <p:extLst>
      <p:ext uri="{BB962C8B-B14F-4D97-AF65-F5344CB8AC3E}">
        <p14:creationId xmlns:p14="http://schemas.microsoft.com/office/powerpoint/2010/main" val="26579432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4294967295"/>
          </p:nvPr>
        </p:nvSpPr>
        <p:spPr>
          <a:xfrm>
            <a:off x="228600" y="960120"/>
            <a:ext cx="8686800" cy="676275"/>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pic>
        <p:nvPicPr>
          <p:cNvPr id="9" name="Picture 8">
            <a:extLst>
              <a:ext uri="{FF2B5EF4-FFF2-40B4-BE49-F238E27FC236}">
                <a16:creationId xmlns:a16="http://schemas.microsoft.com/office/drawing/2014/main" xmlns=""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pPr/>
              <a:t>167</a:t>
            </a:fld>
            <a:endParaRPr lang="en-US" dirty="0"/>
          </a:p>
        </p:txBody>
      </p:sp>
    </p:spTree>
    <p:extLst>
      <p:ext uri="{BB962C8B-B14F-4D97-AF65-F5344CB8AC3E}">
        <p14:creationId xmlns:p14="http://schemas.microsoft.com/office/powerpoint/2010/main" val="35923816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4294967295"/>
          </p:nvPr>
        </p:nvSpPr>
        <p:spPr>
          <a:xfrm>
            <a:off x="228600" y="1005840"/>
            <a:ext cx="8686800" cy="5053013"/>
          </a:xfrm>
        </p:spPr>
        <p:txBody>
          <a:bodyPr>
            <a:normAutofit lnSpcReduction="10000"/>
          </a:bodyPr>
          <a:lstStyle/>
          <a:p>
            <a:pPr marL="0" indent="0">
              <a:lnSpc>
                <a:spcPct val="100000"/>
              </a:lnSpc>
              <a:spcBef>
                <a:spcPts val="600"/>
              </a:spcBef>
              <a:buNone/>
            </a:pPr>
            <a:r>
              <a:rPr lang="en-US" sz="1800" b="1" dirty="0">
                <a:solidFill>
                  <a:schemeClr val="accent1">
                    <a:lumMod val="75000"/>
                  </a:schemeClr>
                </a:solidFill>
              </a:rPr>
              <a:t>NOTE:</a:t>
            </a:r>
          </a:p>
          <a:p>
            <a:pPr marL="0" indent="0">
              <a:lnSpc>
                <a:spcPct val="100000"/>
              </a:lnSpc>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marL="182880" indent="-182880">
              <a:lnSpc>
                <a:spcPct val="100000"/>
              </a:lnSpc>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lnSpc>
                <a:spcPct val="100000"/>
              </a:lnSpc>
              <a:spcBef>
                <a:spcPts val="1800"/>
              </a:spcBef>
              <a:buFont typeface="Arial" panose="020B0604020202020204" pitchFamily="34" charset="0"/>
              <a:buChar char="•"/>
            </a:pPr>
            <a:r>
              <a:rPr lang="en-US" sz="1600" dirty="0"/>
              <a:t>The blue shades show switch totals of less than 250 for the month being reported</a:t>
            </a:r>
          </a:p>
          <a:p>
            <a:pPr marL="640080" lvl="1">
              <a:lnSpc>
                <a:spcPct val="100000"/>
              </a:lnSpc>
              <a:spcBef>
                <a:spcPts val="800"/>
              </a:spcBef>
              <a:buFont typeface="Arial" panose="020B0604020202020204" pitchFamily="34" charset="0"/>
              <a:buChar char="•"/>
            </a:pPr>
            <a:r>
              <a:rPr lang="en-US" sz="1600" dirty="0"/>
              <a:t>The orange shades show switch totals between 250 and 1750 for the month being reported</a:t>
            </a:r>
          </a:p>
          <a:p>
            <a:pPr marL="640080" lvl="1">
              <a:lnSpc>
                <a:spcPct val="100000"/>
              </a:lnSpc>
              <a:spcBef>
                <a:spcPts val="800"/>
              </a:spcBef>
              <a:buFont typeface="Arial" panose="020B0604020202020204" pitchFamily="34" charset="0"/>
              <a:buChar char="•"/>
            </a:pPr>
            <a:r>
              <a:rPr lang="en-US" sz="1600" dirty="0"/>
              <a:t>The purple shades show switch totals of over 1750 for the month being reported</a:t>
            </a:r>
          </a:p>
          <a:p>
            <a:pPr marL="640080" lvl="1">
              <a:lnSpc>
                <a:spcPct val="100000"/>
              </a:lnSpc>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lnSpc>
                <a:spcPct val="100000"/>
              </a:lnSpc>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168</a:t>
            </a:fld>
            <a:endParaRPr lang="en-US" dirty="0"/>
          </a:p>
        </p:txBody>
      </p:sp>
    </p:spTree>
    <p:extLst>
      <p:ext uri="{BB962C8B-B14F-4D97-AF65-F5344CB8AC3E}">
        <p14:creationId xmlns:p14="http://schemas.microsoft.com/office/powerpoint/2010/main" val="18315368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graphicFrame>
        <p:nvGraphicFramePr>
          <p:cNvPr id="6" name="Table 5">
            <a:extLst>
              <a:ext uri="{FF2B5EF4-FFF2-40B4-BE49-F238E27FC236}">
                <a16:creationId xmlns:a16="http://schemas.microsoft.com/office/drawing/2014/main" xmlns="" id="{62CA2020-955E-411E-8C9D-A67D3F8C6312}"/>
              </a:ext>
            </a:extLst>
          </p:cNvPr>
          <p:cNvGraphicFramePr>
            <a:graphicFrameLocks noGrp="1"/>
          </p:cNvGraphicFramePr>
          <p:nvPr>
            <p:extLst>
              <p:ext uri="{D42A27DB-BD31-4B8C-83A1-F6EECF244321}">
                <p14:modId xmlns:p14="http://schemas.microsoft.com/office/powerpoint/2010/main" val="2391421845"/>
              </p:ext>
            </p:extLst>
          </p:nvPr>
        </p:nvGraphicFramePr>
        <p:xfrm>
          <a:off x="380994" y="1066800"/>
          <a:ext cx="8382000" cy="5029203"/>
        </p:xfrm>
        <a:graphic>
          <a:graphicData uri="http://schemas.openxmlformats.org/drawingml/2006/table">
            <a:tbl>
              <a:tblPr/>
              <a:tblGrid>
                <a:gridCol w="698500">
                  <a:extLst>
                    <a:ext uri="{9D8B030D-6E8A-4147-A177-3AD203B41FA5}">
                      <a16:colId xmlns:a16="http://schemas.microsoft.com/office/drawing/2014/main" xmlns="" val="20000"/>
                    </a:ext>
                  </a:extLst>
                </a:gridCol>
                <a:gridCol w="698500">
                  <a:extLst>
                    <a:ext uri="{9D8B030D-6E8A-4147-A177-3AD203B41FA5}">
                      <a16:colId xmlns:a16="http://schemas.microsoft.com/office/drawing/2014/main" xmlns="" val="20001"/>
                    </a:ext>
                  </a:extLst>
                </a:gridCol>
                <a:gridCol w="698500">
                  <a:extLst>
                    <a:ext uri="{9D8B030D-6E8A-4147-A177-3AD203B41FA5}">
                      <a16:colId xmlns:a16="http://schemas.microsoft.com/office/drawing/2014/main" xmlns="" val="20002"/>
                    </a:ext>
                  </a:extLst>
                </a:gridCol>
                <a:gridCol w="698500">
                  <a:extLst>
                    <a:ext uri="{9D8B030D-6E8A-4147-A177-3AD203B41FA5}">
                      <a16:colId xmlns:a16="http://schemas.microsoft.com/office/drawing/2014/main" xmlns="" val="20003"/>
                    </a:ext>
                  </a:extLst>
                </a:gridCol>
                <a:gridCol w="698500">
                  <a:extLst>
                    <a:ext uri="{9D8B030D-6E8A-4147-A177-3AD203B41FA5}">
                      <a16:colId xmlns:a16="http://schemas.microsoft.com/office/drawing/2014/main" xmlns="" val="20004"/>
                    </a:ext>
                  </a:extLst>
                </a:gridCol>
                <a:gridCol w="698500">
                  <a:extLst>
                    <a:ext uri="{9D8B030D-6E8A-4147-A177-3AD203B41FA5}">
                      <a16:colId xmlns:a16="http://schemas.microsoft.com/office/drawing/2014/main" xmlns="" val="20005"/>
                    </a:ext>
                  </a:extLst>
                </a:gridCol>
                <a:gridCol w="698500">
                  <a:extLst>
                    <a:ext uri="{9D8B030D-6E8A-4147-A177-3AD203B41FA5}">
                      <a16:colId xmlns:a16="http://schemas.microsoft.com/office/drawing/2014/main" xmlns="" val="20006"/>
                    </a:ext>
                  </a:extLst>
                </a:gridCol>
                <a:gridCol w="698500">
                  <a:extLst>
                    <a:ext uri="{9D8B030D-6E8A-4147-A177-3AD203B41FA5}">
                      <a16:colId xmlns:a16="http://schemas.microsoft.com/office/drawing/2014/main" xmlns="" val="20007"/>
                    </a:ext>
                  </a:extLst>
                </a:gridCol>
                <a:gridCol w="698500">
                  <a:extLst>
                    <a:ext uri="{9D8B030D-6E8A-4147-A177-3AD203B41FA5}">
                      <a16:colId xmlns:a16="http://schemas.microsoft.com/office/drawing/2014/main" xmlns="" val="20008"/>
                    </a:ext>
                  </a:extLst>
                </a:gridCol>
                <a:gridCol w="698500">
                  <a:extLst>
                    <a:ext uri="{9D8B030D-6E8A-4147-A177-3AD203B41FA5}">
                      <a16:colId xmlns:a16="http://schemas.microsoft.com/office/drawing/2014/main" xmlns="" val="20009"/>
                    </a:ext>
                  </a:extLst>
                </a:gridCol>
                <a:gridCol w="698500">
                  <a:extLst>
                    <a:ext uri="{9D8B030D-6E8A-4147-A177-3AD203B41FA5}">
                      <a16:colId xmlns:a16="http://schemas.microsoft.com/office/drawing/2014/main" xmlns="" val="20010"/>
                    </a:ext>
                  </a:extLst>
                </a:gridCol>
                <a:gridCol w="698500">
                  <a:extLst>
                    <a:ext uri="{9D8B030D-6E8A-4147-A177-3AD203B41FA5}">
                      <a16:colId xmlns:a16="http://schemas.microsoft.com/office/drawing/2014/main" xmlns=""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91680">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2018-01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88,933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230,409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319,342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1,879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2018-02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291,411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2018-03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95,159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224,289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319,448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81,291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225,380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306,671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96,828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244,431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341,259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2,039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2,221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1,609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121,897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237,124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359,021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145,059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6,175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126,031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255,608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381,639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2,795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5,917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169</a:t>
            </a:fld>
            <a:endParaRPr lang="en-US" dirty="0"/>
          </a:p>
        </p:txBody>
      </p:sp>
    </p:spTree>
    <p:extLst>
      <p:ext uri="{BB962C8B-B14F-4D97-AF65-F5344CB8AC3E}">
        <p14:creationId xmlns:p14="http://schemas.microsoft.com/office/powerpoint/2010/main" val="427877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667000"/>
          </a:xfrm>
        </p:spPr>
        <p:txBody>
          <a:bodyPr>
            <a:normAutofit lnSpcReduction="10000"/>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buFont typeface="Arial" panose="020B0604020202020204" pitchFamily="34" charset="0"/>
              <a:buChar char="•"/>
            </a:pPr>
            <a:r>
              <a:rPr lang="en-US" sz="1400" b="1" dirty="0"/>
              <a:t>Add Note</a:t>
            </a:r>
            <a:r>
              <a:rPr lang="en-US" sz="1400" dirty="0"/>
              <a:t>: This allows the user to include a text message on the individual issue.</a:t>
            </a:r>
          </a:p>
          <a:p>
            <a:pPr lvl="1">
              <a:spcBef>
                <a:spcPts val="600"/>
              </a:spcBef>
              <a:buFont typeface="Arial" panose="020B0604020202020204" pitchFamily="34" charset="0"/>
              <a:buChar char="•"/>
            </a:pPr>
            <a:r>
              <a:rPr lang="en-US" sz="1400" b="1" dirty="0"/>
              <a:t>Add URL</a:t>
            </a:r>
            <a:r>
              <a:rPr lang="en-US" sz="1400" dirty="0"/>
              <a:t>: Creates a hyperlink on an individual issue to an external website.</a:t>
            </a:r>
          </a:p>
          <a:p>
            <a:pPr lvl="1">
              <a:spcBef>
                <a:spcPts val="600"/>
              </a:spcBef>
              <a:buFont typeface="Arial" panose="020B0604020202020204" pitchFamily="34" charset="0"/>
              <a:buChar char="•"/>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buFont typeface="Arial" panose="020B0604020202020204" pitchFamily="34" charset="0"/>
              <a:buChar char="•"/>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buFont typeface="Arial" panose="020B0604020202020204" pitchFamily="34" charset="0"/>
              <a:buChar char="•"/>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4294967295"/>
          </p:nvPr>
        </p:nvSpPr>
        <p:spPr>
          <a:xfrm>
            <a:off x="228600" y="1005840"/>
            <a:ext cx="8686800" cy="5181600"/>
          </a:xfrm>
        </p:spPr>
        <p:txBody>
          <a:bodyPr>
            <a:normAutofit lnSpcReduction="10000"/>
          </a:bodyPr>
          <a:lstStyle/>
          <a:p>
            <a:pPr marL="0" indent="0">
              <a:lnSpc>
                <a:spcPct val="100000"/>
              </a:lnSpc>
              <a:spcBef>
                <a:spcPts val="800"/>
              </a:spcBef>
              <a:buNone/>
            </a:pPr>
            <a:r>
              <a:rPr lang="en-US" sz="1800" b="1" dirty="0"/>
              <a:t>Reporting to measure success … </a:t>
            </a:r>
            <a:r>
              <a:rPr lang="en-US" sz="1800" b="1" dirty="0">
                <a:solidFill>
                  <a:schemeClr val="accent1">
                    <a:lumMod val="75000"/>
                  </a:schemeClr>
                </a:solidFill>
              </a:rPr>
              <a:t>New format!!</a:t>
            </a:r>
          </a:p>
          <a:p>
            <a:pPr marL="0" indent="0">
              <a:lnSpc>
                <a:spcPct val="100000"/>
              </a:lnSpc>
              <a:spcBef>
                <a:spcPts val="800"/>
              </a:spcBef>
              <a:buNone/>
            </a:pPr>
            <a:r>
              <a:rPr lang="en-US" sz="1800" b="1" dirty="0"/>
              <a:t>Impact by REP</a:t>
            </a:r>
          </a:p>
          <a:p>
            <a:pPr marL="182880" indent="-182880">
              <a:lnSpc>
                <a:spcPct val="100000"/>
              </a:lnSpc>
              <a:spcBef>
                <a:spcPts val="800"/>
              </a:spcBef>
              <a:buSzPct val="80000"/>
              <a:buFont typeface="Wingdings 3" panose="05040102010807070707" pitchFamily="18" charset="2"/>
              <a:buChar char=""/>
            </a:pPr>
            <a:r>
              <a:rPr lang="en-US" sz="1800" dirty="0"/>
              <a:t>% of IAG/IALs to total enrollments by REP</a:t>
            </a:r>
          </a:p>
          <a:p>
            <a:pPr marL="182880" indent="-182880">
              <a:lnSpc>
                <a:spcPct val="100000"/>
              </a:lnSpc>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marL="182880" indent="-182880">
              <a:lnSpc>
                <a:spcPct val="100000"/>
              </a:lnSpc>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marL="182880" indent="-182880">
              <a:lnSpc>
                <a:spcPct val="100000"/>
              </a:lnSpc>
              <a:spcBef>
                <a:spcPts val="800"/>
              </a:spcBef>
              <a:buSzPct val="80000"/>
              <a:buFont typeface="Wingdings 3" panose="05040102010807070707" pitchFamily="18" charset="2"/>
              <a:buChar char=""/>
            </a:pPr>
            <a:r>
              <a:rPr lang="en-US" sz="1800" dirty="0"/>
              <a:t>For Rescissions, enrollments are SWIs only</a:t>
            </a:r>
          </a:p>
          <a:p>
            <a:pPr marL="182880" indent="-182880">
              <a:lnSpc>
                <a:spcPct val="110000"/>
              </a:lnSpc>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lnSpc>
                <a:spcPct val="110000"/>
              </a:lnSpc>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lnSpc>
                <a:spcPct val="110000"/>
              </a:lnSpc>
              <a:spcBef>
                <a:spcPts val="800"/>
              </a:spcBef>
            </a:pPr>
            <a:r>
              <a:rPr lang="en-US" sz="1800" dirty="0"/>
              <a:t>The Losing REP is not represented in any of the totals or % in any data</a:t>
            </a:r>
          </a:p>
          <a:p>
            <a:pPr marL="182880" indent="-182880">
              <a:lnSpc>
                <a:spcPct val="110000"/>
              </a:lnSpc>
              <a:spcBef>
                <a:spcPts val="800"/>
              </a:spcBef>
              <a:buSzPct val="80000"/>
              <a:buFont typeface="Wingdings 3" panose="05040102010807070707" pitchFamily="18" charset="2"/>
              <a:buChar char=""/>
            </a:pPr>
            <a:r>
              <a:rPr lang="en-US" sz="1800" dirty="0"/>
              <a:t>Two month lag in reporting to allow for IAG/IALs to be tied to enrollment transaction</a:t>
            </a:r>
          </a:p>
          <a:p>
            <a:pPr marL="640080">
              <a:lnSpc>
                <a:spcPct val="110000"/>
              </a:lnSpc>
              <a:spcBef>
                <a:spcPts val="800"/>
              </a:spcBef>
            </a:pPr>
            <a:r>
              <a:rPr lang="en-US" sz="1800" dirty="0"/>
              <a:t>MVI sent in November that resulted in an IAG MT submitted in December, will be reported on the % IAG/IAL total for November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170</a:t>
            </a:fld>
            <a:endParaRPr lang="en-US" dirty="0"/>
          </a:p>
        </p:txBody>
      </p:sp>
    </p:spTree>
    <p:extLst>
      <p:ext uri="{BB962C8B-B14F-4D97-AF65-F5344CB8AC3E}">
        <p14:creationId xmlns:p14="http://schemas.microsoft.com/office/powerpoint/2010/main" val="41428874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 Performance - Volumes</a:t>
            </a:r>
          </a:p>
        </p:txBody>
      </p:sp>
      <p:graphicFrame>
        <p:nvGraphicFramePr>
          <p:cNvPr id="8" name="Chart 7">
            <a:extLst>
              <a:ext uri="{FF2B5EF4-FFF2-40B4-BE49-F238E27FC236}">
                <a16:creationId xmlns:a16="http://schemas.microsoft.com/office/drawing/2014/main" xmlns="" id="{B768BF6A-0961-45CC-B251-A73B4D409573}"/>
              </a:ext>
            </a:extLst>
          </p:cNvPr>
          <p:cNvGraphicFramePr>
            <a:graphicFrameLocks/>
          </p:cNvGraphicFramePr>
          <p:nvPr>
            <p:extLst>
              <p:ext uri="{D42A27DB-BD31-4B8C-83A1-F6EECF244321}">
                <p14:modId xmlns:p14="http://schemas.microsoft.com/office/powerpoint/2010/main" val="3681563359"/>
              </p:ext>
            </p:extLst>
          </p:nvPr>
        </p:nvGraphicFramePr>
        <p:xfrm>
          <a:off x="381000" y="914400"/>
          <a:ext cx="8553450" cy="44274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a:extLst>
              <a:ext uri="{FF2B5EF4-FFF2-40B4-BE49-F238E27FC236}">
                <a16:creationId xmlns:a16="http://schemas.microsoft.com/office/drawing/2014/main" xmlns="" id="{DD4383FE-08CB-4806-9787-EF37C1054A28}"/>
              </a:ext>
            </a:extLst>
          </p:cNvPr>
          <p:cNvSpPr txBox="1"/>
          <p:nvPr/>
        </p:nvSpPr>
        <p:spPr>
          <a:xfrm>
            <a:off x="1866886" y="5074920"/>
            <a:ext cx="5410228" cy="11334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i="1" u="sng" kern="0" dirty="0">
                <a:solidFill>
                  <a:srgbClr val="0070C0"/>
                </a:solidFill>
                <a:latin typeface="Calibri" panose="020F0502020204030204"/>
              </a:rPr>
              <a:t>Overall % Change in IAS volume per enrollment: </a:t>
            </a:r>
          </a:p>
          <a:p>
            <a:pPr algn="ctr">
              <a:defRPr/>
            </a:pPr>
            <a:r>
              <a:rPr lang="en-US" sz="1600" i="1" kern="0" dirty="0">
                <a:solidFill>
                  <a:srgbClr val="5B6770">
                    <a:lumMod val="50000"/>
                  </a:srgbClr>
                </a:solidFill>
                <a:latin typeface="Calibri" panose="020F0502020204030204"/>
              </a:rPr>
              <a:t>2015 to 2016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6.62%</a:t>
            </a:r>
          </a:p>
          <a:p>
            <a:pPr algn="ctr">
              <a:defRPr/>
            </a:pPr>
            <a:r>
              <a:rPr lang="en-US" sz="1600" i="1" kern="0" dirty="0">
                <a:solidFill>
                  <a:srgbClr val="5B6770">
                    <a:lumMod val="50000"/>
                  </a:srgbClr>
                </a:solidFill>
                <a:latin typeface="Calibri" panose="020F0502020204030204"/>
              </a:rPr>
              <a:t>2016 to 2017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7.09%</a:t>
            </a:r>
          </a:p>
          <a:p>
            <a:pPr algn="ctr">
              <a:defRPr/>
            </a:pPr>
            <a:r>
              <a:rPr lang="en-US" sz="1600" i="1" kern="0" dirty="0">
                <a:solidFill>
                  <a:srgbClr val="5B6770">
                    <a:lumMod val="50000"/>
                  </a:srgbClr>
                </a:solidFill>
                <a:latin typeface="Calibri" panose="020F0502020204030204"/>
              </a:rPr>
              <a:t>2017 to 2018 =  5.38%</a:t>
            </a:r>
          </a:p>
          <a:p>
            <a:pPr algn="ctr">
              <a:defRPr/>
            </a:pPr>
            <a:r>
              <a:rPr lang="en-US" sz="1600" i="1" kern="0" dirty="0">
                <a:solidFill>
                  <a:srgbClr val="5B6770">
                    <a:lumMod val="50000"/>
                  </a:srgbClr>
                </a:solidFill>
                <a:latin typeface="Calibri" panose="020F0502020204030204"/>
              </a:rPr>
              <a:t>2018 to 2019 YTD = 19.71%</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171</a:t>
            </a:fld>
            <a:endParaRPr lang="en-US" dirty="0"/>
          </a:p>
        </p:txBody>
      </p:sp>
    </p:spTree>
    <p:extLst>
      <p:ext uri="{BB962C8B-B14F-4D97-AF65-F5344CB8AC3E}">
        <p14:creationId xmlns:p14="http://schemas.microsoft.com/office/powerpoint/2010/main" val="26054139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FD3E2-F0BE-45C9-AA90-6E703A34CBD3}"/>
              </a:ext>
            </a:extLst>
          </p:cNvPr>
          <p:cNvSpPr>
            <a:spLocks noGrp="1"/>
          </p:cNvSpPr>
          <p:nvPr>
            <p:ph type="title"/>
          </p:nvPr>
        </p:nvSpPr>
        <p:spPr/>
        <p:txBody>
          <a:bodyPr/>
          <a:lstStyle/>
          <a:p>
            <a:r>
              <a:rPr lang="en-US" dirty="0"/>
              <a:t>Market Performance - % of enrollments</a:t>
            </a:r>
          </a:p>
        </p:txBody>
      </p:sp>
      <p:graphicFrame>
        <p:nvGraphicFramePr>
          <p:cNvPr id="9" name="Content Placeholder 8">
            <a:extLst>
              <a:ext uri="{FF2B5EF4-FFF2-40B4-BE49-F238E27FC236}">
                <a16:creationId xmlns:a16="http://schemas.microsoft.com/office/drawing/2014/main" xmlns="" id="{00000000-0008-0000-0200-000004000000}"/>
              </a:ext>
            </a:extLst>
          </p:cNvPr>
          <p:cNvGraphicFramePr>
            <a:graphicFrameLocks noGrp="1"/>
          </p:cNvGraphicFramePr>
          <p:nvPr>
            <p:ph idx="4294967295"/>
            <p:extLst>
              <p:ext uri="{D42A27DB-BD31-4B8C-83A1-F6EECF244321}">
                <p14:modId xmlns:p14="http://schemas.microsoft.com/office/powerpoint/2010/main" val="1870599990"/>
              </p:ext>
            </p:extLst>
          </p:nvPr>
        </p:nvGraphicFramePr>
        <p:xfrm>
          <a:off x="690563" y="862013"/>
          <a:ext cx="7762875" cy="3754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xmlns="" id="{16146A3B-789D-46D7-BF80-9C10DC0D1209}"/>
              </a:ext>
            </a:extLst>
          </p:cNvPr>
          <p:cNvGraphicFramePr>
            <a:graphicFrameLocks noGrp="1"/>
          </p:cNvGraphicFramePr>
          <p:nvPr>
            <p:extLst/>
          </p:nvPr>
        </p:nvGraphicFramePr>
        <p:xfrm>
          <a:off x="1250949" y="4616245"/>
          <a:ext cx="6642101" cy="1514475"/>
        </p:xfrm>
        <a:graphic>
          <a:graphicData uri="http://schemas.openxmlformats.org/drawingml/2006/table">
            <a:tbl>
              <a:tblPr/>
              <a:tblGrid>
                <a:gridCol w="609018">
                  <a:extLst>
                    <a:ext uri="{9D8B030D-6E8A-4147-A177-3AD203B41FA5}">
                      <a16:colId xmlns:a16="http://schemas.microsoft.com/office/drawing/2014/main" xmlns="" val="343477973"/>
                    </a:ext>
                  </a:extLst>
                </a:gridCol>
                <a:gridCol w="904011">
                  <a:extLst>
                    <a:ext uri="{9D8B030D-6E8A-4147-A177-3AD203B41FA5}">
                      <a16:colId xmlns:a16="http://schemas.microsoft.com/office/drawing/2014/main" xmlns="" val="563165791"/>
                    </a:ext>
                  </a:extLst>
                </a:gridCol>
                <a:gridCol w="888151">
                  <a:extLst>
                    <a:ext uri="{9D8B030D-6E8A-4147-A177-3AD203B41FA5}">
                      <a16:colId xmlns:a16="http://schemas.microsoft.com/office/drawing/2014/main" xmlns="" val="784566677"/>
                    </a:ext>
                  </a:extLst>
                </a:gridCol>
                <a:gridCol w="888151">
                  <a:extLst>
                    <a:ext uri="{9D8B030D-6E8A-4147-A177-3AD203B41FA5}">
                      <a16:colId xmlns:a16="http://schemas.microsoft.com/office/drawing/2014/main" xmlns="" val="1731947884"/>
                    </a:ext>
                  </a:extLst>
                </a:gridCol>
                <a:gridCol w="710521">
                  <a:extLst>
                    <a:ext uri="{9D8B030D-6E8A-4147-A177-3AD203B41FA5}">
                      <a16:colId xmlns:a16="http://schemas.microsoft.com/office/drawing/2014/main" xmlns="" val="3906209185"/>
                    </a:ext>
                  </a:extLst>
                </a:gridCol>
                <a:gridCol w="710521">
                  <a:extLst>
                    <a:ext uri="{9D8B030D-6E8A-4147-A177-3AD203B41FA5}">
                      <a16:colId xmlns:a16="http://schemas.microsoft.com/office/drawing/2014/main" xmlns="" val="614388320"/>
                    </a:ext>
                  </a:extLst>
                </a:gridCol>
                <a:gridCol w="637565">
                  <a:extLst>
                    <a:ext uri="{9D8B030D-6E8A-4147-A177-3AD203B41FA5}">
                      <a16:colId xmlns:a16="http://schemas.microsoft.com/office/drawing/2014/main" xmlns="" val="2239352067"/>
                    </a:ext>
                  </a:extLst>
                </a:gridCol>
                <a:gridCol w="672457">
                  <a:extLst>
                    <a:ext uri="{9D8B030D-6E8A-4147-A177-3AD203B41FA5}">
                      <a16:colId xmlns:a16="http://schemas.microsoft.com/office/drawing/2014/main" xmlns="" val="1864930252"/>
                    </a:ext>
                  </a:extLst>
                </a:gridCol>
                <a:gridCol w="621706">
                  <a:extLst>
                    <a:ext uri="{9D8B030D-6E8A-4147-A177-3AD203B41FA5}">
                      <a16:colId xmlns:a16="http://schemas.microsoft.com/office/drawing/2014/main" xmlns="" val="2070746239"/>
                    </a:ext>
                  </a:extLst>
                </a:gridCol>
              </a:tblGrid>
              <a:tr h="200025">
                <a:tc>
                  <a:txBody>
                    <a:bodyPr/>
                    <a:lstStyle/>
                    <a:p>
                      <a:pPr algn="ctr" rtl="0" fontAlgn="b"/>
                      <a:r>
                        <a:rPr lang="en-US" sz="8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100" b="1" i="0" u="none" strike="noStrike">
                          <a:solidFill>
                            <a:srgbClr val="000000"/>
                          </a:solidFill>
                          <a:effectLst/>
                          <a:latin typeface="Calibri" panose="020F0502020204030204" pitchFamily="34" charset="0"/>
                        </a:rPr>
                        <a:t>Enrollments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100" b="1" i="0" u="none" strike="noStrike">
                          <a:solidFill>
                            <a:srgbClr val="000000"/>
                          </a:solidFill>
                          <a:effectLst/>
                          <a:latin typeface="Calibri" panose="020F0502020204030204" pitchFamily="34" charset="0"/>
                        </a:rPr>
                        <a:t>IAG, IAL, Rescission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36290214"/>
                  </a:ext>
                </a:extLst>
              </a:tr>
              <a:tr h="342900">
                <a:tc>
                  <a:txBody>
                    <a:bodyPr/>
                    <a:lstStyle/>
                    <a:p>
                      <a:pPr algn="ctr" rtl="0" fontAlgn="ctr"/>
                      <a:r>
                        <a:rPr lang="en-US" sz="1000" b="0" i="0" u="none" strike="noStrike">
                          <a:solidFill>
                            <a:srgbClr val="000000"/>
                          </a:solidFill>
                          <a:effectLst/>
                          <a:latin typeface="Calibri" panose="020F0502020204030204" pitchFamily="34" charset="0"/>
                        </a:rPr>
                        <a:t>Year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SWI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MVI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Rescission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IAG,IAL,Res Total</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1" i="0" u="none" strike="noStrike">
                          <a:solidFill>
                            <a:srgbClr val="000000"/>
                          </a:solidFill>
                          <a:effectLst/>
                          <a:latin typeface="Calibri" panose="020F0502020204030204" pitchFamily="34" charset="0"/>
                        </a:rPr>
                        <a:t>Overall %</a:t>
                      </a:r>
                    </a:p>
                  </a:txBody>
                  <a:tcPr marL="9525" marR="9525" marT="9525" marB="0" anchor="ctr">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9D9D9"/>
                    </a:solidFill>
                  </a:tcPr>
                </a:tc>
                <a:extLst>
                  <a:ext uri="{0D108BD9-81ED-4DB2-BD59-A6C34878D82A}">
                    <a16:rowId xmlns:a16="http://schemas.microsoft.com/office/drawing/2014/main" xmlns="" val="1577005923"/>
                  </a:ext>
                </a:extLst>
              </a:tr>
              <a:tr h="200025">
                <a:tc>
                  <a:txBody>
                    <a:bodyPr/>
                    <a:lstStyle/>
                    <a:p>
                      <a:pPr algn="ctr" fontAlgn="b"/>
                      <a:r>
                        <a:rPr lang="en-US" sz="1100" b="0" i="0" u="none" strike="noStrike">
                          <a:solidFill>
                            <a:srgbClr val="000000"/>
                          </a:solidFill>
                          <a:effectLst/>
                          <a:latin typeface="Calibri" panose="020F0502020204030204" pitchFamily="34" charset="0"/>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901,409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2,593,096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3,494,505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22,337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52,772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505081340"/>
                  </a:ext>
                </a:extLst>
              </a:tr>
              <a:tr h="190500">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864,357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2,647,635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3,511,992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22,843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49,608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1.41%</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404508554"/>
                  </a:ext>
                </a:extLst>
              </a:tr>
              <a:tr h="190500">
                <a:tc>
                  <a:txBody>
                    <a:bodyPr/>
                    <a:lstStyle/>
                    <a:p>
                      <a:pPr algn="ctr" fontAlgn="b"/>
                      <a:r>
                        <a:rPr lang="en-US" sz="1100" b="0" i="0" u="none" strike="noStrike">
                          <a:solidFill>
                            <a:srgbClr val="000000"/>
                          </a:solidFill>
                          <a:effectLst/>
                          <a:latin typeface="Calibri" panose="020F0502020204030204" pitchFamily="34" charset="0"/>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1,001,416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2,765,274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3,766,690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21,807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48,860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1.30%</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890800433"/>
                  </a:ext>
                </a:extLst>
              </a:tr>
              <a:tr h="190500">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1,214,662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2,836,682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4,051,344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22,979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55,327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1.37%</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9772540"/>
                  </a:ext>
                </a:extLst>
              </a:tr>
              <a:tr h="200025">
                <a:tc>
                  <a:txBody>
                    <a:bodyPr/>
                    <a:lstStyle/>
                    <a:p>
                      <a:pPr algn="ctr" fontAlgn="b"/>
                      <a:r>
                        <a:rPr lang="en-US" sz="1100" b="0" i="0" u="none" strike="noStrike">
                          <a:solidFill>
                            <a:srgbClr val="000000"/>
                          </a:solidFill>
                          <a:effectLst/>
                          <a:latin typeface="Calibri" panose="020F0502020204030204" pitchFamily="34" charset="0"/>
                        </a:rPr>
                        <a:t>2019YTD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687,049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1,439,083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2,126,132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13,868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16,551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4,366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34,785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1.64%</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FF0000"/>
                      </a:solidFill>
                      <a:prstDash val="solid"/>
                      <a:round/>
                      <a:headEnd type="none" w="med" len="med"/>
                      <a:tailEnd type="none" w="med" len="med"/>
                    </a:lnB>
                  </a:tcPr>
                </a:tc>
                <a:extLst>
                  <a:ext uri="{0D108BD9-81ED-4DB2-BD59-A6C34878D82A}">
                    <a16:rowId xmlns:a16="http://schemas.microsoft.com/office/drawing/2014/main" xmlns="" val="1357102833"/>
                  </a:ext>
                </a:extLst>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172</a:t>
            </a:fld>
            <a:endParaRPr lang="en-US" dirty="0"/>
          </a:p>
        </p:txBody>
      </p:sp>
    </p:spTree>
    <p:extLst>
      <p:ext uri="{BB962C8B-B14F-4D97-AF65-F5344CB8AC3E}">
        <p14:creationId xmlns:p14="http://schemas.microsoft.com/office/powerpoint/2010/main" val="19971353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A15F8-C725-4FEF-8DCC-ACAC8C37A7AB}"/>
              </a:ext>
            </a:extLst>
          </p:cNvPr>
          <p:cNvSpPr>
            <a:spLocks noGrp="1"/>
          </p:cNvSpPr>
          <p:nvPr>
            <p:ph type="title"/>
          </p:nvPr>
        </p:nvSpPr>
        <p:spPr/>
        <p:txBody>
          <a:bodyPr/>
          <a:lstStyle/>
          <a:p>
            <a:r>
              <a:rPr lang="en-US" dirty="0"/>
              <a:t>Market Performance – Resolution Days</a:t>
            </a:r>
          </a:p>
        </p:txBody>
      </p:sp>
      <p:graphicFrame>
        <p:nvGraphicFramePr>
          <p:cNvPr id="7" name="Content Placeholder 6">
            <a:extLst>
              <a:ext uri="{FF2B5EF4-FFF2-40B4-BE49-F238E27FC236}">
                <a16:creationId xmlns:a16="http://schemas.microsoft.com/office/drawing/2014/main" xmlns="" id="{0B99BE5A-E674-4B67-9E9D-79EB13AA588B}"/>
              </a:ext>
            </a:extLst>
          </p:cNvPr>
          <p:cNvGraphicFramePr>
            <a:graphicFrameLocks noGrp="1"/>
          </p:cNvGraphicFramePr>
          <p:nvPr>
            <p:ph idx="4294967295"/>
            <p:extLst>
              <p:ext uri="{D42A27DB-BD31-4B8C-83A1-F6EECF244321}">
                <p14:modId xmlns:p14="http://schemas.microsoft.com/office/powerpoint/2010/main" val="3585799762"/>
              </p:ext>
            </p:extLst>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6EB241F4-4920-4907-A904-2064F5C400C1}"/>
              </a:ext>
            </a:extLst>
          </p:cNvPr>
          <p:cNvSpPr txBox="1"/>
          <p:nvPr/>
        </p:nvSpPr>
        <p:spPr>
          <a:xfrm>
            <a:off x="2459182" y="5600700"/>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173</a:t>
            </a:fld>
            <a:endParaRPr lang="en-US" dirty="0"/>
          </a:p>
        </p:txBody>
      </p:sp>
    </p:spTree>
    <p:extLst>
      <p:ext uri="{BB962C8B-B14F-4D97-AF65-F5344CB8AC3E}">
        <p14:creationId xmlns:p14="http://schemas.microsoft.com/office/powerpoint/2010/main" val="9991820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4294967295"/>
          </p:nvPr>
        </p:nvSpPr>
        <p:spPr>
          <a:xfrm>
            <a:off x="254000" y="1266825"/>
            <a:ext cx="8636000" cy="538163"/>
          </a:xfrm>
        </p:spPr>
        <p:txBody>
          <a:bodyPr/>
          <a:lstStyle/>
          <a:p>
            <a:pPr marL="0" indent="0">
              <a:buNone/>
            </a:pPr>
            <a:r>
              <a:rPr lang="en-US" sz="2800" dirty="0"/>
              <a:t>Together we can make it a …</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174</a:t>
            </a:fld>
            <a:endParaRPr lang="en-US" dirty="0"/>
          </a:p>
        </p:txBody>
      </p:sp>
    </p:spTree>
    <p:extLst>
      <p:ext uri="{BB962C8B-B14F-4D97-AF65-F5344CB8AC3E}">
        <p14:creationId xmlns:p14="http://schemas.microsoft.com/office/powerpoint/2010/main" val="26394344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4294967295"/>
          </p:nvPr>
        </p:nvSpPr>
        <p:spPr>
          <a:xfrm>
            <a:off x="228600" y="1097280"/>
            <a:ext cx="8686800" cy="1665288"/>
          </a:xfrm>
        </p:spPr>
        <p:txBody>
          <a:bodyPr>
            <a:noAutofit/>
          </a:bodyPr>
          <a:lstStyle/>
          <a:p>
            <a:pPr marL="0" indent="0">
              <a:lnSpc>
                <a:spcPct val="110000"/>
              </a:lnSpc>
              <a:spcBef>
                <a:spcPts val="1800"/>
              </a:spcBef>
              <a:buNone/>
            </a:pPr>
            <a:r>
              <a:rPr lang="en-US" b="1" i="1" dirty="0"/>
              <a:t>An Inadvertent Loss MT submitted by the Losing REP will count toward which REP’s % total?</a:t>
            </a:r>
          </a:p>
          <a:p>
            <a:pPr marL="1097280" lvl="1" indent="-457200">
              <a:lnSpc>
                <a:spcPct val="110000"/>
              </a:lnSpc>
              <a:spcBef>
                <a:spcPts val="3000"/>
              </a:spcBef>
              <a:buFont typeface="+mj-lt"/>
              <a:buAutoNum type="alphaLcParenR"/>
            </a:pPr>
            <a:r>
              <a:rPr lang="en-US" sz="2000" dirty="0"/>
              <a:t>The Losing REP</a:t>
            </a:r>
          </a:p>
          <a:p>
            <a:pPr marL="1097280" lvl="1" indent="-457200">
              <a:lnSpc>
                <a:spcPct val="110000"/>
              </a:lnSpc>
              <a:spcBef>
                <a:spcPts val="1200"/>
              </a:spcBef>
              <a:buFont typeface="+mj-lt"/>
              <a:buAutoNum type="alphaLcParenR"/>
            </a:pPr>
            <a:r>
              <a:rPr lang="en-US" sz="2000" dirty="0"/>
              <a:t>The Gaining REP</a:t>
            </a:r>
            <a:endParaRPr lang="en-US" sz="2000" b="1" i="1" dirty="0"/>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None/>
            </a:pPr>
            <a:r>
              <a:rPr lang="en-US" sz="2000" b="1" i="1" dirty="0">
                <a:solidFill>
                  <a:schemeClr val="accent1">
                    <a:lumMod val="75000"/>
                  </a:schemeClr>
                </a:solidFill>
              </a:rPr>
              <a:t>The Gaining REP </a:t>
            </a:r>
            <a:r>
              <a:rPr lang="en-US" sz="2000" i="1" dirty="0">
                <a:solidFill>
                  <a:schemeClr val="accent1">
                    <a:lumMod val="75000"/>
                  </a:schemeClr>
                </a:solidFill>
              </a:rPr>
              <a:t>– valid IAG &amp; IAL MTs will only count toward the Gaining REP’s total</a:t>
            </a:r>
          </a:p>
        </p:txBody>
      </p:sp>
      <p:sp>
        <p:nvSpPr>
          <p:cNvPr id="6" name="Rectangle 5"/>
          <p:cNvSpPr/>
          <p:nvPr/>
        </p:nvSpPr>
        <p:spPr>
          <a:xfrm>
            <a:off x="1524000" y="3886200"/>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175</a:t>
            </a:fld>
            <a:endParaRPr lang="en-US" dirty="0"/>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4294967295"/>
          </p:nvPr>
        </p:nvSpPr>
        <p:spPr>
          <a:xfrm>
            <a:off x="228600" y="1097280"/>
            <a:ext cx="8305800" cy="1635125"/>
          </a:xfrm>
        </p:spPr>
        <p:txBody>
          <a:bodyPr/>
          <a:lstStyle/>
          <a:p>
            <a:pPr marL="0" indent="0">
              <a:lnSpc>
                <a:spcPct val="100000"/>
              </a:lnSpc>
              <a:spcBef>
                <a:spcPts val="1800"/>
              </a:spcBef>
              <a:buNone/>
            </a:pPr>
            <a:r>
              <a:rPr lang="en-US" sz="2000" b="1" i="1" dirty="0"/>
              <a:t>The assigned REP’s # on the IAG report will change each month.</a:t>
            </a:r>
          </a:p>
          <a:p>
            <a:pPr marL="1097280" lvl="1" indent="-457200">
              <a:lnSpc>
                <a:spcPct val="100000"/>
              </a:lnSpc>
              <a:spcBef>
                <a:spcPts val="3000"/>
              </a:spcBef>
              <a:buFont typeface="+mj-lt"/>
              <a:buAutoNum type="alphaLcParenR"/>
            </a:pPr>
            <a:r>
              <a:rPr lang="en-US" sz="2000" dirty="0"/>
              <a:t>True</a:t>
            </a:r>
          </a:p>
          <a:p>
            <a:pPr marL="1097280" lvl="1" indent="-457200">
              <a:lnSpc>
                <a:spcPct val="100000"/>
              </a:lnSpc>
              <a:spcBef>
                <a:spcPts val="1200"/>
              </a:spcBef>
              <a:buFont typeface="+mj-lt"/>
              <a:buAutoNum type="alphaLcParenR"/>
            </a:pPr>
            <a:r>
              <a:rPr lang="en-US" sz="2000" dirty="0"/>
              <a:t>False</a:t>
            </a:r>
            <a:endParaRPr lang="en-US" sz="2000" b="1" i="1" dirty="0"/>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None/>
            </a:pPr>
            <a:r>
              <a:rPr lang="en-US" sz="2000" b="1" i="1" dirty="0">
                <a:solidFill>
                  <a:schemeClr val="accent1">
                    <a:lumMod val="75000"/>
                  </a:schemeClr>
                </a:solidFill>
              </a:rPr>
              <a:t>FALSE</a:t>
            </a:r>
            <a:r>
              <a:rPr lang="en-US" sz="2000" i="1" dirty="0">
                <a:solidFill>
                  <a:schemeClr val="accent1">
                    <a:lumMod val="75000"/>
                  </a:schemeClr>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176</a:t>
            </a:fld>
            <a:endParaRPr lang="en-US" dirty="0"/>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4294967295"/>
          </p:nvPr>
        </p:nvSpPr>
        <p:spPr>
          <a:xfrm>
            <a:off x="228600" y="1139825"/>
            <a:ext cx="8305800" cy="3248025"/>
          </a:xfrm>
        </p:spPr>
        <p:txBody>
          <a:bodyPr>
            <a:normAutofit lnSpcReduction="10000"/>
          </a:bodyPr>
          <a:lstStyle/>
          <a:p>
            <a:pPr marL="0" indent="0">
              <a:lnSpc>
                <a:spcPct val="100000"/>
              </a:lnSpc>
              <a:spcBef>
                <a:spcPts val="1800"/>
              </a:spcBef>
              <a:buNone/>
            </a:pPr>
            <a:r>
              <a:rPr lang="en-US" sz="2000" b="1" i="1" dirty="0"/>
              <a:t>Driving down the number IAGs / IALs / Rescissions in the market will result in which of the following:</a:t>
            </a:r>
          </a:p>
          <a:p>
            <a:pPr marL="1097280" lvl="1" indent="-457200">
              <a:lnSpc>
                <a:spcPct val="100000"/>
              </a:lnSpc>
              <a:spcBef>
                <a:spcPts val="3000"/>
              </a:spcBef>
              <a:buFont typeface="+mj-lt"/>
              <a:buAutoNum type="alphaLcParenR"/>
            </a:pPr>
            <a:r>
              <a:rPr lang="en-US" sz="2000" dirty="0"/>
              <a:t>Fewer customer complaints</a:t>
            </a:r>
          </a:p>
          <a:p>
            <a:pPr marL="1097280" lvl="1" indent="-457200">
              <a:lnSpc>
                <a:spcPct val="100000"/>
              </a:lnSpc>
              <a:spcBef>
                <a:spcPts val="1200"/>
              </a:spcBef>
              <a:buFont typeface="+mj-lt"/>
              <a:buAutoNum type="alphaLcParenR"/>
            </a:pPr>
            <a:r>
              <a:rPr lang="en-US" sz="2000" dirty="0"/>
              <a:t>Improved customer experience</a:t>
            </a:r>
          </a:p>
          <a:p>
            <a:pPr marL="1097280" lvl="1" indent="-457200">
              <a:lnSpc>
                <a:spcPct val="100000"/>
              </a:lnSpc>
              <a:spcBef>
                <a:spcPts val="1200"/>
              </a:spcBef>
              <a:buFont typeface="+mj-lt"/>
              <a:buAutoNum type="alphaLcParenR"/>
            </a:pPr>
            <a:r>
              <a:rPr lang="en-US" sz="2000" dirty="0"/>
              <a:t>Addressing customer issues faster</a:t>
            </a:r>
          </a:p>
          <a:p>
            <a:pPr marL="1097280" lvl="1" indent="-457200">
              <a:lnSpc>
                <a:spcPct val="100000"/>
              </a:lnSpc>
              <a:spcBef>
                <a:spcPts val="1200"/>
              </a:spcBef>
              <a:buFont typeface="+mj-lt"/>
              <a:buAutoNum type="alphaLcParenR"/>
            </a:pPr>
            <a:r>
              <a:rPr lang="en-US" sz="2000" dirty="0"/>
              <a:t>Fewer back-off resources </a:t>
            </a:r>
          </a:p>
          <a:p>
            <a:pPr marL="1097280" lvl="1" indent="-457200">
              <a:lnSpc>
                <a:spcPct val="100000"/>
              </a:lnSpc>
              <a:spcBef>
                <a:spcPts val="1200"/>
              </a:spcBef>
              <a:buFont typeface="+mj-lt"/>
              <a:buAutoNum type="alphaLcParenR"/>
            </a:pPr>
            <a:r>
              <a:rPr lang="en-US" sz="2000" dirty="0"/>
              <a:t>All of the above</a:t>
            </a: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chemeClr val="accent1">
                    <a:lumMod val="75000"/>
                  </a:schemeClr>
                </a:solidFill>
              </a:rPr>
              <a:t>ANSWER</a:t>
            </a:r>
          </a:p>
          <a:p>
            <a:pPr marL="0" indent="0" algn="ctr">
              <a:spcBef>
                <a:spcPts val="1800"/>
              </a:spcBef>
              <a:buNone/>
            </a:pPr>
            <a:r>
              <a:rPr lang="en-US" sz="2000" b="1" i="1" dirty="0">
                <a:solidFill>
                  <a:schemeClr val="accent1">
                    <a:lumMod val="75000"/>
                  </a:schemeClr>
                </a:solidFill>
              </a:rPr>
              <a:t>All of the above </a:t>
            </a:r>
            <a:r>
              <a:rPr lang="en-US" sz="2000" i="1" dirty="0">
                <a:solidFill>
                  <a:schemeClr val="accent1">
                    <a:lumMod val="75000"/>
                  </a:schemeClr>
                </a:solidFill>
              </a:rPr>
              <a:t>– If all REPs work to drive efficiencies in their processes, the market will benefit</a:t>
            </a:r>
          </a:p>
        </p:txBody>
      </p:sp>
      <p:sp>
        <p:nvSpPr>
          <p:cNvPr id="6" name="Rectangle 5"/>
          <p:cNvSpPr/>
          <p:nvPr/>
        </p:nvSpPr>
        <p:spPr>
          <a:xfrm>
            <a:off x="1139915" y="4523995"/>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177</a:t>
            </a:fld>
            <a:endParaRPr lang="en-US" dirty="0"/>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178</a:t>
            </a:fld>
            <a:endParaRPr lang="en-US" dirty="0"/>
          </a:p>
        </p:txBody>
      </p:sp>
    </p:spTree>
    <p:extLst>
      <p:ext uri="{BB962C8B-B14F-4D97-AF65-F5344CB8AC3E}">
        <p14:creationId xmlns:p14="http://schemas.microsoft.com/office/powerpoint/2010/main" val="18272385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Siebel Change</a:t>
            </a:r>
            <a:endParaRPr lang="en-US" sz="4400" dirty="0"/>
          </a:p>
        </p:txBody>
      </p:sp>
    </p:spTree>
    <p:extLst>
      <p:ext uri="{BB962C8B-B14F-4D97-AF65-F5344CB8AC3E}">
        <p14:creationId xmlns:p14="http://schemas.microsoft.com/office/powerpoint/2010/main" val="26548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46482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buFont typeface="Arial" panose="020B0604020202020204" pitchFamily="34" charset="0"/>
              <a:buChar char="•"/>
            </a:pPr>
            <a:r>
              <a:rPr lang="en-US" sz="1500" b="1" dirty="0"/>
              <a:t>Submit</a:t>
            </a:r>
            <a:r>
              <a:rPr lang="en-US" sz="1500" dirty="0"/>
              <a:t>: The Submit view provides links to submit issue subtypes.</a:t>
            </a:r>
          </a:p>
          <a:p>
            <a:pPr lvl="1">
              <a:buFont typeface="Arial" panose="020B0604020202020204" pitchFamily="34" charset="0"/>
              <a:buChar char="•"/>
            </a:pPr>
            <a:r>
              <a:rPr lang="en-US" sz="1500" b="1" dirty="0"/>
              <a:t>Search</a:t>
            </a:r>
            <a:r>
              <a:rPr lang="en-US" sz="1500" dirty="0"/>
              <a:t>: Provides links to the following search features in the </a:t>
            </a:r>
            <a:r>
              <a:rPr lang="en-US" sz="1500" dirty="0" err="1"/>
              <a:t>MarkeTrak</a:t>
            </a:r>
            <a:r>
              <a:rPr lang="en-US" sz="1500" dirty="0"/>
              <a:t> application.</a:t>
            </a:r>
          </a:p>
          <a:p>
            <a:pPr lvl="1">
              <a:buFont typeface="Arial" panose="020B0604020202020204" pitchFamily="34" charset="0"/>
              <a:buChar char="•"/>
            </a:pPr>
            <a:r>
              <a:rPr lang="en-US" sz="1500" b="1" dirty="0"/>
              <a:t>Reports</a:t>
            </a:r>
            <a:r>
              <a:rPr lang="en-US" sz="1500" dirty="0"/>
              <a:t>: Provides links to reports the user has permissions to run, modify, or delete.</a:t>
            </a:r>
          </a:p>
          <a:p>
            <a:pPr lvl="1">
              <a:buFont typeface="Arial" panose="020B0604020202020204" pitchFamily="34" charset="0"/>
              <a:buChar char="•"/>
            </a:pPr>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buFont typeface="Arial" panose="020B0604020202020204" pitchFamily="34" charset="0"/>
              <a:buChar char="•"/>
            </a:pPr>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
        <p:nvSpPr>
          <p:cNvPr id="9" name="Slide Number Placeholder 8"/>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Siebel Change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013325"/>
          </a:xfrm>
        </p:spPr>
        <p:txBody>
          <a:bodyPr>
            <a:normAutofit/>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p>
          <a:p>
            <a:pPr>
              <a:spcBef>
                <a:spcPts val="1800"/>
              </a:spcBef>
            </a:pPr>
            <a:r>
              <a:rPr lang="en-US" sz="1800" dirty="0"/>
              <a:t>The following fields are required to initiated a Siebel Change issue:</a:t>
            </a:r>
          </a:p>
          <a:p>
            <a:pPr>
              <a:spcBef>
                <a:spcPts val="1800"/>
              </a:spcBef>
            </a:pPr>
            <a:r>
              <a:rPr lang="en-US" sz="1800" dirty="0"/>
              <a:t>	- Assignee</a:t>
            </a:r>
            <a:br>
              <a:rPr lang="en-US" sz="1800" dirty="0"/>
            </a:br>
            <a:r>
              <a:rPr lang="en-US" sz="1800" dirty="0"/>
              <a:t>	- ESI ID</a:t>
            </a:r>
            <a:br>
              <a:rPr lang="en-US" sz="1800" dirty="0"/>
            </a:br>
            <a:r>
              <a:rPr lang="en-US" sz="1800" dirty="0"/>
              <a:t>	- Original </a:t>
            </a:r>
            <a:r>
              <a:rPr lang="en-US" sz="1800" dirty="0" err="1"/>
              <a:t>TranID</a:t>
            </a:r>
            <a:r>
              <a:rPr lang="en-US" sz="1800" dirty="0"/>
              <a:t/>
            </a:r>
            <a:br>
              <a:rPr lang="en-US" sz="1800" dirty="0"/>
            </a:br>
            <a:r>
              <a:rPr lang="en-US" sz="1800" dirty="0"/>
              <a:t>	- Comments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180</a:t>
            </a:fld>
            <a:endParaRPr lang="en-US" dirty="0"/>
          </a:p>
        </p:txBody>
      </p:sp>
    </p:spTree>
    <p:extLst>
      <p:ext uri="{BB962C8B-B14F-4D97-AF65-F5344CB8AC3E}">
        <p14:creationId xmlns:p14="http://schemas.microsoft.com/office/powerpoint/2010/main" val="3576037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4294967295"/>
          </p:nvPr>
        </p:nvSpPr>
        <p:spPr>
          <a:xfrm>
            <a:off x="228600" y="1005840"/>
            <a:ext cx="8763000" cy="5181600"/>
          </a:xfrm>
        </p:spPr>
        <p:txBody>
          <a:bodyPr/>
          <a:lstStyle/>
          <a:p>
            <a:pPr marL="457200" indent="-365760">
              <a:spcBef>
                <a:spcPts val="600"/>
              </a:spcBef>
              <a:buFont typeface="+mj-lt"/>
              <a:buAutoNum type="arabicParenR"/>
            </a:pPr>
            <a:r>
              <a:rPr lang="en-US" sz="2200" b="1" dirty="0"/>
              <a:t>Changing Service Order Status</a:t>
            </a:r>
          </a:p>
          <a:p>
            <a:pPr marL="640080" lvl="1">
              <a:lnSpc>
                <a:spcPct val="100000"/>
              </a:lnSpc>
              <a:spcBef>
                <a:spcPts val="600"/>
              </a:spcBef>
              <a:spcAft>
                <a:spcPts val="0"/>
              </a:spcAft>
              <a:buFont typeface="Arial" panose="020B0604020202020204" pitchFamily="34" charset="0"/>
              <a:buChar char="•"/>
            </a:pPr>
            <a:r>
              <a:rPr lang="en-US" sz="2200" dirty="0"/>
              <a:t>For out-of-sync scenarios when a transaction’s status is different on ERCOT MIS from the Market Participant’s systems.</a:t>
            </a:r>
            <a:endParaRPr lang="en-US" sz="2200" i="1" dirty="0"/>
          </a:p>
          <a:p>
            <a:pPr marL="640080" lvl="1">
              <a:lnSpc>
                <a:spcPct val="100000"/>
              </a:lnSpc>
              <a:spcBef>
                <a:spcPts val="1800"/>
              </a:spcBef>
              <a:spcAft>
                <a:spcPts val="0"/>
              </a:spcAft>
              <a:buFont typeface="Arial" panose="020B0604020202020204" pitchFamily="34" charset="0"/>
              <a:buChar char="•"/>
            </a:pPr>
            <a:r>
              <a:rPr lang="en-US" sz="2200" dirty="0"/>
              <a:t>To inquire why a transaction was cancelled.</a:t>
            </a:r>
          </a:p>
          <a:p>
            <a:pPr marL="640080" lvl="1">
              <a:lnSpc>
                <a:spcPct val="100000"/>
              </a:lnSpc>
              <a:spcBef>
                <a:spcPts val="1800"/>
              </a:spcBef>
              <a:spcAft>
                <a:spcPts val="0"/>
              </a:spcAft>
              <a:buFont typeface="Arial" panose="020B0604020202020204" pitchFamily="34" charset="0"/>
              <a:buChar char="•"/>
            </a:pPr>
            <a:r>
              <a:rPr lang="en-US" sz="2200" dirty="0"/>
              <a:t>To inquire why Siebel status is different than the status of the transaction(s) submitted by the TDSP.</a:t>
            </a:r>
          </a:p>
          <a:p>
            <a:pPr marL="640080" lvl="1">
              <a:lnSpc>
                <a:spcPct val="100000"/>
              </a:lnSpc>
              <a:spcBef>
                <a:spcPts val="600"/>
              </a:spcBef>
              <a:spcAft>
                <a:spcPts val="0"/>
              </a:spcAft>
              <a:buFont typeface="Arial" panose="020B0604020202020204" pitchFamily="34" charset="0"/>
              <a:buChar char="•"/>
            </a:pPr>
            <a:r>
              <a:rPr lang="en-US" sz="2200" dirty="0"/>
              <a:t>When changing Service Order Status from “Cancel” to “Complete” or vice versa.</a:t>
            </a:r>
          </a:p>
          <a:p>
            <a:pPr marL="457200" indent="-365760">
              <a:lnSpc>
                <a:spcPct val="100000"/>
              </a:lnSpc>
              <a:spcBef>
                <a:spcPts val="1800"/>
              </a:spcBef>
              <a:spcAft>
                <a:spcPts val="0"/>
              </a:spcAft>
              <a:buFont typeface="+mj-lt"/>
              <a:buAutoNum type="arabicParenR" startAt="2"/>
            </a:pPr>
            <a:r>
              <a:rPr lang="en-US" sz="2200" b="1" dirty="0"/>
              <a:t>Changing Start Time Discrepancies</a:t>
            </a:r>
          </a:p>
          <a:p>
            <a:pPr marL="640080" lvl="1">
              <a:spcBef>
                <a:spcPts val="1800"/>
              </a:spcBef>
              <a:buFont typeface="Arial" panose="020B0604020202020204" pitchFamily="34" charset="0"/>
              <a:buChar char="•"/>
            </a:pPr>
            <a:r>
              <a:rPr lang="en-US" sz="2000" dirty="0"/>
              <a:t>To inquire why an ESI ID is not in ERCOT’s system.</a:t>
            </a:r>
          </a:p>
          <a:p>
            <a:pPr marL="640080" lvl="1">
              <a:spcBef>
                <a:spcPts val="1800"/>
              </a:spcBef>
              <a:buFont typeface="Arial" panose="020B0604020202020204" pitchFamily="34" charset="0"/>
              <a:buChar char="•"/>
            </a:pPr>
            <a:r>
              <a:rPr lang="en-US" sz="2000" dirty="0"/>
              <a:t>When changing a start time of a Siebel service order.</a:t>
            </a:r>
          </a:p>
          <a:p>
            <a:pPr lvl="1">
              <a:spcBef>
                <a:spcPts val="1800"/>
              </a:spcBef>
            </a:pPr>
            <a:endParaRPr lang="en-US" sz="22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181</a:t>
            </a:fld>
            <a:endParaRPr lang="en-US" dirty="0"/>
          </a:p>
        </p:txBody>
      </p:sp>
    </p:spTree>
    <p:extLst>
      <p:ext uri="{BB962C8B-B14F-4D97-AF65-F5344CB8AC3E}">
        <p14:creationId xmlns:p14="http://schemas.microsoft.com/office/powerpoint/2010/main" val="25419154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105400"/>
          </a:xfrm>
        </p:spPr>
        <p:txBody>
          <a:bodyPr/>
          <a:lstStyle/>
          <a:p>
            <a:pPr marL="0" indent="0">
              <a:spcBef>
                <a:spcPts val="1200"/>
              </a:spcBef>
              <a:buNone/>
            </a:pP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r>
              <a:rPr lang="en-US" sz="800" dirty="0"/>
              <a:t/>
            </a:r>
            <a:br>
              <a:rPr lang="en-US" sz="800" dirty="0"/>
            </a:br>
            <a:r>
              <a:rPr lang="en-US" sz="800" dirty="0"/>
              <a:t/>
            </a:r>
            <a:br>
              <a:rPr lang="en-US" sz="800" dirty="0"/>
            </a:br>
            <a:r>
              <a:rPr lang="en-US" sz="2200" dirty="0"/>
              <a:t>Two types of DEVs can be used when a discrepancy is identified:</a:t>
            </a:r>
          </a:p>
          <a:p>
            <a:pPr marL="914400" lvl="1" indent="-457200">
              <a:spcBef>
                <a:spcPts val="1200"/>
              </a:spcBef>
              <a:buFont typeface="+mj-lt"/>
              <a:buAutoNum type="arabicPeriod"/>
            </a:pPr>
            <a:r>
              <a:rPr lang="en-US" sz="2200" b="1" dirty="0"/>
              <a:t>DEV LSE:</a:t>
            </a:r>
          </a:p>
          <a:p>
            <a:pPr marL="1257300" lvl="2" indent="-347472">
              <a:spcBef>
                <a:spcPts val="1200"/>
              </a:spcBef>
              <a:buFont typeface="Arial" panose="020B0604020202020204" pitchFamily="34" charset="0"/>
              <a:buChar char="•"/>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914400" lvl="1" indent="-457200">
              <a:spcBef>
                <a:spcPts val="1200"/>
              </a:spcBef>
              <a:buFont typeface="+mj-lt"/>
              <a:buAutoNum type="arabicPeriod"/>
            </a:pPr>
            <a:r>
              <a:rPr lang="en-US" sz="2200" b="1" dirty="0"/>
              <a:t>DEV Non-LSE:</a:t>
            </a:r>
            <a:endParaRPr lang="en-US" sz="2200" dirty="0"/>
          </a:p>
          <a:p>
            <a:pPr marL="1257300" lvl="2" indent="-347472">
              <a:spcBef>
                <a:spcPts val="1200"/>
              </a:spcBef>
              <a:buFont typeface="Arial" panose="020B0604020202020204" pitchFamily="34" charset="0"/>
              <a:buChar char="•"/>
            </a:pPr>
            <a:r>
              <a:rPr lang="en-US" sz="2200" dirty="0"/>
              <a:t>Non-LSE DEVs are used to synchronize ESI ID characteristics, existence and/or usage data.</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183</a:t>
            </a:fld>
            <a:endParaRPr lang="en-US" dirty="0"/>
          </a:p>
        </p:txBody>
      </p:sp>
    </p:spTree>
    <p:extLst>
      <p:ext uri="{BB962C8B-B14F-4D97-AF65-F5344CB8AC3E}">
        <p14:creationId xmlns:p14="http://schemas.microsoft.com/office/powerpoint/2010/main" val="11291164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139825"/>
            <a:ext cx="8686800" cy="3279775"/>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chemeClr val="accent1">
                  <a:lumMod val="75000"/>
                </a:schemeClr>
              </a:solidFill>
            </a:endParaRPr>
          </a:p>
          <a:p>
            <a:pPr marL="0" indent="0" algn="ctr">
              <a:spcBef>
                <a:spcPts val="1800"/>
              </a:spcBef>
              <a:buFont typeface="Arial" panose="020B0604020202020204" pitchFamily="34" charset="0"/>
              <a:buNone/>
            </a:pPr>
            <a:r>
              <a:rPr lang="en-US" sz="2000" i="1" dirty="0">
                <a:solidFill>
                  <a:schemeClr val="accent1">
                    <a:lumMod val="75000"/>
                  </a:schemeClr>
                </a:solidFill>
              </a:rPr>
              <a:t>D) DEV LSE</a:t>
            </a:r>
          </a:p>
        </p:txBody>
      </p:sp>
      <p:sp>
        <p:nvSpPr>
          <p:cNvPr id="6" name="Rectangle 5"/>
          <p:cNvSpPr/>
          <p:nvPr/>
        </p:nvSpPr>
        <p:spPr>
          <a:xfrm>
            <a:off x="2554472" y="48006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184</a:t>
            </a:fld>
            <a:endParaRPr lang="en-US" dirty="0"/>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139825"/>
            <a:ext cx="8686800" cy="3279775"/>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chemeClr val="accent1">
                  <a:lumMod val="75000"/>
                </a:schemeClr>
              </a:solidFill>
            </a:endParaRPr>
          </a:p>
          <a:p>
            <a:pPr marL="0" indent="0" algn="ctr">
              <a:spcBef>
                <a:spcPts val="1800"/>
              </a:spcBef>
              <a:buFont typeface="Arial" panose="020B0604020202020204" pitchFamily="34" charset="0"/>
              <a:buNone/>
            </a:pPr>
            <a:r>
              <a:rPr lang="en-US" sz="2000" i="1" dirty="0">
                <a:solidFill>
                  <a:schemeClr val="accent1">
                    <a:lumMod val="75000"/>
                  </a:schemeClr>
                </a:solidFill>
              </a:rPr>
              <a:t>A) Siebel Change</a:t>
            </a:r>
          </a:p>
        </p:txBody>
      </p:sp>
      <p:sp>
        <p:nvSpPr>
          <p:cNvPr id="6" name="Rectangle 5"/>
          <p:cNvSpPr/>
          <p:nvPr/>
        </p:nvSpPr>
        <p:spPr>
          <a:xfrm>
            <a:off x="2474728" y="4676522"/>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185</a:t>
            </a:fld>
            <a:endParaRPr lang="en-US" dirty="0"/>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Bulk Insert Process</a:t>
            </a:r>
          </a:p>
        </p:txBody>
      </p:sp>
    </p:spTree>
    <p:extLst>
      <p:ext uri="{BB962C8B-B14F-4D97-AF65-F5344CB8AC3E}">
        <p14:creationId xmlns:p14="http://schemas.microsoft.com/office/powerpoint/2010/main" val="41145732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033963"/>
          </a:xfrm>
        </p:spPr>
        <p:txBody>
          <a:bodyPr/>
          <a:lstStyle/>
          <a:p>
            <a:pPr marL="0" indent="0">
              <a:buNone/>
            </a:pPr>
            <a:r>
              <a:rPr lang="en-US" sz="2400" dirty="0" err="1"/>
              <a:t>MarkeTrak</a:t>
            </a:r>
            <a:r>
              <a:rPr lang="en-US" sz="2400" dirty="0"/>
              <a:t> Bulk Insert functionality…</a:t>
            </a:r>
          </a:p>
          <a:p>
            <a:pPr marL="365760" indent="-274320">
              <a:lnSpc>
                <a:spcPct val="100000"/>
              </a:lnSpc>
              <a:spcBef>
                <a:spcPts val="1800"/>
              </a:spcBef>
              <a:spcAft>
                <a:spcPts val="0"/>
              </a:spcAft>
              <a:buFont typeface="Arial" panose="020B0604020202020204" pitchFamily="34" charset="0"/>
              <a:buChar char="•"/>
            </a:pPr>
            <a:r>
              <a:rPr lang="en-US" sz="2400" dirty="0"/>
              <a:t>Allows for automated method of submitting multiple </a:t>
            </a:r>
            <a:r>
              <a:rPr lang="en-US" sz="2400" dirty="0" err="1"/>
              <a:t>MarkeTrak</a:t>
            </a:r>
            <a:r>
              <a:rPr lang="en-US" sz="2400" dirty="0"/>
              <a:t> issues of the </a:t>
            </a:r>
            <a:r>
              <a:rPr lang="en-US" sz="2400" i="1" u="sng" dirty="0"/>
              <a:t>same subtype </a:t>
            </a:r>
            <a:endParaRPr lang="en-US" sz="800" i="1" u="sng" dirty="0"/>
          </a:p>
          <a:p>
            <a:pPr marL="365760" indent="-274320">
              <a:lnSpc>
                <a:spcPct val="100000"/>
              </a:lnSpc>
              <a:spcBef>
                <a:spcPts val="1800"/>
              </a:spcBef>
              <a:spcAft>
                <a:spcPts val="0"/>
              </a:spcAft>
              <a:buFont typeface="Arial" panose="020B0604020202020204" pitchFamily="34" charset="0"/>
              <a:buChar char="•"/>
            </a:pPr>
            <a:r>
              <a:rPr lang="en-US" sz="2400" dirty="0"/>
              <a:t>Uses a .CSV file containing data for </a:t>
            </a:r>
            <a:r>
              <a:rPr lang="en-US" sz="2400" u="sng" dirty="0"/>
              <a:t>each</a:t>
            </a:r>
            <a:r>
              <a:rPr lang="en-US" sz="2400" dirty="0"/>
              <a:t> issue and is uploaded via the Bulk Insert workflow </a:t>
            </a:r>
            <a:endParaRPr lang="en-US" sz="800" dirty="0"/>
          </a:p>
          <a:p>
            <a:pPr marL="365760" indent="-274320">
              <a:lnSpc>
                <a:spcPct val="100000"/>
              </a:lnSpc>
              <a:spcBef>
                <a:spcPts val="1800"/>
              </a:spcBef>
              <a:spcAft>
                <a:spcPts val="0"/>
              </a:spcAft>
              <a:buFont typeface="Arial" panose="020B0604020202020204" pitchFamily="34" charset="0"/>
              <a:buChar char="•"/>
            </a:pPr>
            <a:r>
              <a:rPr lang="en-US" sz="2400" dirty="0"/>
              <a:t>Templates are available on ERCOT.com for each subtype’s .CSV file format. These contain the defined </a:t>
            </a:r>
            <a:r>
              <a:rPr lang="en-US" sz="2400" b="1" dirty="0">
                <a:solidFill>
                  <a:schemeClr val="accent1">
                    <a:lumMod val="75000"/>
                  </a:schemeClr>
                </a:solidFill>
              </a:rPr>
              <a:t>required</a:t>
            </a:r>
            <a:r>
              <a:rPr lang="en-US" sz="2400" dirty="0"/>
              <a:t> field ordering for the specific issue type.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187</a:t>
            </a:fld>
            <a:endParaRPr lang="en-US" dirty="0"/>
          </a:p>
        </p:txBody>
      </p:sp>
    </p:spTree>
    <p:extLst>
      <p:ext uri="{BB962C8B-B14F-4D97-AF65-F5344CB8AC3E}">
        <p14:creationId xmlns:p14="http://schemas.microsoft.com/office/powerpoint/2010/main" val="32549077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181600"/>
          </a:xfrm>
        </p:spPr>
        <p:txBody>
          <a:bodyPr/>
          <a:lstStyle/>
          <a:p>
            <a:pPr>
              <a:spcBef>
                <a:spcPts val="600"/>
              </a:spcBef>
            </a:pPr>
            <a:r>
              <a:rPr lang="en-US" sz="2400" dirty="0"/>
              <a:t>Two levels of validations are performed on this MT Subtype:</a:t>
            </a:r>
          </a:p>
          <a:p>
            <a:pPr marL="731520" indent="-457200">
              <a:spcBef>
                <a:spcPts val="1800"/>
              </a:spcBef>
              <a:spcAft>
                <a:spcPts val="0"/>
              </a:spcAft>
              <a:buFont typeface="+mj-lt"/>
              <a:buAutoNum type="arabicPeriod"/>
            </a:pPr>
            <a:r>
              <a:rPr lang="en-US" sz="2400" dirty="0"/>
              <a:t>Overall </a:t>
            </a:r>
            <a:r>
              <a:rPr lang="en-US" sz="2400" b="1" dirty="0"/>
              <a:t>file format </a:t>
            </a:r>
            <a:r>
              <a:rPr lang="en-US" sz="2400" dirty="0"/>
              <a:t>level validations upon submission</a:t>
            </a:r>
          </a:p>
          <a:p>
            <a:pPr marL="731520" indent="-457200">
              <a:spcBef>
                <a:spcPts val="1800"/>
              </a:spcBef>
              <a:spcAft>
                <a:spcPts val="0"/>
              </a:spcAft>
              <a:buFont typeface="+mj-lt"/>
              <a:buAutoNum type="arabicPeriod"/>
            </a:pPr>
            <a:r>
              <a:rPr lang="en-US" sz="2400" b="1" dirty="0"/>
              <a:t>Business level </a:t>
            </a:r>
            <a:r>
              <a:rPr lang="en-US" sz="2400" dirty="0"/>
              <a:t>validations on each row of data within .CSV file</a:t>
            </a:r>
          </a:p>
          <a:p>
            <a:pPr marL="914400" lvl="2" indent="-274320">
              <a:spcBef>
                <a:spcPts val="1800"/>
              </a:spcBef>
              <a:spcAft>
                <a:spcPts val="0"/>
              </a:spcAft>
              <a:buFont typeface="Arial" panose="020B0604020202020204" pitchFamily="34" charset="0"/>
              <a:buChar char="•"/>
            </a:pPr>
            <a:r>
              <a:rPr lang="en-US" sz="2000" dirty="0"/>
              <a:t>All validations will default to “off” unless otherwise flagged </a:t>
            </a:r>
          </a:p>
          <a:p>
            <a:pPr marL="914400" lvl="2" indent="-274320">
              <a:buFont typeface="Arial" panose="020B0604020202020204" pitchFamily="34" charset="0"/>
              <a:buChar char="•"/>
            </a:pPr>
            <a:r>
              <a:rPr lang="en-US" sz="2000" dirty="0"/>
              <a:t>Any “blank” validation flag assumes validation is turned “off”</a:t>
            </a:r>
          </a:p>
          <a:p>
            <a:pPr marL="914400" lvl="2" indent="-274320">
              <a:buFont typeface="Arial" panose="020B0604020202020204" pitchFamily="34" charset="0"/>
              <a:buChar char="•"/>
            </a:pPr>
            <a:r>
              <a:rPr lang="en-US" sz="2000" dirty="0"/>
              <a:t>If populated with “1” in the appropriate field, validation is “on”</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188</a:t>
            </a:fld>
            <a:endParaRPr lang="en-US" dirty="0"/>
          </a:p>
        </p:txBody>
      </p:sp>
    </p:spTree>
    <p:extLst>
      <p:ext uri="{BB962C8B-B14F-4D97-AF65-F5344CB8AC3E}">
        <p14:creationId xmlns:p14="http://schemas.microsoft.com/office/powerpoint/2010/main" val="355617383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E7F3D-B99D-4026-BBF7-CEE83DFEBE24}"/>
              </a:ext>
            </a:extLst>
          </p:cNvPr>
          <p:cNvSpPr>
            <a:spLocks noGrp="1"/>
          </p:cNvSpPr>
          <p:nvPr>
            <p:ph type="title"/>
          </p:nvPr>
        </p:nvSpPr>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xmlns="" id="{3F6D6806-1B4F-47B2-8796-AA1C6A4DF26B}"/>
              </a:ext>
            </a:extLst>
          </p:cNvPr>
          <p:cNvSpPr>
            <a:spLocks noGrp="1"/>
          </p:cNvSpPr>
          <p:nvPr>
            <p:ph idx="4294967295"/>
          </p:nvPr>
        </p:nvSpPr>
        <p:spPr>
          <a:xfrm>
            <a:off x="228600" y="1005840"/>
            <a:ext cx="8686800" cy="2590800"/>
          </a:xfrm>
        </p:spPr>
        <p:txBody>
          <a:bodyPr/>
          <a:lstStyle/>
          <a:p>
            <a:pPr marL="0" indent="0">
              <a:buNone/>
            </a:pPr>
            <a:r>
              <a:rPr lang="en-US" sz="2400" dirty="0"/>
              <a:t>Performed on .CSV file by clicking “Attach and Validate”.</a:t>
            </a:r>
          </a:p>
          <a:p>
            <a:endParaRPr lang="en-US" sz="1200" dirty="0"/>
          </a:p>
          <a:p>
            <a:pPr marL="365760" lvl="1" indent="-274320">
              <a:buFont typeface="Arial" panose="020B0604020202020204" pitchFamily="34" charset="0"/>
              <a:buChar char="•"/>
            </a:pPr>
            <a:r>
              <a:rPr lang="en-US" sz="2400" dirty="0"/>
              <a:t>Determine if correct # of columns were uploaded</a:t>
            </a:r>
          </a:p>
          <a:p>
            <a:pPr marL="365760" lvl="1" indent="-274320">
              <a:buFont typeface="Arial" panose="020B0604020202020204" pitchFamily="34" charset="0"/>
              <a:buChar char="•"/>
            </a:pPr>
            <a:endParaRPr lang="en-US" sz="1200" dirty="0"/>
          </a:p>
          <a:p>
            <a:pPr marL="365760" lvl="1" indent="-274320">
              <a:buFont typeface="Arial" panose="020B0604020202020204" pitchFamily="34" charset="0"/>
              <a:buChar char="•"/>
            </a:pPr>
            <a:r>
              <a:rPr lang="en-US" sz="2400" dirty="0"/>
              <a:t>Comments will indicate # of rows that successfully uploaded (with correct # of columns) and # of rows not uploaded from .CSV file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189</a:t>
            </a:fld>
            <a:endParaRPr lang="en-US" dirty="0"/>
          </a:p>
        </p:txBody>
      </p:sp>
    </p:spTree>
    <p:extLst>
      <p:ext uri="{BB962C8B-B14F-4D97-AF65-F5344CB8AC3E}">
        <p14:creationId xmlns:p14="http://schemas.microsoft.com/office/powerpoint/2010/main" val="117764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343400"/>
          </a:xfrm>
        </p:spPr>
        <p:txBody>
          <a:bodyPr>
            <a:normAutofit/>
          </a:bodyPr>
          <a:lstStyle/>
          <a:p>
            <a:r>
              <a:rPr lang="en-US" sz="2000" dirty="0"/>
              <a:t>Performed on required fields of template</a:t>
            </a:r>
          </a:p>
          <a:p>
            <a:r>
              <a:rPr lang="en-US" sz="2000" dirty="0"/>
              <a:t>Report posted to destination of choice:  </a:t>
            </a:r>
            <a:r>
              <a:rPr lang="en-US" sz="2000" dirty="0" err="1"/>
              <a:t>MarkeTrak</a:t>
            </a:r>
            <a:r>
              <a:rPr lang="en-US" sz="2000" dirty="0"/>
              <a:t> attachment or MIS</a:t>
            </a:r>
          </a:p>
          <a:p>
            <a:r>
              <a:rPr lang="en-US" sz="2000" dirty="0"/>
              <a:t>Report includes the following five additional columns added at the end of each row, representing the following data:</a:t>
            </a:r>
          </a:p>
          <a:p>
            <a:pPr marL="457200" lvl="1" indent="-274320">
              <a:spcBef>
                <a:spcPts val="1200"/>
              </a:spcBef>
              <a:spcAft>
                <a:spcPts val="0"/>
              </a:spcAft>
              <a:buFont typeface="Arial" panose="020B0604020202020204" pitchFamily="34" charset="0"/>
              <a:buChar char="•"/>
            </a:pPr>
            <a:r>
              <a:rPr lang="en-US" sz="1800" b="1" u="sng" dirty="0"/>
              <a:t>Success or Fail</a:t>
            </a:r>
            <a:r>
              <a:rPr lang="en-US" sz="1800" dirty="0"/>
              <a:t>: “success” indicates successfully submitted via Bulk Insert and “fail” indicates issue was not submitted</a:t>
            </a:r>
          </a:p>
          <a:p>
            <a:pPr marL="457200" lvl="1" indent="-274320">
              <a:spcBef>
                <a:spcPts val="1200"/>
              </a:spcBef>
              <a:spcAft>
                <a:spcPts val="0"/>
              </a:spcAft>
              <a:buFont typeface="Arial" panose="020B0604020202020204" pitchFamily="34" charset="0"/>
              <a:buChar char="•"/>
            </a:pPr>
            <a:r>
              <a:rPr lang="en-US" sz="1800" b="1" u="sng" dirty="0"/>
              <a:t>Error Code</a:t>
            </a:r>
            <a:r>
              <a:rPr lang="en-US" sz="1800" dirty="0"/>
              <a:t>:  if an issue fails, a code will populate in this field </a:t>
            </a:r>
          </a:p>
          <a:p>
            <a:pPr marL="457200" lvl="1" indent="-274320">
              <a:spcBef>
                <a:spcPts val="1200"/>
              </a:spcBef>
              <a:spcAft>
                <a:spcPts val="0"/>
              </a:spcAft>
              <a:buFont typeface="Arial" panose="020B0604020202020204" pitchFamily="34" charset="0"/>
              <a:buChar char="•"/>
            </a:pPr>
            <a:r>
              <a:rPr lang="en-US" sz="1800" b="1" u="sng" dirty="0"/>
              <a:t>Error Message</a:t>
            </a:r>
            <a:r>
              <a:rPr lang="en-US" sz="1800" dirty="0"/>
              <a:t>: field contains error message why the issue failed to submit</a:t>
            </a:r>
          </a:p>
          <a:p>
            <a:pPr marL="457200" lvl="1" indent="-274320">
              <a:spcBef>
                <a:spcPts val="1200"/>
              </a:spcBef>
              <a:spcAft>
                <a:spcPts val="0"/>
              </a:spcAft>
              <a:buFont typeface="Arial" panose="020B0604020202020204" pitchFamily="34" charset="0"/>
              <a:buChar char="•"/>
            </a:pPr>
            <a:r>
              <a:rPr lang="en-US" sz="1800" b="1" u="sng" dirty="0"/>
              <a:t>Date/Time Stamp</a:t>
            </a:r>
            <a:r>
              <a:rPr lang="en-US" sz="1800" dirty="0"/>
              <a:t>: contains date and time stamp of when the issue was submitted</a:t>
            </a:r>
          </a:p>
          <a:p>
            <a:pPr marL="457200" lvl="1" indent="-274320">
              <a:spcBef>
                <a:spcPts val="1200"/>
              </a:spcBef>
              <a:spcAft>
                <a:spcPts val="0"/>
              </a:spcAft>
              <a:buFont typeface="Arial" panose="020B0604020202020204" pitchFamily="34" charset="0"/>
              <a:buChar char="•"/>
            </a:pPr>
            <a:r>
              <a:rPr lang="en-US" sz="1800" b="1" u="sng" dirty="0"/>
              <a:t>Issue ID</a:t>
            </a:r>
            <a:r>
              <a:rPr lang="en-US" sz="1800" dirty="0"/>
              <a:t>: </a:t>
            </a:r>
            <a:r>
              <a:rPr lang="en-US" sz="1800" dirty="0" err="1"/>
              <a:t>MarkeTrak</a:t>
            </a:r>
            <a:r>
              <a:rPr lang="en-US" sz="1800" dirty="0"/>
              <a:t> issue ID for successfully submitted issues</a:t>
            </a:r>
          </a:p>
        </p:txBody>
      </p:sp>
      <p:sp>
        <p:nvSpPr>
          <p:cNvPr id="5" name="TextBox 4">
            <a:extLst>
              <a:ext uri="{FF2B5EF4-FFF2-40B4-BE49-F238E27FC236}">
                <a16:creationId xmlns:a16="http://schemas.microsoft.com/office/drawing/2014/main" xmlns="" id="{207F49D9-9C4E-44CA-B1A9-845A0DD9EA2B}"/>
              </a:ext>
            </a:extLst>
          </p:cNvPr>
          <p:cNvSpPr txBox="1"/>
          <p:nvPr/>
        </p:nvSpPr>
        <p:spPr>
          <a:xfrm>
            <a:off x="638175" y="5486400"/>
            <a:ext cx="7620000" cy="646331"/>
          </a:xfrm>
          <a:prstGeom prst="rect">
            <a:avLst/>
          </a:prstGeom>
          <a:solidFill>
            <a:schemeClr val="tx1"/>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190</a:t>
            </a:fld>
            <a:endParaRPr lang="en-US" dirty="0"/>
          </a:p>
        </p:txBody>
      </p:sp>
    </p:spTree>
    <p:extLst>
      <p:ext uri="{BB962C8B-B14F-4D97-AF65-F5344CB8AC3E}">
        <p14:creationId xmlns:p14="http://schemas.microsoft.com/office/powerpoint/2010/main" val="20146248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.CSV File Validations</a:t>
            </a:r>
            <a:endParaRPr lang="en-US" b="1" dirty="0">
              <a:solidFill>
                <a:schemeClr val="accent1"/>
              </a:solidFill>
            </a:endParaRPr>
          </a:p>
        </p:txBody>
      </p:sp>
      <p:graphicFrame>
        <p:nvGraphicFramePr>
          <p:cNvPr id="5" name="Table 4">
            <a:extLst>
              <a:ext uri="{FF2B5EF4-FFF2-40B4-BE49-F238E27FC236}">
                <a16:creationId xmlns:a16="http://schemas.microsoft.com/office/drawing/2014/main" xmlns="" id="{8EE9BE99-7688-45D6-A163-42AB95D5C196}"/>
              </a:ext>
            </a:extLst>
          </p:cNvPr>
          <p:cNvGraphicFramePr>
            <a:graphicFrameLocks noGrp="1"/>
          </p:cNvGraphicFramePr>
          <p:nvPr>
            <p:extLst>
              <p:ext uri="{D42A27DB-BD31-4B8C-83A1-F6EECF244321}">
                <p14:modId xmlns:p14="http://schemas.microsoft.com/office/powerpoint/2010/main" val="2949100295"/>
              </p:ext>
            </p:extLst>
          </p:nvPr>
        </p:nvGraphicFramePr>
        <p:xfrm>
          <a:off x="323851" y="10668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xmlns="" val="713826764"/>
                    </a:ext>
                  </a:extLst>
                </a:gridCol>
                <a:gridCol w="3124200">
                  <a:extLst>
                    <a:ext uri="{9D8B030D-6E8A-4147-A177-3AD203B41FA5}">
                      <a16:colId xmlns:a16="http://schemas.microsoft.com/office/drawing/2014/main" xmlns="" val="270612071"/>
                    </a:ext>
                  </a:extLst>
                </a:gridCol>
                <a:gridCol w="2971800">
                  <a:extLst>
                    <a:ext uri="{9D8B030D-6E8A-4147-A177-3AD203B41FA5}">
                      <a16:colId xmlns:a16="http://schemas.microsoft.com/office/drawing/2014/main" xmlns=""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xmlns=""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xmlns=""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xmlns=""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xmlns="" val="2107119186"/>
                  </a:ext>
                </a:extLst>
              </a:tr>
            </a:tbl>
          </a:graphicData>
        </a:graphic>
      </p:graphicFrame>
      <p:sp>
        <p:nvSpPr>
          <p:cNvPr id="3" name="TextBox 2">
            <a:extLst>
              <a:ext uri="{FF2B5EF4-FFF2-40B4-BE49-F238E27FC236}">
                <a16:creationId xmlns:a16="http://schemas.microsoft.com/office/drawing/2014/main" xmlns="" id="{C5D3645F-A2D2-477F-8E37-BCEA09C238F2}"/>
              </a:ext>
            </a:extLst>
          </p:cNvPr>
          <p:cNvSpPr txBox="1"/>
          <p:nvPr/>
        </p:nvSpPr>
        <p:spPr>
          <a:xfrm>
            <a:off x="1219200" y="5486400"/>
            <a:ext cx="6553200" cy="646331"/>
          </a:xfrm>
          <a:prstGeom prst="rect">
            <a:avLst/>
          </a:prstGeom>
          <a:solidFill>
            <a:schemeClr val="tx1"/>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191</a:t>
            </a:fld>
            <a:endParaRPr lang="en-US" dirty="0"/>
          </a:p>
        </p:txBody>
      </p:sp>
    </p:spTree>
    <p:extLst>
      <p:ext uri="{BB962C8B-B14F-4D97-AF65-F5344CB8AC3E}">
        <p14:creationId xmlns:p14="http://schemas.microsoft.com/office/powerpoint/2010/main" val="173207148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601662"/>
          </a:xfrm>
        </p:spPr>
        <p:txBody>
          <a:bodyPr/>
          <a:lstStyle/>
          <a:p>
            <a:pPr marL="0" indent="0">
              <a:spcBef>
                <a:spcPts val="0"/>
              </a:spcBef>
              <a:spcAft>
                <a:spcPts val="0"/>
              </a:spcAft>
              <a:buNone/>
            </a:pPr>
            <a:r>
              <a:rPr lang="en-US" sz="1650" dirty="0"/>
              <a:t>Bulk Insert templates for every applicable subtype are available on the </a:t>
            </a:r>
            <a:r>
              <a:rPr lang="en-US" sz="1650" dirty="0" err="1"/>
              <a:t>MarkeTrak</a:t>
            </a:r>
            <a:r>
              <a:rPr lang="en-US" sz="1650" dirty="0"/>
              <a:t> Information Page.  Below is a sample of the template for the Usage/Billing Missing subtype: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6764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975716" y="3709832"/>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74320">
              <a:buClr>
                <a:schemeClr val="accent1"/>
              </a:buClr>
            </a:pPr>
            <a:r>
              <a:rPr lang="en-US" sz="1450" dirty="0"/>
              <a:t>The definition of the data fields is as follows:</a:t>
            </a:r>
          </a:p>
          <a:p>
            <a:pPr lvl="1"/>
            <a:r>
              <a:rPr lang="en-US" sz="1450" dirty="0"/>
              <a:t>Required (</a:t>
            </a:r>
            <a:r>
              <a:rPr lang="en-US" sz="1450" dirty="0" err="1"/>
              <a:t>Req</a:t>
            </a:r>
            <a:r>
              <a:rPr lang="en-US" sz="1450" dirty="0"/>
              <a:t>)</a:t>
            </a:r>
          </a:p>
          <a:p>
            <a:pPr lvl="1"/>
            <a:r>
              <a:rPr lang="en-US" sz="1450" dirty="0"/>
              <a:t>Optional (Opt) </a:t>
            </a:r>
          </a:p>
          <a:p>
            <a:pPr lvl="1"/>
            <a:r>
              <a:rPr lang="en-US" sz="1450" dirty="0"/>
              <a:t>Not Applicable (N/A)</a:t>
            </a:r>
          </a:p>
          <a:p>
            <a:pPr lvl="1"/>
            <a:r>
              <a:rPr lang="en-US" sz="1450" dirty="0"/>
              <a:t>Required or Optional (R/O)</a:t>
            </a:r>
          </a:p>
          <a:p>
            <a:pPr lvl="1"/>
            <a:r>
              <a:rPr lang="en-US" sz="1450" dirty="0"/>
              <a:t>Required or Not Applicable (R/NA)</a:t>
            </a:r>
          </a:p>
          <a:p>
            <a:pPr lvl="1"/>
            <a:r>
              <a:rPr lang="en-US" sz="1450" dirty="0"/>
              <a:t>Optional or Not Applicable (O/NA)</a:t>
            </a:r>
          </a:p>
          <a:p>
            <a:pPr lvl="1"/>
            <a:r>
              <a:rPr lang="en-US" sz="1450" dirty="0" err="1"/>
              <a:t>DateTime</a:t>
            </a:r>
            <a:r>
              <a:rPr lang="en-US" sz="1450" dirty="0"/>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192</a:t>
            </a:fld>
            <a:endParaRPr lang="en-US" dirty="0"/>
          </a:p>
        </p:txBody>
      </p:sp>
    </p:spTree>
    <p:extLst>
      <p:ext uri="{BB962C8B-B14F-4D97-AF65-F5344CB8AC3E}">
        <p14:creationId xmlns:p14="http://schemas.microsoft.com/office/powerpoint/2010/main" val="38103393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114800"/>
          </a:xfrm>
        </p:spPr>
        <p:txBody>
          <a:bodyPr>
            <a:normAutofit/>
          </a:bodyPr>
          <a:lstStyle/>
          <a:p>
            <a:pPr>
              <a:lnSpc>
                <a:spcPct val="100000"/>
              </a:lnSpc>
              <a:spcBef>
                <a:spcPts val="0"/>
              </a:spcBef>
              <a:spcAft>
                <a:spcPts val="0"/>
              </a:spcAft>
            </a:pPr>
            <a:r>
              <a:rPr lang="en-US" sz="2000" b="1" dirty="0">
                <a:solidFill>
                  <a:srgbClr val="000000"/>
                </a:solidFill>
              </a:rPr>
              <a:t>Tip 1 – One template, one subtype </a:t>
            </a:r>
          </a:p>
          <a:p>
            <a:pPr lvl="1">
              <a:lnSpc>
                <a:spcPct val="100000"/>
              </a:lnSpc>
              <a:spcBef>
                <a:spcPts val="600"/>
              </a:spcBef>
              <a:spcAft>
                <a:spcPts val="0"/>
              </a:spcAft>
              <a:buFont typeface="Arial" panose="020B0604020202020204" pitchFamily="34" charset="0"/>
              <a:buChar char="•"/>
            </a:pPr>
            <a:r>
              <a:rPr lang="en-US" sz="1600" dirty="0">
                <a:solidFill>
                  <a:srgbClr val="000000"/>
                </a:solidFill>
              </a:rPr>
              <a:t>Only submit multiple issues via bulk insert for the same subtype </a:t>
            </a:r>
          </a:p>
          <a:p>
            <a:pPr>
              <a:lnSpc>
                <a:spcPct val="100000"/>
              </a:lnSpc>
              <a:spcBef>
                <a:spcPts val="1800"/>
              </a:spcBef>
              <a:spcAft>
                <a:spcPts val="0"/>
              </a:spcAft>
            </a:pPr>
            <a:r>
              <a:rPr lang="en-US" sz="2000" b="1" dirty="0">
                <a:solidFill>
                  <a:srgbClr val="000000"/>
                </a:solidFill>
              </a:rPr>
              <a:t>Tip 2 – Request all validations occur </a:t>
            </a:r>
            <a:endParaRPr lang="en-US" sz="2000" dirty="0">
              <a:solidFill>
                <a:srgbClr val="000000"/>
              </a:solidFill>
            </a:endParaRPr>
          </a:p>
          <a:p>
            <a:pPr lvl="1">
              <a:lnSpc>
                <a:spcPct val="100000"/>
              </a:lnSpc>
              <a:spcBef>
                <a:spcPts val="600"/>
              </a:spcBef>
              <a:spcAft>
                <a:spcPts val="0"/>
              </a:spcAft>
              <a:buFont typeface="Arial" panose="020B0604020202020204" pitchFamily="34" charset="0"/>
              <a:buChar char="•"/>
            </a:pPr>
            <a:r>
              <a:rPr lang="en-US" sz="1600" dirty="0">
                <a:solidFill>
                  <a:srgbClr val="000000"/>
                </a:solidFill>
              </a:rPr>
              <a:t>Select all the validations to ensure data is valid and does not contain duplicates.</a:t>
            </a:r>
            <a:endParaRPr lang="en-US" sz="2000" b="1" dirty="0">
              <a:solidFill>
                <a:srgbClr val="000204"/>
              </a:solidFill>
            </a:endParaRPr>
          </a:p>
          <a:p>
            <a:pPr>
              <a:lnSpc>
                <a:spcPct val="100000"/>
              </a:lnSpc>
              <a:spcBef>
                <a:spcPts val="1800"/>
              </a:spcBef>
              <a:spcAft>
                <a:spcPts val="0"/>
              </a:spcAft>
            </a:pPr>
            <a:r>
              <a:rPr lang="en-US" sz="2000" b="1" dirty="0">
                <a:solidFill>
                  <a:srgbClr val="000204"/>
                </a:solidFill>
              </a:rPr>
              <a:t>Tip 3 – Caution when copying ESI IDs </a:t>
            </a:r>
            <a:endParaRPr lang="en-US" sz="2000" dirty="0">
              <a:solidFill>
                <a:srgbClr val="000204"/>
              </a:solidFill>
            </a:endParaRPr>
          </a:p>
          <a:p>
            <a:pPr marL="365760" lvl="1">
              <a:lnSpc>
                <a:spcPct val="100000"/>
              </a:lnSpc>
              <a:spcBef>
                <a:spcPts val="600"/>
              </a:spcBef>
              <a:spcAft>
                <a:spcPts val="0"/>
              </a:spcAft>
              <a:buFont typeface="Arial" panose="020B0604020202020204" pitchFamily="34" charset="0"/>
              <a:buChar char="•"/>
            </a:pPr>
            <a:r>
              <a:rPr lang="en-US" sz="1600" dirty="0">
                <a:solidFill>
                  <a:schemeClr val="tx1"/>
                </a:solidFill>
              </a:rPr>
              <a:t>Use caution when copying ESI IDs and pasting into the Excel Spreadsheet Bulk Insert Template. </a:t>
            </a:r>
          </a:p>
          <a:p>
            <a:pPr marL="365760" lvl="1">
              <a:lnSpc>
                <a:spcPct val="100000"/>
              </a:lnSpc>
              <a:spcBef>
                <a:spcPts val="600"/>
              </a:spcBef>
              <a:spcAft>
                <a:spcPts val="0"/>
              </a:spcAft>
              <a:buFont typeface="Arial" panose="020B0604020202020204" pitchFamily="34" charset="0"/>
              <a:buChar char="•"/>
            </a:pPr>
            <a:r>
              <a:rPr lang="en-US" sz="1600" dirty="0">
                <a:solidFill>
                  <a:schemeClr val="tx1"/>
                </a:solidFill>
              </a:rPr>
              <a:t>A normal copy and paste can result in the 17 digit ESI ID being automatically formatted by Excel in Scientific Notation Format (example 1.04437E+16). </a:t>
            </a:r>
          </a:p>
          <a:p>
            <a:pPr marL="365760" lvl="1">
              <a:lnSpc>
                <a:spcPct val="100000"/>
              </a:lnSpc>
              <a:spcBef>
                <a:spcPts val="600"/>
              </a:spcBef>
              <a:spcAft>
                <a:spcPts val="0"/>
              </a:spcAft>
              <a:buFont typeface="Arial" panose="020B0604020202020204" pitchFamily="34" charset="0"/>
              <a:buChar char="•"/>
            </a:pPr>
            <a:r>
              <a:rPr lang="en-US" sz="1600" dirty="0">
                <a:solidFill>
                  <a:schemeClr val="tx1"/>
                </a:solidFill>
              </a:rPr>
              <a:t>Changing the format of the cell in the spreadsheet will result in the last two digits of the 17 digit ESI ID to change to 00. This will cause the </a:t>
            </a:r>
            <a:r>
              <a:rPr lang="en-US" sz="1600" dirty="0" err="1">
                <a:solidFill>
                  <a:schemeClr val="tx1"/>
                </a:solidFill>
              </a:rPr>
              <a:t>MarkeTrak</a:t>
            </a:r>
            <a:r>
              <a:rPr lang="en-US" sz="1600" dirty="0">
                <a:solidFill>
                  <a:schemeClr val="tx1"/>
                </a:solidFill>
              </a:rPr>
              <a:t> issue to be created using the wrong ESI ID.</a:t>
            </a:r>
            <a:endParaRPr lang="en-US" sz="20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181600"/>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193</a:t>
            </a:fld>
            <a:endParaRPr lang="en-US" dirty="0"/>
          </a:p>
        </p:txBody>
      </p:sp>
    </p:spTree>
    <p:extLst>
      <p:ext uri="{BB962C8B-B14F-4D97-AF65-F5344CB8AC3E}">
        <p14:creationId xmlns:p14="http://schemas.microsoft.com/office/powerpoint/2010/main" val="41061840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Tips &amp; Tricks – cont.</a:t>
            </a:r>
            <a:endParaRPr lang="en-US" b="1" dirty="0">
              <a:solidFill>
                <a:schemeClr val="accent1"/>
              </a:solidFill>
            </a:endParaRPr>
          </a:p>
        </p:txBody>
      </p:sp>
      <p:sp>
        <p:nvSpPr>
          <p:cNvPr id="10" name="TextBox 9">
            <a:extLst>
              <a:ext uri="{FF2B5EF4-FFF2-40B4-BE49-F238E27FC236}">
                <a16:creationId xmlns:a16="http://schemas.microsoft.com/office/drawing/2014/main" xmlns="" id="{CECE3D05-DA95-4B69-B74F-CFAA158BFD76}"/>
              </a:ext>
            </a:extLst>
          </p:cNvPr>
          <p:cNvSpPr txBox="1"/>
          <p:nvPr/>
        </p:nvSpPr>
        <p:spPr>
          <a:xfrm>
            <a:off x="228600" y="1005840"/>
            <a:ext cx="8686800" cy="4339650"/>
          </a:xfrm>
          <a:prstGeom prst="rect">
            <a:avLst/>
          </a:prstGeom>
          <a:noFill/>
        </p:spPr>
        <p:txBody>
          <a:bodyPr wrap="square" rtlCol="0">
            <a:spAutoFit/>
          </a:bodyPr>
          <a:lstStyle/>
          <a:p>
            <a:r>
              <a:rPr lang="en-US" dirty="0">
                <a:solidFill>
                  <a:srgbClr val="000204"/>
                </a:solidFill>
              </a:rPr>
              <a:t> </a:t>
            </a:r>
            <a:r>
              <a:rPr lang="en-US" sz="2000" u="sng" dirty="0">
                <a:solidFill>
                  <a:srgbClr val="000204"/>
                </a:solidFill>
              </a:rPr>
              <a:t>Solution for accurate ESI ID format:</a:t>
            </a:r>
          </a:p>
          <a:p>
            <a:pPr marL="365760" indent="-182880">
              <a:spcBef>
                <a:spcPts val="1800"/>
              </a:spcBef>
              <a:buClr>
                <a:schemeClr val="accent1"/>
              </a:buClr>
              <a:buFont typeface="Arial" panose="020B0604020202020204" pitchFamily="34" charset="0"/>
              <a:buChar char="•"/>
            </a:pPr>
            <a:r>
              <a:rPr lang="en-US" dirty="0">
                <a:solidFill>
                  <a:srgbClr val="000204"/>
                </a:solidFill>
              </a:rPr>
              <a:t>Open the Excel Spreadsheet Bulk Insert Template and Right Click in ESI ID cells. </a:t>
            </a:r>
          </a:p>
          <a:p>
            <a:pPr marL="365760" indent="-182880">
              <a:buClr>
                <a:schemeClr val="accent1"/>
              </a:buClr>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365760" indent="-182880">
              <a:buClr>
                <a:schemeClr val="accent1"/>
              </a:buClr>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365760" lvl="1" indent="-182880">
              <a:spcBef>
                <a:spcPts val="600"/>
              </a:spcBef>
              <a:buClr>
                <a:schemeClr val="accent1"/>
              </a:buClr>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194</a:t>
            </a:fld>
            <a:endParaRPr lang="en-US" dirty="0"/>
          </a:p>
        </p:txBody>
      </p:sp>
    </p:spTree>
    <p:extLst>
      <p:ext uri="{BB962C8B-B14F-4D97-AF65-F5344CB8AC3E}">
        <p14:creationId xmlns:p14="http://schemas.microsoft.com/office/powerpoint/2010/main" val="72036449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4294967295"/>
          </p:nvPr>
        </p:nvSpPr>
        <p:spPr>
          <a:xfrm>
            <a:off x="212416" y="1005840"/>
            <a:ext cx="8702984" cy="5257800"/>
          </a:xfrm>
        </p:spPr>
        <p:txBody>
          <a:bodyPr>
            <a:normAutofit lnSpcReduction="10000"/>
          </a:bodyPr>
          <a:lstStyle/>
          <a:p>
            <a:pPr>
              <a:lnSpc>
                <a:spcPct val="100000"/>
              </a:lnSpc>
            </a:pPr>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marL="365760" lvl="1">
              <a:lnSpc>
                <a:spcPct val="100000"/>
              </a:lnSpc>
              <a:spcBef>
                <a:spcPts val="600"/>
              </a:spcBef>
              <a:spcAft>
                <a:spcPts val="0"/>
              </a:spcAft>
              <a:buFont typeface="Arial" panose="020B0604020202020204" pitchFamily="34" charset="0"/>
              <a:buChar char="•"/>
            </a:pPr>
            <a:r>
              <a:rPr lang="en-US" sz="1600" dirty="0"/>
              <a:t>ensure date/time field has correct format and populates the field in the T-format. If not formatted correctly, bulk insert file will not pass validation. </a:t>
            </a:r>
          </a:p>
          <a:p>
            <a:pPr marL="0" indent="0">
              <a:lnSpc>
                <a:spcPct val="100000"/>
              </a:lnSpc>
              <a:buNone/>
            </a:pPr>
            <a:r>
              <a:rPr lang="en-US" sz="1800" dirty="0"/>
              <a:t>	 </a:t>
            </a:r>
            <a:r>
              <a:rPr lang="en-US" sz="1800" b="1" dirty="0"/>
              <a:t>Correct format on dates and times</a:t>
            </a:r>
          </a:p>
          <a:p>
            <a:pPr>
              <a:lnSpc>
                <a:spcPct val="100000"/>
              </a:lnSpc>
            </a:pPr>
            <a:endParaRPr lang="en-US" sz="1800" b="1" dirty="0"/>
          </a:p>
          <a:p>
            <a:pPr>
              <a:lnSpc>
                <a:spcPct val="100000"/>
              </a:lnSpc>
              <a:spcBef>
                <a:spcPts val="1800"/>
              </a:spcBef>
              <a:spcAft>
                <a:spcPts val="0"/>
              </a:spcAft>
            </a:pPr>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marL="365760" lvl="1">
              <a:lnSpc>
                <a:spcPct val="100000"/>
              </a:lnSpc>
              <a:spcBef>
                <a:spcPts val="600"/>
              </a:spcBef>
              <a:spcAft>
                <a:spcPts val="0"/>
              </a:spcAft>
              <a:buFont typeface="Arial" panose="020B0604020202020204" pitchFamily="34" charset="0"/>
              <a:buChar char="•"/>
            </a:pPr>
            <a:r>
              <a:rPr lang="en-US" sz="1600" dirty="0"/>
              <a:t>Before submission of the bulk insert CSV file the user should ensure all rows are accounted for in the file template to successfully pass validation for submission of the file. </a:t>
            </a:r>
          </a:p>
          <a:p>
            <a:pPr>
              <a:lnSpc>
                <a:spcPct val="100000"/>
              </a:lnSpc>
              <a:spcBef>
                <a:spcPts val="1800"/>
              </a:spcBef>
              <a:spcAft>
                <a:spcPts val="0"/>
              </a:spcAft>
            </a:pPr>
            <a:r>
              <a:rPr lang="en-US" sz="2000" b="1" dirty="0">
                <a:solidFill>
                  <a:srgbClr val="000204"/>
                </a:solidFill>
              </a:rPr>
              <a:t>Tip 7 – Delete the header row</a:t>
            </a:r>
          </a:p>
          <a:p>
            <a:pPr marL="365760" lvl="1">
              <a:lnSpc>
                <a:spcPct val="100000"/>
              </a:lnSpc>
              <a:spcBef>
                <a:spcPts val="600"/>
              </a:spcBef>
              <a:spcAft>
                <a:spcPts val="0"/>
              </a:spcAft>
              <a:buFont typeface="Arial" panose="020B0604020202020204" pitchFamily="34" charset="0"/>
              <a:buChar char="•"/>
            </a:pPr>
            <a:r>
              <a:rPr lang="en-US" sz="1600" dirty="0"/>
              <a:t>Once all data has been entered into required fields on the bulk insert template, the header row should be deleted before saving the file in the CSV format.</a:t>
            </a:r>
          </a:p>
          <a:p>
            <a:pPr>
              <a:lnSpc>
                <a:spcPct val="100000"/>
              </a:lnSpc>
              <a:spcBef>
                <a:spcPts val="1800"/>
              </a:spcBef>
              <a:spcAft>
                <a:spcPts val="0"/>
              </a:spcAft>
            </a:pPr>
            <a:r>
              <a:rPr lang="en-US" sz="2000" b="1" dirty="0">
                <a:solidFill>
                  <a:srgbClr val="000204"/>
                </a:solidFill>
              </a:rPr>
              <a:t> Tip 8 – Checking validation errors </a:t>
            </a:r>
          </a:p>
          <a:p>
            <a:pPr marL="365760" lvl="1">
              <a:lnSpc>
                <a:spcPct val="100000"/>
              </a:lnSpc>
              <a:spcBef>
                <a:spcPts val="600"/>
              </a:spcBef>
              <a:spcAft>
                <a:spcPts val="0"/>
              </a:spcAft>
              <a:buFont typeface="Arial" panose="020B0604020202020204" pitchFamily="34" charset="0"/>
              <a:buChar char="•"/>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xmlns="" id="{FB5F38CA-90D3-46ED-9238-D7BB9372395B}"/>
              </a:ext>
            </a:extLst>
          </p:cNvPr>
          <p:cNvPicPr>
            <a:picLocks noChangeAspect="1"/>
          </p:cNvPicPr>
          <p:nvPr/>
        </p:nvPicPr>
        <p:blipFill>
          <a:blip r:embed="rId3"/>
          <a:stretch>
            <a:fillRect/>
          </a:stretch>
        </p:blipFill>
        <p:spPr>
          <a:xfrm>
            <a:off x="1572000" y="2286000"/>
            <a:ext cx="6000000" cy="6000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195</a:t>
            </a:fld>
            <a:endParaRPr lang="en-US" dirty="0"/>
          </a:p>
        </p:txBody>
      </p:sp>
    </p:spTree>
    <p:extLst>
      <p:ext uri="{BB962C8B-B14F-4D97-AF65-F5344CB8AC3E}">
        <p14:creationId xmlns:p14="http://schemas.microsoft.com/office/powerpoint/2010/main" val="31837346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4294967295"/>
          </p:nvPr>
        </p:nvSpPr>
        <p:spPr>
          <a:xfrm>
            <a:off x="228600" y="1188720"/>
            <a:ext cx="3505200" cy="3429000"/>
          </a:xfrm>
        </p:spPr>
        <p:txBody>
          <a:bodyPr>
            <a:normAutofit/>
          </a:bodyPr>
          <a:lstStyle/>
          <a:p>
            <a:pPr>
              <a:spcBef>
                <a:spcPts val="1200"/>
              </a:spcBef>
            </a:pPr>
            <a:r>
              <a:rPr lang="en-US" sz="2000" dirty="0"/>
              <a:t>Submitting a Bulk Insert Issue:</a:t>
            </a:r>
          </a:p>
          <a:p>
            <a:pPr lvl="1">
              <a:spcBef>
                <a:spcPts val="1200"/>
              </a:spcBef>
              <a:buFont typeface="Arial" panose="020B0604020202020204" pitchFamily="34" charset="0"/>
              <a:buChar char="•"/>
            </a:pPr>
            <a:r>
              <a:rPr lang="en-US" sz="2000" dirty="0"/>
              <a:t>Following fields must be populated for successful submission of Bulk Insert:  </a:t>
            </a:r>
          </a:p>
          <a:p>
            <a:pPr lvl="2">
              <a:spcBef>
                <a:spcPts val="1200"/>
              </a:spcBef>
              <a:buFont typeface="Arial" panose="020B0604020202020204" pitchFamily="34" charset="0"/>
              <a:buChar char="•"/>
            </a:pPr>
            <a:r>
              <a:rPr lang="en-US" sz="2000" dirty="0"/>
              <a:t>Issue Type	</a:t>
            </a:r>
          </a:p>
          <a:p>
            <a:pPr lvl="2">
              <a:spcBef>
                <a:spcPts val="0"/>
              </a:spcBef>
              <a:buFont typeface="Arial" panose="020B0604020202020204" pitchFamily="34" charset="0"/>
              <a:buChar char="•"/>
            </a:pPr>
            <a:r>
              <a:rPr lang="en-US" sz="2000" dirty="0"/>
              <a:t>Sub-Type</a:t>
            </a:r>
          </a:p>
          <a:p>
            <a:pPr lvl="2">
              <a:spcBef>
                <a:spcPts val="0"/>
              </a:spcBef>
              <a:buFont typeface="Arial" panose="020B0604020202020204" pitchFamily="34" charset="0"/>
              <a:buChar char="•"/>
            </a:pPr>
            <a:r>
              <a:rPr lang="en-US" sz="2000" dirty="0"/>
              <a:t>Report Destination</a:t>
            </a:r>
          </a:p>
          <a:p>
            <a:pPr lvl="2">
              <a:spcBef>
                <a:spcPts val="0"/>
              </a:spcBef>
              <a:buFont typeface="Arial" panose="020B0604020202020204" pitchFamily="34" charset="0"/>
              <a:buChar char="•"/>
            </a:pPr>
            <a:endParaRPr lang="en-US" sz="2000" dirty="0"/>
          </a:p>
          <a:p>
            <a:pPr lvl="1">
              <a:spcBef>
                <a:spcPts val="0"/>
              </a:spcBef>
              <a:buFont typeface="Arial" panose="020B0604020202020204" pitchFamily="34" charset="0"/>
              <a:buChar char="•"/>
            </a:pPr>
            <a:r>
              <a:rPr lang="en-US" sz="2000" dirty="0"/>
              <a:t>Submitter selects </a:t>
            </a:r>
            <a:r>
              <a:rPr lang="en-US" sz="2000" i="1" dirty="0"/>
              <a:t>OK</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196</a:t>
            </a:fld>
            <a:endParaRPr lang="en-US" dirty="0"/>
          </a:p>
        </p:txBody>
      </p:sp>
    </p:spTree>
    <p:extLst>
      <p:ext uri="{BB962C8B-B14F-4D97-AF65-F5344CB8AC3E}">
        <p14:creationId xmlns:p14="http://schemas.microsoft.com/office/powerpoint/2010/main" val="83694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6781800" cy="361950"/>
          </a:xfrm>
        </p:spPr>
        <p:txBody>
          <a:bodyPr>
            <a:normAutofit lnSpcReduction="10000"/>
          </a:bodyPr>
          <a:lstStyle/>
          <a:p>
            <a:r>
              <a:rPr lang="en-US" sz="2000" dirty="0"/>
              <a:t>From the Actions dropdown, select </a:t>
            </a:r>
            <a:r>
              <a:rPr lang="en-US" sz="2000" i="1" dirty="0"/>
              <a:t>Add File</a:t>
            </a:r>
          </a:p>
        </p:txBody>
      </p:sp>
      <p:sp>
        <p:nvSpPr>
          <p:cNvPr id="5" name="Content Placeholder 2"/>
          <p:cNvSpPr txBox="1">
            <a:spLocks/>
          </p:cNvSpPr>
          <p:nvPr/>
        </p:nvSpPr>
        <p:spPr>
          <a:xfrm>
            <a:off x="422672" y="3524251"/>
            <a:ext cx="8305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182880">
              <a:spcBef>
                <a:spcPts val="0"/>
              </a:spcBef>
              <a:buClr>
                <a:schemeClr val="accent1"/>
              </a:buClr>
            </a:pPr>
            <a:r>
              <a:rPr lang="en-US" sz="2000" dirty="0"/>
              <a:t>Select </a:t>
            </a:r>
            <a:r>
              <a:rPr lang="en-US" sz="2000" i="1" dirty="0"/>
              <a:t>Browse</a:t>
            </a:r>
            <a:r>
              <a:rPr lang="en-US" sz="2000" dirty="0"/>
              <a:t>, locate the CSV file, and press </a:t>
            </a:r>
            <a:r>
              <a:rPr lang="en-US" sz="2000" i="1" dirty="0"/>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2875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511028" y="3990975"/>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57F1E4F-1CFF-5643-939E-02111984F565}" type="slidenum">
              <a:rPr lang="en-US" smtClean="0"/>
              <a:pPr/>
              <a:t>197</a:t>
            </a:fld>
            <a:endParaRPr lang="en-US" dirty="0"/>
          </a:p>
        </p:txBody>
      </p:sp>
    </p:spTree>
    <p:extLst>
      <p:ext uri="{BB962C8B-B14F-4D97-AF65-F5344CB8AC3E}">
        <p14:creationId xmlns:p14="http://schemas.microsoft.com/office/powerpoint/2010/main" val="5504267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6400800" cy="304800"/>
          </a:xfrm>
        </p:spPr>
        <p:txBody>
          <a:bodyPr>
            <a:normAutofit fontScale="92500" lnSpcReduction="20000"/>
          </a:bodyPr>
          <a:lstStyle/>
          <a:p>
            <a:r>
              <a:rPr lang="en-US" sz="2000" dirty="0"/>
              <a:t>Select </a:t>
            </a:r>
            <a:r>
              <a:rPr lang="en-US" sz="2000" i="1" dirty="0"/>
              <a:t>Attach and Validate</a:t>
            </a:r>
          </a:p>
        </p:txBody>
      </p:sp>
      <p:sp>
        <p:nvSpPr>
          <p:cNvPr id="5" name="Content Placeholder 2"/>
          <p:cNvSpPr txBox="1">
            <a:spLocks/>
          </p:cNvSpPr>
          <p:nvPr/>
        </p:nvSpPr>
        <p:spPr>
          <a:xfrm>
            <a:off x="228600" y="3657600"/>
            <a:ext cx="86868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182880">
              <a:buClr>
                <a:schemeClr val="accent1"/>
              </a:buClr>
            </a:pPr>
            <a:r>
              <a:rPr lang="en-US" sz="2000" dirty="0"/>
              <a:t>Once the file has been attached select </a:t>
            </a:r>
            <a:r>
              <a:rPr lang="en-US" sz="2000" i="1" dirty="0"/>
              <a:t>OK</a:t>
            </a:r>
            <a:r>
              <a:rPr lang="en-US" sz="2000" dirty="0"/>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2515750" y="4086225"/>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57F1E4F-1CFF-5643-939E-02111984F565}" type="slidenum">
              <a:rPr lang="en-US" smtClean="0"/>
              <a:pPr/>
              <a:t>198</a:t>
            </a:fld>
            <a:endParaRPr lang="en-US" dirty="0"/>
          </a:p>
        </p:txBody>
      </p:sp>
    </p:spTree>
    <p:extLst>
      <p:ext uri="{BB962C8B-B14F-4D97-AF65-F5344CB8AC3E}">
        <p14:creationId xmlns:p14="http://schemas.microsoft.com/office/powerpoint/2010/main" val="411438209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4343400" cy="4937760"/>
          </a:xfrm>
        </p:spPr>
        <p:txBody>
          <a:bodyPr>
            <a:normAutofit/>
          </a:bodyPr>
          <a:lstStyle/>
          <a:p>
            <a:pPr>
              <a:lnSpc>
                <a:spcPct val="100000"/>
              </a:lnSpc>
            </a:pPr>
            <a:r>
              <a:rPr lang="en-US" sz="1800" dirty="0"/>
              <a:t>Validation will be performed on the uploaded file  </a:t>
            </a:r>
          </a:p>
          <a:p>
            <a:pPr marL="800100" lvl="1" indent="-342900">
              <a:lnSpc>
                <a:spcPct val="100000"/>
              </a:lnSpc>
              <a:buFont typeface="+mj-lt"/>
              <a:buAutoNum type="arabicPeriod"/>
            </a:pPr>
            <a:r>
              <a:rPr lang="en-US" sz="1800" dirty="0"/>
              <a:t>File failure possibilities:</a:t>
            </a:r>
          </a:p>
          <a:p>
            <a:pPr marL="1188720" lvl="2" indent="-365760">
              <a:lnSpc>
                <a:spcPct val="100000"/>
              </a:lnSpc>
              <a:buFont typeface="+mj-lt"/>
              <a:buAutoNum type="alphaLcParenR"/>
            </a:pPr>
            <a:r>
              <a:rPr lang="en-US" sz="1800" dirty="0"/>
              <a:t>incorrect number of columns </a:t>
            </a:r>
          </a:p>
          <a:p>
            <a:pPr marL="1188720" lvl="2" indent="-365760">
              <a:lnSpc>
                <a:spcPct val="100000"/>
              </a:lnSpc>
              <a:buFont typeface="+mj-lt"/>
              <a:buAutoNum type="alphaLcParenR"/>
            </a:pPr>
            <a:r>
              <a:rPr lang="en-US" sz="1800" dirty="0"/>
              <a:t>formatted incorrectly</a:t>
            </a:r>
          </a:p>
          <a:p>
            <a:pPr marL="800100" lvl="1" indent="-342900">
              <a:lnSpc>
                <a:spcPct val="100000"/>
              </a:lnSpc>
              <a:buFont typeface="+mj-lt"/>
              <a:buAutoNum type="arabicPeriod"/>
            </a:pPr>
            <a:r>
              <a:rPr lang="en-US" sz="1800" dirty="0"/>
              <a:t>Comments section to display failure message </a:t>
            </a:r>
          </a:p>
          <a:p>
            <a:pPr marL="800100" lvl="1" indent="-342900">
              <a:lnSpc>
                <a:spcPct val="100000"/>
              </a:lnSpc>
              <a:buFont typeface="+mj-lt"/>
              <a:buAutoNum type="arabicPeriod"/>
            </a:pPr>
            <a:r>
              <a:rPr lang="en-US" sz="1800" dirty="0"/>
              <a:t>Failures </a:t>
            </a:r>
            <a:r>
              <a:rPr lang="en-US" sz="1800" u="sng" dirty="0"/>
              <a:t>must</a:t>
            </a:r>
            <a:r>
              <a:rPr lang="en-US" sz="1800" dirty="0"/>
              <a:t> be corrected</a:t>
            </a:r>
          </a:p>
          <a:p>
            <a:pPr marL="800100" lvl="1" indent="-342900">
              <a:lnSpc>
                <a:spcPct val="100000"/>
              </a:lnSpc>
              <a:buFont typeface="+mj-lt"/>
              <a:buAutoNum type="arabicPeriod"/>
            </a:pPr>
            <a:r>
              <a:rPr lang="en-US" sz="1800" dirty="0"/>
              <a:t>Once corrected, original file must be deleted before it can be reattached</a:t>
            </a:r>
          </a:p>
          <a:p>
            <a:pPr marL="1188720" lvl="2" indent="-365760">
              <a:lnSpc>
                <a:spcPct val="100000"/>
              </a:lnSpc>
              <a:buFont typeface="+mj-lt"/>
              <a:buAutoNum type="alphaLcParenR"/>
            </a:pPr>
            <a:r>
              <a:rPr lang="en-US" sz="1800" dirty="0"/>
              <a:t>To delete the file, select trash can icon next to file name</a:t>
            </a:r>
          </a:p>
          <a:p>
            <a:pPr marL="1188720" lvl="2" indent="-365760">
              <a:lnSpc>
                <a:spcPct val="100000"/>
              </a:lnSpc>
              <a:buFont typeface="+mj-lt"/>
              <a:buAutoNum type="alphaLcParenR"/>
            </a:pPr>
            <a:r>
              <a:rPr lang="en-US" sz="1800" dirty="0"/>
              <a:t>Select ‘delete file’</a:t>
            </a:r>
            <a:endParaRPr lang="en-US" sz="145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11430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E5F1E55E-6332-46AD-8CAA-6B66ABBBCF80}"/>
              </a:ext>
            </a:extLst>
          </p:cNvPr>
          <p:cNvPicPr>
            <a:picLocks noChangeAspect="1"/>
          </p:cNvPicPr>
          <p:nvPr/>
        </p:nvPicPr>
        <p:blipFill>
          <a:blip r:embed="rId4"/>
          <a:stretch>
            <a:fillRect/>
          </a:stretch>
        </p:blipFill>
        <p:spPr>
          <a:xfrm>
            <a:off x="4679847" y="4313238"/>
            <a:ext cx="4121253" cy="1030313"/>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199</a:t>
            </a:fld>
            <a:endParaRPr lang="en-US" dirty="0"/>
          </a:p>
        </p:txBody>
      </p:sp>
    </p:spTree>
    <p:extLst>
      <p:ext uri="{BB962C8B-B14F-4D97-AF65-F5344CB8AC3E}">
        <p14:creationId xmlns:p14="http://schemas.microsoft.com/office/powerpoint/2010/main" val="163123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Antitrust Admonition</a:t>
            </a:r>
            <a:endParaRPr lang="en-US" dirty="0">
              <a:solidFill>
                <a:schemeClr val="accent1"/>
              </a:solidFill>
            </a:endParaRPr>
          </a:p>
        </p:txBody>
      </p:sp>
      <p:sp>
        <p:nvSpPr>
          <p:cNvPr id="3" name="Content Placeholder 2"/>
          <p:cNvSpPr>
            <a:spLocks noGrp="1"/>
          </p:cNvSpPr>
          <p:nvPr>
            <p:ph idx="4294967295"/>
          </p:nvPr>
        </p:nvSpPr>
        <p:spPr>
          <a:xfrm>
            <a:off x="228600" y="1005840"/>
            <a:ext cx="8686800" cy="3738563"/>
          </a:xfrm>
        </p:spPr>
        <p:txBody>
          <a:bodyPr>
            <a:normAutofit/>
          </a:bodyPr>
          <a:lstStyle/>
          <a:p>
            <a:pPr marL="107442" indent="0">
              <a:lnSpc>
                <a:spcPct val="100000"/>
              </a:lnSpc>
              <a:spcBef>
                <a:spcPts val="0"/>
              </a:spcBef>
              <a:spcAft>
                <a:spcPts val="0"/>
              </a:spcAft>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a:t>
            </a:fld>
            <a:endParaRPr lang="en-US" dirty="0"/>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buFont typeface="Arial" panose="020B0604020202020204" pitchFamily="34" charset="0"/>
              <a:buChar char="•"/>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buFont typeface="Arial" panose="020B0604020202020204" pitchFamily="34" charset="0"/>
              <a:buChar char="•"/>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buFont typeface="Arial" panose="020B0604020202020204" pitchFamily="34" charset="0"/>
              <a:buChar char="•"/>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buFont typeface="Arial" panose="020B0604020202020204" pitchFamily="34" charset="0"/>
              <a:buChar char="•"/>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81000"/>
          </a:xfrm>
        </p:spPr>
        <p:txBody>
          <a:bodyPr>
            <a:noAutofit/>
          </a:bodyPr>
          <a:lstStyle/>
          <a:p>
            <a:r>
              <a:rPr lang="en-US" sz="1800" dirty="0"/>
              <a:t>If the upload is successful, a message indicating “</a:t>
            </a:r>
            <a:r>
              <a:rPr lang="en-US" sz="1800" i="1" dirty="0"/>
              <a:t>All rows passed validation</a:t>
            </a:r>
            <a:r>
              <a:rPr lang="en-US" sz="1800" dirty="0"/>
              <a:t>” will appear</a:t>
            </a:r>
          </a:p>
        </p:txBody>
      </p:sp>
      <p:sp>
        <p:nvSpPr>
          <p:cNvPr id="5" name="Content Placeholder 2"/>
          <p:cNvSpPr txBox="1">
            <a:spLocks/>
          </p:cNvSpPr>
          <p:nvPr/>
        </p:nvSpPr>
        <p:spPr>
          <a:xfrm>
            <a:off x="1371600" y="41910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1"/>
              </a:buClr>
            </a:pPr>
            <a:r>
              <a:rPr lang="en-US" sz="1800" dirty="0"/>
              <a:t>Select ‘</a:t>
            </a:r>
            <a:r>
              <a:rPr lang="en-US" sz="1800" i="1" dirty="0"/>
              <a:t>Submit Bulk File</a:t>
            </a:r>
            <a:r>
              <a:rPr lang="en-US" sz="1800" dirty="0"/>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579811"/>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28" y="47244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57F1E4F-1CFF-5643-939E-02111984F565}" type="slidenum">
              <a:rPr lang="en-US" smtClean="0"/>
              <a:pPr/>
              <a:t>200</a:t>
            </a:fld>
            <a:endParaRPr lang="en-US" dirty="0"/>
          </a:p>
        </p:txBody>
      </p:sp>
    </p:spTree>
    <p:extLst>
      <p:ext uri="{BB962C8B-B14F-4D97-AF65-F5344CB8AC3E}">
        <p14:creationId xmlns:p14="http://schemas.microsoft.com/office/powerpoint/2010/main" val="18766899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81000"/>
          </a:xfrm>
        </p:spPr>
        <p:txBody>
          <a:bodyPr/>
          <a:lstStyle/>
          <a:p>
            <a:r>
              <a:rPr lang="en-US" sz="2000" dirty="0">
                <a:solidFill>
                  <a:schemeClr val="tx1"/>
                </a:solidFill>
              </a:rPr>
              <a:t>After submitting the issue it will automatically close the Bulk Insert issue</a:t>
            </a:r>
          </a:p>
        </p:txBody>
      </p:sp>
      <p:sp>
        <p:nvSpPr>
          <p:cNvPr id="5" name="Content Placeholder 2"/>
          <p:cNvSpPr txBox="1">
            <a:spLocks/>
          </p:cNvSpPr>
          <p:nvPr/>
        </p:nvSpPr>
        <p:spPr>
          <a:xfrm>
            <a:off x="228600" y="4495800"/>
            <a:ext cx="86106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182880">
              <a:buClr>
                <a:schemeClr val="accent1"/>
              </a:buClr>
            </a:pPr>
            <a:r>
              <a:rPr lang="en-US" sz="2000" dirty="0"/>
              <a:t>Once submitted, Bulk Insert </a:t>
            </a:r>
            <a:r>
              <a:rPr lang="en-US" sz="2000" dirty="0" err="1"/>
              <a:t>MarkeTrak</a:t>
            </a:r>
            <a:r>
              <a:rPr lang="en-US" sz="2000" dirty="0"/>
              <a:t> Number becomes the “parent” and will be populated on each individual </a:t>
            </a:r>
            <a:r>
              <a:rPr lang="en-US" sz="2000" dirty="0" err="1"/>
              <a:t>MarkeTrak</a:t>
            </a:r>
            <a:r>
              <a:rPr lang="en-US" sz="2000" dirty="0"/>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D57F1E4F-1CFF-5643-939E-02111984F565}" type="slidenum">
              <a:rPr lang="en-US" smtClean="0"/>
              <a:pPr/>
              <a:t>201</a:t>
            </a:fld>
            <a:endParaRPr lang="en-US" dirty="0"/>
          </a:p>
        </p:txBody>
      </p:sp>
    </p:spTree>
    <p:extLst>
      <p:ext uri="{BB962C8B-B14F-4D97-AF65-F5344CB8AC3E}">
        <p14:creationId xmlns:p14="http://schemas.microsoft.com/office/powerpoint/2010/main" val="97426170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438400"/>
          </a:xfrm>
          <a:ln>
            <a:noFill/>
          </a:ln>
        </p:spPr>
        <p:txBody>
          <a:bodyPr>
            <a:normAutofit/>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spcBef>
                <a:spcPts val="1200"/>
              </a:spcBef>
              <a:buFont typeface="Arial" panose="020B0604020202020204" pitchFamily="34" charset="0"/>
              <a:buChar char="•"/>
            </a:pPr>
            <a:r>
              <a:rPr lang="en-US" sz="2000" dirty="0"/>
              <a:t>user to download the file via MIS </a:t>
            </a:r>
          </a:p>
          <a:p>
            <a:pPr lvl="1">
              <a:buFont typeface="Arial" panose="020B0604020202020204" pitchFamily="34" charset="0"/>
              <a:buChar char="•"/>
            </a:pPr>
            <a:r>
              <a:rPr lang="en-US" sz="2000" dirty="0"/>
              <a:t>access to MIS can be selected at top of the </a:t>
            </a:r>
            <a:r>
              <a:rPr lang="en-US" sz="2000" dirty="0" err="1"/>
              <a:t>MarkeTrak</a:t>
            </a:r>
            <a:r>
              <a:rPr lang="en-US" sz="2000" dirty="0"/>
              <a:t> GUI screen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400"/>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334000" y="3825081"/>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202</a:t>
            </a:fld>
            <a:endParaRPr lang="en-US" dirty="0"/>
          </a:p>
        </p:txBody>
      </p:sp>
    </p:spTree>
    <p:extLst>
      <p:ext uri="{BB962C8B-B14F-4D97-AF65-F5344CB8AC3E}">
        <p14:creationId xmlns:p14="http://schemas.microsoft.com/office/powerpoint/2010/main" val="15760032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04800"/>
          </a:xfrm>
        </p:spPr>
        <p:txBody>
          <a:bodyPr>
            <a:normAutofit fontScale="92500" lnSpcReduction="20000"/>
          </a:bodyPr>
          <a:lstStyle/>
          <a:p>
            <a:pPr algn="ctr"/>
            <a:r>
              <a:rPr lang="en-US" sz="2000" dirty="0"/>
              <a:t>From within MIS, select the </a:t>
            </a:r>
            <a:r>
              <a:rPr lang="en-US" sz="2000" i="1" dirty="0"/>
              <a:t>Retail</a:t>
            </a:r>
            <a:r>
              <a:rPr lang="en-US" sz="2000" dirty="0"/>
              <a:t> link to access the reports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341218"/>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922243"/>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203</a:t>
            </a:fld>
            <a:endParaRPr lang="en-US" dirty="0"/>
          </a:p>
        </p:txBody>
      </p:sp>
    </p:spTree>
    <p:extLst>
      <p:ext uri="{BB962C8B-B14F-4D97-AF65-F5344CB8AC3E}">
        <p14:creationId xmlns:p14="http://schemas.microsoft.com/office/powerpoint/2010/main" val="10587931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4294967295"/>
          </p:nvPr>
        </p:nvSpPr>
        <p:spPr>
          <a:xfrm>
            <a:off x="217811" y="1005840"/>
            <a:ext cx="8077200" cy="304800"/>
          </a:xfrm>
        </p:spPr>
        <p:txBody>
          <a:bodyPr>
            <a:normAutofit fontScale="92500" lnSpcReduction="20000"/>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grpSp>
        <p:nvGrpSpPr>
          <p:cNvPr id="8" name="Group 7"/>
          <p:cNvGrpSpPr/>
          <p:nvPr/>
        </p:nvGrpSpPr>
        <p:grpSpPr>
          <a:xfrm>
            <a:off x="2446139" y="1644386"/>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lide Number Placeholder 9"/>
          <p:cNvSpPr>
            <a:spLocks noGrp="1"/>
          </p:cNvSpPr>
          <p:nvPr>
            <p:ph type="sldNum" sz="quarter" idx="12"/>
          </p:nvPr>
        </p:nvSpPr>
        <p:spPr/>
        <p:txBody>
          <a:bodyPr/>
          <a:lstStyle/>
          <a:p>
            <a:fld id="{D57F1E4F-1CFF-5643-939E-02111984F565}" type="slidenum">
              <a:rPr lang="en-US" smtClean="0"/>
              <a:pPr/>
              <a:t>204</a:t>
            </a:fld>
            <a:endParaRPr lang="en-US" dirty="0"/>
          </a:p>
        </p:txBody>
      </p:sp>
    </p:spTree>
    <p:extLst>
      <p:ext uri="{BB962C8B-B14F-4D97-AF65-F5344CB8AC3E}">
        <p14:creationId xmlns:p14="http://schemas.microsoft.com/office/powerpoint/2010/main" val="8151383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1"/>
            <a:ext cx="8686800" cy="2788920"/>
          </a:xfrm>
        </p:spPr>
        <p:txBody>
          <a:bodyPr/>
          <a:lstStyle/>
          <a:p>
            <a:pPr marL="0" indent="0">
              <a:spcBef>
                <a:spcPts val="1800"/>
              </a:spcBef>
              <a:buNone/>
            </a:pPr>
            <a:r>
              <a:rPr lang="en-US" b="1" i="1" dirty="0"/>
              <a:t>In what format should your Bulk Insert file be saved, prior to uploading into </a:t>
            </a:r>
            <a:r>
              <a:rPr lang="en-US" b="1" i="1" dirty="0" err="1"/>
              <a:t>MarkeTrak</a:t>
            </a:r>
            <a:r>
              <a:rPr lang="en-US" b="1" i="1" dirty="0"/>
              <a:t>?</a:t>
            </a:r>
          </a:p>
          <a:p>
            <a:pPr marL="857250" lvl="1" indent="-457200">
              <a:spcBef>
                <a:spcPts val="2400"/>
              </a:spcBef>
              <a:buFont typeface="+mj-lt"/>
              <a:buAutoNum type="alphaLcParenR"/>
            </a:pPr>
            <a:r>
              <a:rPr lang="en-US" sz="2000" dirty="0"/>
              <a:t>*.pdf</a:t>
            </a:r>
          </a:p>
          <a:p>
            <a:pPr marL="857250" lvl="1" indent="-457200">
              <a:spcBef>
                <a:spcPts val="1200"/>
              </a:spcBef>
              <a:buFont typeface="+mj-lt"/>
              <a:buAutoNum type="alphaLcParenR"/>
            </a:pPr>
            <a:r>
              <a:rPr lang="en-US" sz="2000" dirty="0"/>
              <a:t>*.txt</a:t>
            </a:r>
          </a:p>
          <a:p>
            <a:pPr marL="857250" lvl="1" indent="-457200">
              <a:spcBef>
                <a:spcPts val="1200"/>
              </a:spcBef>
              <a:buFont typeface="+mj-lt"/>
              <a:buAutoNum type="alphaLcParenR"/>
            </a:pPr>
            <a:r>
              <a:rPr lang="en-US" sz="2000" dirty="0"/>
              <a:t>*.csv</a:t>
            </a:r>
          </a:p>
          <a:p>
            <a:pPr marL="857250" lvl="1" indent="-457200">
              <a:spcBef>
                <a:spcPts val="1200"/>
              </a:spcBef>
              <a:buFont typeface="+mj-lt"/>
              <a:buAutoNum type="alphaLcParenR"/>
            </a:pPr>
            <a:r>
              <a:rPr lang="en-US" sz="2000" dirty="0"/>
              <a:t>*.</a:t>
            </a:r>
            <a:r>
              <a:rPr lang="en-US" sz="2000" dirty="0" err="1"/>
              <a:t>xlsx</a:t>
            </a:r>
            <a:endParaRPr lang="en-US" sz="2000" dirty="0"/>
          </a:p>
          <a:p>
            <a:pPr marL="0" indent="0">
              <a:spcBef>
                <a:spcPts val="1800"/>
              </a:spcBef>
              <a:buNone/>
            </a:pPr>
            <a:endParaRPr lang="en-US" sz="2000" b="1" i="1" dirty="0"/>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chemeClr val="accent1">
                    <a:lumMod val="75000"/>
                  </a:schemeClr>
                </a:solidFill>
              </a:rPr>
              <a:t>c) *.csv</a:t>
            </a:r>
          </a:p>
        </p:txBody>
      </p:sp>
      <p:sp>
        <p:nvSpPr>
          <p:cNvPr id="6" name="Rectangle 5"/>
          <p:cNvSpPr/>
          <p:nvPr/>
        </p:nvSpPr>
        <p:spPr>
          <a:xfrm>
            <a:off x="2324100" y="4656421"/>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205</a:t>
            </a:fld>
            <a:endParaRPr lang="en-US" dirty="0"/>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1"/>
            <a:ext cx="8686800" cy="1264920"/>
          </a:xfrm>
        </p:spPr>
        <p:txBody>
          <a:bodyPr/>
          <a:lstStyle/>
          <a:p>
            <a:pPr marL="0" indent="0">
              <a:spcBef>
                <a:spcPts val="1800"/>
              </a:spcBef>
              <a:buNone/>
            </a:pPr>
            <a:r>
              <a:rPr lang="en-US" b="1" i="1" dirty="0"/>
              <a:t>True or False:</a:t>
            </a:r>
          </a:p>
          <a:p>
            <a:pPr marL="0" indent="0">
              <a:spcBef>
                <a:spcPts val="1800"/>
              </a:spcBef>
              <a:buNone/>
            </a:pPr>
            <a:r>
              <a:rPr lang="en-US" dirty="0"/>
              <a:t>Bulk Insert templates for every applicable subtype are available on the </a:t>
            </a:r>
            <a:r>
              <a:rPr lang="en-US" dirty="0" err="1"/>
              <a:t>MarkeTrak</a:t>
            </a:r>
            <a:r>
              <a:rPr lang="en-US" dirty="0"/>
              <a:t> Information Page.</a:t>
            </a:r>
            <a:endParaRPr lang="en-US" sz="2000" b="1" i="1" dirty="0"/>
          </a:p>
        </p:txBody>
      </p:sp>
      <p:sp>
        <p:nvSpPr>
          <p:cNvPr id="5" name="Content Placeholder 2"/>
          <p:cNvSpPr txBox="1">
            <a:spLocks/>
          </p:cNvSpPr>
          <p:nvPr/>
        </p:nvSpPr>
        <p:spPr>
          <a:xfrm>
            <a:off x="1371600" y="309432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chemeClr val="accent1">
                    <a:lumMod val="75000"/>
                  </a:schemeClr>
                </a:solidFill>
              </a:rPr>
              <a:t>TRUE</a:t>
            </a:r>
          </a:p>
        </p:txBody>
      </p:sp>
      <p:sp>
        <p:nvSpPr>
          <p:cNvPr id="6" name="Rectangle 5"/>
          <p:cNvSpPr/>
          <p:nvPr/>
        </p:nvSpPr>
        <p:spPr>
          <a:xfrm>
            <a:off x="2286000" y="2819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206</a:t>
            </a:fld>
            <a:endParaRPr lang="en-US" dirty="0"/>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Additional D2D Subtypes</a:t>
            </a:r>
          </a:p>
        </p:txBody>
      </p:sp>
    </p:spTree>
    <p:extLst>
      <p:ext uri="{BB962C8B-B14F-4D97-AF65-F5344CB8AC3E}">
        <p14:creationId xmlns:p14="http://schemas.microsoft.com/office/powerpoint/2010/main" val="2884995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4294967295"/>
          </p:nvPr>
        </p:nvSpPr>
        <p:spPr>
          <a:xfrm>
            <a:off x="228600" y="1005840"/>
            <a:ext cx="8305800" cy="373902"/>
          </a:xfrm>
        </p:spPr>
        <p:txBody>
          <a:bodyPr/>
          <a:lstStyle/>
          <a:p>
            <a:pPr marL="0" indent="0">
              <a:buNone/>
            </a:pPr>
            <a:r>
              <a:rPr lang="en-US" sz="1400" dirty="0"/>
              <a:t>Below is a summary of additional subtypes utilized for specific purposes:</a:t>
            </a: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2324885490"/>
              </p:ext>
            </p:extLst>
          </p:nvPr>
        </p:nvGraphicFramePr>
        <p:xfrm>
          <a:off x="562708" y="1371600"/>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xmlns=""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xmlns="" val="3970696537"/>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208</a:t>
            </a:fld>
            <a:endParaRPr lang="en-US" dirty="0"/>
          </a:p>
        </p:txBody>
      </p:sp>
    </p:spTree>
    <p:extLst>
      <p:ext uri="{BB962C8B-B14F-4D97-AF65-F5344CB8AC3E}">
        <p14:creationId xmlns:p14="http://schemas.microsoft.com/office/powerpoint/2010/main" val="40834251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4294967295"/>
          </p:nvPr>
        </p:nvSpPr>
        <p:spPr>
          <a:xfrm>
            <a:off x="228600" y="1005840"/>
            <a:ext cx="8305800" cy="533400"/>
          </a:xfrm>
        </p:spPr>
        <p:txBody>
          <a:bodyPr/>
          <a:lstStyle/>
          <a:p>
            <a:pPr marL="0" indent="0">
              <a:buNone/>
            </a:pPr>
            <a:r>
              <a:rPr lang="en-US" sz="1400" dirty="0"/>
              <a:t>Below is a summary of additional subtypes utilized for specific purposes:</a:t>
            </a: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1844710780"/>
              </p:ext>
            </p:extLst>
          </p:nvPr>
        </p:nvGraphicFramePr>
        <p:xfrm>
          <a:off x="562708" y="13716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102382808"/>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209</a:t>
            </a:fld>
            <a:endParaRPr lang="en-US" dirty="0"/>
          </a:p>
        </p:txBody>
      </p:sp>
    </p:spTree>
    <p:extLst>
      <p:ext uri="{BB962C8B-B14F-4D97-AF65-F5344CB8AC3E}">
        <p14:creationId xmlns:p14="http://schemas.microsoft.com/office/powerpoint/2010/main" val="166300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3200"/>
            <a:ext cx="7543800" cy="1188720"/>
          </a:xfrm>
        </p:spPr>
        <p:txBody>
          <a:bodyPr anchor="ctr">
            <a:normAutofit/>
          </a:bodyPr>
          <a:lstStyle/>
          <a:p>
            <a:pPr algn="ctr">
              <a:lnSpc>
                <a:spcPct val="100000"/>
              </a:lnSpc>
            </a:pPr>
            <a:r>
              <a:rPr lang="en-US" sz="2400" b="1" dirty="0" err="1">
                <a:solidFill>
                  <a:schemeClr val="accent1">
                    <a:lumMod val="75000"/>
                  </a:schemeClr>
                </a:solidFill>
              </a:rPr>
              <a:t>MarkeTrak</a:t>
            </a:r>
            <a:r>
              <a:rPr lang="en-US" sz="2400" b="1" dirty="0">
                <a:solidFill>
                  <a:schemeClr val="accent1">
                    <a:lumMod val="75000"/>
                  </a:schemeClr>
                </a:solidFill>
              </a:rPr>
              <a:t> Training</a:t>
            </a:r>
            <a:r>
              <a:rPr lang="en-US" sz="3600" b="1" dirty="0">
                <a:solidFill>
                  <a:schemeClr val="accent1">
                    <a:lumMod val="75000"/>
                  </a:schemeClr>
                </a:solidFill>
              </a:rPr>
              <a:t/>
            </a:r>
            <a:br>
              <a:rPr lang="en-US" sz="3600" b="1" dirty="0">
                <a:solidFill>
                  <a:schemeClr val="accent1">
                    <a:lumMod val="75000"/>
                  </a:schemeClr>
                </a:solidFill>
              </a:rPr>
            </a:br>
            <a:r>
              <a:rPr lang="en-US" b="1" dirty="0">
                <a:solidFill>
                  <a:schemeClr val="accent1">
                    <a:lumMod val="75000"/>
                  </a:schemeClr>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4294967295"/>
          </p:nvPr>
        </p:nvSpPr>
        <p:spPr>
          <a:xfrm>
            <a:off x="228600" y="1005840"/>
            <a:ext cx="8305800" cy="289560"/>
          </a:xfrm>
        </p:spPr>
        <p:txBody>
          <a:bodyPr/>
          <a:lstStyle/>
          <a:p>
            <a:pPr marL="0" indent="0">
              <a:buNone/>
            </a:pPr>
            <a:r>
              <a:rPr lang="en-US" sz="1400" dirty="0"/>
              <a:t>Below is a summary of additional subtypes utilized for specific purposes:</a:t>
            </a: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557707177"/>
              </p:ext>
            </p:extLst>
          </p:nvPr>
        </p:nvGraphicFramePr>
        <p:xfrm>
          <a:off x="562708" y="13716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3804181321"/>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210</a:t>
            </a:fld>
            <a:endParaRPr lang="en-US" dirty="0"/>
          </a:p>
        </p:txBody>
      </p:sp>
    </p:spTree>
    <p:extLst>
      <p:ext uri="{BB962C8B-B14F-4D97-AF65-F5344CB8AC3E}">
        <p14:creationId xmlns:p14="http://schemas.microsoft.com/office/powerpoint/2010/main" val="4770192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‘Other’ Issues</a:t>
            </a:r>
          </a:p>
        </p:txBody>
      </p:sp>
    </p:spTree>
    <p:extLst>
      <p:ext uri="{BB962C8B-B14F-4D97-AF65-F5344CB8AC3E}">
        <p14:creationId xmlns:p14="http://schemas.microsoft.com/office/powerpoint/2010/main" val="412155994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4294967295"/>
          </p:nvPr>
        </p:nvSpPr>
        <p:spPr>
          <a:xfrm>
            <a:off x="228600" y="1005840"/>
            <a:ext cx="8305800" cy="5181600"/>
          </a:xfrm>
        </p:spPr>
        <p:txBody>
          <a:bodyPr>
            <a:normAutofit/>
          </a:bodyPr>
          <a:lstStyle/>
          <a:p>
            <a:pPr>
              <a:spcBef>
                <a:spcPts val="600"/>
              </a:spcBef>
            </a:pPr>
            <a:r>
              <a:rPr lang="en-US" sz="1800" dirty="0"/>
              <a:t>Examples of Other Issues but not limited to: </a:t>
            </a:r>
          </a:p>
          <a:p>
            <a:pPr lvl="1">
              <a:spcBef>
                <a:spcPts val="600"/>
              </a:spcBef>
              <a:buFont typeface="Arial" panose="020B0604020202020204" pitchFamily="34" charset="0"/>
              <a:buChar char="•"/>
            </a:pPr>
            <a:r>
              <a:rPr lang="en-US" sz="1800" dirty="0" smtClean="0"/>
              <a:t>Questions </a:t>
            </a:r>
            <a:r>
              <a:rPr lang="en-US" sz="1800" dirty="0"/>
              <a:t>pertaining to Siebel Reports</a:t>
            </a:r>
          </a:p>
          <a:p>
            <a:pPr lvl="1">
              <a:spcBef>
                <a:spcPts val="600"/>
              </a:spcBef>
              <a:buFont typeface="Arial" panose="020B0604020202020204" pitchFamily="34" charset="0"/>
              <a:buChar char="•"/>
            </a:pPr>
            <a:r>
              <a:rPr lang="en-US" sz="1800" dirty="0"/>
              <a:t>Questions pertaining to request for filenames</a:t>
            </a:r>
          </a:p>
          <a:p>
            <a:pPr lvl="1">
              <a:spcBef>
                <a:spcPts val="600"/>
              </a:spcBef>
              <a:buFont typeface="Arial" panose="020B0604020202020204" pitchFamily="34" charset="0"/>
              <a:buChar char="•"/>
            </a:pPr>
            <a:r>
              <a:rPr lang="en-US" sz="1800" dirty="0"/>
              <a:t>Questions pertaining to 997 reports</a:t>
            </a:r>
          </a:p>
          <a:p>
            <a:pPr lvl="1">
              <a:spcBef>
                <a:spcPts val="600"/>
              </a:spcBef>
              <a:buFont typeface="Arial" panose="020B0604020202020204" pitchFamily="34" charset="0"/>
              <a:buChar char="•"/>
            </a:pPr>
            <a:r>
              <a:rPr lang="en-US" sz="1800" dirty="0"/>
              <a:t>Questions pertaining to CSAs</a:t>
            </a:r>
          </a:p>
          <a:p>
            <a:pPr lvl="1">
              <a:spcBef>
                <a:spcPts val="600"/>
              </a:spcBef>
              <a:buFont typeface="Arial" panose="020B0604020202020204" pitchFamily="34" charset="0"/>
              <a:buChar char="•"/>
            </a:pPr>
            <a:r>
              <a:rPr lang="en-US" sz="1800" dirty="0"/>
              <a:t>Questions pertaining to missing information on non-required EDI fields</a:t>
            </a:r>
          </a:p>
          <a:p>
            <a:pPr lvl="1">
              <a:spcBef>
                <a:spcPts val="600"/>
              </a:spcBef>
              <a:buFont typeface="Arial" panose="020B0604020202020204" pitchFamily="34" charset="0"/>
              <a:buChar char="•"/>
            </a:pPr>
            <a:r>
              <a:rPr lang="en-US" sz="1800" dirty="0"/>
              <a:t>Request for reprocessing of transactions</a:t>
            </a:r>
          </a:p>
          <a:p>
            <a:pPr lvl="1">
              <a:spcBef>
                <a:spcPts val="600"/>
              </a:spcBef>
              <a:buFont typeface="Arial" panose="020B0604020202020204" pitchFamily="34" charset="0"/>
              <a:buChar char="•"/>
            </a:pPr>
            <a:r>
              <a:rPr lang="en-US" sz="1800" dirty="0"/>
              <a:t>Questions pertaining to Texas SET Transaction Issues</a:t>
            </a:r>
          </a:p>
          <a:p>
            <a:pPr lvl="1">
              <a:spcBef>
                <a:spcPts val="600"/>
              </a:spcBef>
              <a:buFont typeface="Arial" panose="020B0604020202020204" pitchFamily="34" charset="0"/>
              <a:buChar char="•"/>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buFont typeface="Arial" panose="020B0604020202020204" pitchFamily="34" charset="0"/>
              <a:buChar char="•"/>
            </a:pPr>
            <a:r>
              <a:rPr lang="en-US" sz="1800" dirty="0"/>
              <a:t>Assignee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212</a:t>
            </a:fld>
            <a:endParaRPr lang="en-US" dirty="0"/>
          </a:p>
        </p:txBody>
      </p:sp>
    </p:spTree>
    <p:extLst>
      <p:ext uri="{BB962C8B-B14F-4D97-AF65-F5344CB8AC3E}">
        <p14:creationId xmlns:p14="http://schemas.microsoft.com/office/powerpoint/2010/main" val="17453315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Background Reporting</a:t>
            </a:r>
          </a:p>
        </p:txBody>
      </p:sp>
    </p:spTree>
    <p:extLst>
      <p:ext uri="{BB962C8B-B14F-4D97-AF65-F5344CB8AC3E}">
        <p14:creationId xmlns:p14="http://schemas.microsoft.com/office/powerpoint/2010/main" val="29264270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724400"/>
          </a:xfrm>
        </p:spPr>
        <p:txBody>
          <a:bodyPr/>
          <a:lstStyle/>
          <a:p>
            <a:r>
              <a:rPr lang="en-US" sz="2200" dirty="0" err="1"/>
              <a:t>MarkeTrak</a:t>
            </a:r>
            <a:r>
              <a:rPr lang="en-US" sz="2200" dirty="0"/>
              <a:t> Background Reports provide the following functionality:</a:t>
            </a:r>
          </a:p>
          <a:p>
            <a:pPr lvl="1">
              <a:spcBef>
                <a:spcPts val="1200"/>
              </a:spcBef>
              <a:buFont typeface="Arial" panose="020B0604020202020204" pitchFamily="34" charset="0"/>
              <a:buChar char="•"/>
            </a:pPr>
            <a:r>
              <a:rPr lang="en-US" sz="2200" dirty="0"/>
              <a:t>Allow users to run a report and work in the GUI at the same time</a:t>
            </a:r>
          </a:p>
          <a:p>
            <a:pPr lvl="1">
              <a:spcBef>
                <a:spcPts val="1200"/>
              </a:spcBef>
              <a:buFont typeface="Arial" panose="020B0604020202020204" pitchFamily="34" charset="0"/>
              <a:buChar char="•"/>
            </a:pPr>
            <a:r>
              <a:rPr lang="en-US" sz="2200" dirty="0"/>
              <a:t>Allow users to search multiple inputs, for example:</a:t>
            </a:r>
          </a:p>
          <a:p>
            <a:pPr lvl="2">
              <a:spcBef>
                <a:spcPts val="1200"/>
              </a:spcBef>
              <a:buFont typeface="Arial" panose="020B0604020202020204" pitchFamily="34" charset="0"/>
              <a:buChar char="•"/>
            </a:pPr>
            <a:r>
              <a:rPr lang="en-US" sz="2200" dirty="0"/>
              <a:t>Multiple Issue IDs</a:t>
            </a:r>
          </a:p>
          <a:p>
            <a:pPr lvl="2">
              <a:spcBef>
                <a:spcPts val="1200"/>
              </a:spcBef>
              <a:buFont typeface="Arial" panose="020B0604020202020204" pitchFamily="34" charset="0"/>
              <a:buChar char="•"/>
            </a:pPr>
            <a:r>
              <a:rPr lang="en-US" sz="2200" dirty="0"/>
              <a:t>Multiple ESI IDs</a:t>
            </a:r>
          </a:p>
          <a:p>
            <a:pPr lvl="1">
              <a:spcBef>
                <a:spcPts val="1200"/>
              </a:spcBef>
              <a:buFont typeface="Arial" panose="020B0604020202020204" pitchFamily="34" charset="0"/>
              <a:buChar char="•"/>
            </a:pPr>
            <a:r>
              <a:rPr lang="en-US" sz="2200" dirty="0"/>
              <a:t>Allow users to access archived information that is not available in GUI reports</a:t>
            </a:r>
          </a:p>
          <a:p>
            <a:pPr lvl="1">
              <a:spcBef>
                <a:spcPts val="1200"/>
              </a:spcBef>
              <a:buFont typeface="Arial" panose="020B0604020202020204" pitchFamily="34" charset="0"/>
              <a:buChar char="•"/>
            </a:pPr>
            <a:r>
              <a:rPr lang="en-US" sz="2200" dirty="0"/>
              <a:t>API users have the ability to execute and retrieve background reports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214</a:t>
            </a:fld>
            <a:endParaRPr lang="en-US" dirty="0"/>
          </a:p>
        </p:txBody>
      </p:sp>
    </p:spTree>
    <p:extLst>
      <p:ext uri="{BB962C8B-B14F-4D97-AF65-F5344CB8AC3E}">
        <p14:creationId xmlns:p14="http://schemas.microsoft.com/office/powerpoint/2010/main" val="202560723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4294967295"/>
          </p:nvPr>
        </p:nvSpPr>
        <p:spPr>
          <a:xfrm>
            <a:off x="228600" y="1005840"/>
            <a:ext cx="8305800" cy="381000"/>
          </a:xfrm>
        </p:spPr>
        <p:txBody>
          <a:bodyPr/>
          <a:lstStyle/>
          <a:p>
            <a:r>
              <a:rPr lang="en-US" sz="1400" dirty="0"/>
              <a:t>Available Background Reports</a:t>
            </a:r>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xmlns="" val="20000"/>
                    </a:ext>
                  </a:extLst>
                </a:gridCol>
                <a:gridCol w="5375821">
                  <a:extLst>
                    <a:ext uri="{9D8B030D-6E8A-4147-A177-3AD203B41FA5}">
                      <a16:colId xmlns:a16="http://schemas.microsoft.com/office/drawing/2014/main" xmlns=""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xmlns=""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xmlns=""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xmlns=""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xmlns=""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xmlns=""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xmlns="" val="10008"/>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215</a:t>
            </a:fld>
            <a:endParaRPr lang="en-US" dirty="0"/>
          </a:p>
        </p:txBody>
      </p:sp>
    </p:spTree>
    <p:extLst>
      <p:ext uri="{BB962C8B-B14F-4D97-AF65-F5344CB8AC3E}">
        <p14:creationId xmlns:p14="http://schemas.microsoft.com/office/powerpoint/2010/main" val="131701860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4294967295"/>
          </p:nvPr>
        </p:nvSpPr>
        <p:spPr>
          <a:xfrm>
            <a:off x="228600" y="1005840"/>
            <a:ext cx="8572500" cy="381000"/>
          </a:xfrm>
        </p:spPr>
        <p:txBody>
          <a:bodyPr/>
          <a:lstStyle/>
          <a:p>
            <a:r>
              <a:rPr lang="en-US" sz="1400" dirty="0"/>
              <a:t>Available Background Reports</a:t>
            </a:r>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xmlns="" val="20000"/>
                    </a:ext>
                  </a:extLst>
                </a:gridCol>
                <a:gridCol w="5375822">
                  <a:extLst>
                    <a:ext uri="{9D8B030D-6E8A-4147-A177-3AD203B41FA5}">
                      <a16:colId xmlns:a16="http://schemas.microsoft.com/office/drawing/2014/main" xmlns=""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xmlns=""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xmlns=""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xmlns=""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xmlns=""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xmlns="" val="10007"/>
                  </a:ext>
                </a:extLst>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pPr/>
              <a:t>216</a:t>
            </a:fld>
            <a:endParaRPr lang="en-US" dirty="0"/>
          </a:p>
        </p:txBody>
      </p:sp>
    </p:spTree>
    <p:extLst>
      <p:ext uri="{BB962C8B-B14F-4D97-AF65-F5344CB8AC3E}">
        <p14:creationId xmlns:p14="http://schemas.microsoft.com/office/powerpoint/2010/main" val="89117915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Survey</a:t>
            </a:r>
          </a:p>
        </p:txBody>
      </p:sp>
    </p:spTree>
    <p:extLst>
      <p:ext uri="{BB962C8B-B14F-4D97-AF65-F5344CB8AC3E}">
        <p14:creationId xmlns:p14="http://schemas.microsoft.com/office/powerpoint/2010/main" val="366499987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Jeopardy</a:t>
            </a:r>
          </a:p>
        </p:txBody>
      </p:sp>
    </p:spTree>
    <p:extLst>
      <p:ext uri="{BB962C8B-B14F-4D97-AF65-F5344CB8AC3E}">
        <p14:creationId xmlns:p14="http://schemas.microsoft.com/office/powerpoint/2010/main" val="24542391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Training</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219</a:t>
            </a:fld>
            <a:endParaRPr lang="en-US" dirty="0"/>
          </a:p>
        </p:txBody>
      </p:sp>
    </p:spTree>
    <p:extLst>
      <p:ext uri="{BB962C8B-B14F-4D97-AF65-F5344CB8AC3E}">
        <p14:creationId xmlns:p14="http://schemas.microsoft.com/office/powerpoint/2010/main" val="90540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86224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686800" cy="1188720"/>
          </a:xfrm>
        </p:spPr>
        <p:txBody>
          <a:bodyPr>
            <a:normAutofit/>
          </a:bodyPr>
          <a:lstStyle/>
          <a:p>
            <a:r>
              <a:rPr lang="en-US" sz="2400" b="1" dirty="0" err="1"/>
              <a:t>MarkeTrak</a:t>
            </a:r>
            <a:r>
              <a:rPr lang="en-US" sz="2400" b="1" dirty="0"/>
              <a:t> Training</a:t>
            </a:r>
            <a:r>
              <a:rPr lang="en-US" b="1" dirty="0"/>
              <a:t/>
            </a:r>
            <a:br>
              <a:rPr lang="en-US" b="1" dirty="0"/>
            </a:br>
            <a:r>
              <a:rPr lang="en-US" b="1" dirty="0"/>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257800"/>
          </a:xfrm>
        </p:spPr>
        <p:txBody>
          <a:bodyPr/>
          <a:lstStyle/>
          <a:p>
            <a:pPr marL="0" indent="0">
              <a:spcBef>
                <a:spcPts val="1200"/>
              </a:spcBef>
              <a:buNone/>
            </a:pPr>
            <a:r>
              <a:rPr lang="en-US" sz="1500" b="1" dirty="0"/>
              <a:t>Automated Email Notifications</a:t>
            </a:r>
          </a:p>
          <a:p>
            <a:pPr lvl="1">
              <a:spcBef>
                <a:spcPts val="1200"/>
              </a:spcBef>
              <a:buFont typeface="Arial" panose="020B0604020202020204" pitchFamily="34" charset="0"/>
              <a:buChar char="•"/>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buFont typeface="Arial" panose="020B0604020202020204" pitchFamily="34" charset="0"/>
              <a:buChar char="•"/>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447800"/>
          </a:xfrm>
        </p:spPr>
        <p:txBody>
          <a:bodyPr/>
          <a:lstStyle/>
          <a:p>
            <a:pPr marL="0" indent="0">
              <a:spcBef>
                <a:spcPts val="1200"/>
              </a:spcBef>
              <a:buNone/>
            </a:pPr>
            <a:r>
              <a:rPr lang="en-US" sz="1600" dirty="0"/>
              <a:t>Individual Email Notifications</a:t>
            </a:r>
          </a:p>
          <a:p>
            <a:pPr lvl="1">
              <a:spcBef>
                <a:spcPts val="1200"/>
              </a:spcBef>
              <a:buFont typeface="Arial" panose="020B0604020202020204" pitchFamily="34" charset="0"/>
              <a:buChar char="•"/>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5908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3340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
        <p:nvSpPr>
          <p:cNvPr id="8" name="Slide Number Placeholder 7"/>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MarkeTrak</a:t>
            </a:r>
            <a:r>
              <a:rPr lang="en-US" sz="2400" dirty="0"/>
              <a:t> Training</a:t>
            </a:r>
            <a:r>
              <a:rPr lang="en-US" dirty="0"/>
              <a:t/>
            </a:r>
            <a:br>
              <a:rPr lang="en-US" dirty="0"/>
            </a:br>
            <a:r>
              <a:rPr lang="en-US" dirty="0"/>
              <a:t>ERCOT </a:t>
            </a:r>
            <a:r>
              <a:rPr lang="en-US" dirty="0" err="1"/>
              <a:t>ListServ</a:t>
            </a:r>
            <a:endParaRPr lang="en-US" dirty="0"/>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783137"/>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buFont typeface="Arial" panose="020B0604020202020204" pitchFamily="34" charset="0"/>
              <a:buChar char="•"/>
            </a:pPr>
            <a:r>
              <a:rPr lang="en-US" sz="2000" dirty="0"/>
              <a:t>Users will receive a confirmation email sent to the email address provided which will be used to log into the listserv application.</a:t>
            </a:r>
          </a:p>
          <a:p>
            <a:pPr lvl="1">
              <a:spcBef>
                <a:spcPts val="1200"/>
              </a:spcBef>
              <a:buFont typeface="Arial" panose="020B0604020202020204" pitchFamily="34" charset="0"/>
              <a:buChar char="•"/>
            </a:pPr>
            <a:r>
              <a:rPr lang="en-US" sz="2000" dirty="0"/>
              <a:t>Users will select the desired lists from the menu and click “</a:t>
            </a:r>
            <a:r>
              <a:rPr lang="en-US" sz="2000" b="1" dirty="0"/>
              <a:t>submit</a:t>
            </a:r>
            <a:r>
              <a:rPr lang="en-US" sz="2000" dirty="0"/>
              <a:t>”. </a:t>
            </a:r>
          </a:p>
          <a:p>
            <a:pPr lvl="1">
              <a:spcBef>
                <a:spcPts val="1200"/>
              </a:spcBef>
              <a:buFont typeface="Arial" panose="020B0604020202020204" pitchFamily="34" charset="0"/>
              <a:buChar char="•"/>
            </a:pPr>
            <a:r>
              <a:rPr lang="en-US" sz="2000" dirty="0"/>
              <a:t>Users will receive an email with a verification link requesting confirmation of subscription to each list selected.  </a:t>
            </a:r>
          </a:p>
          <a:p>
            <a:pPr lvl="1">
              <a:spcBef>
                <a:spcPts val="1200"/>
              </a:spcBef>
              <a:buFont typeface="Arial" panose="020B0604020202020204" pitchFamily="34" charset="0"/>
              <a:buChar char="•"/>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5552" y="1097280"/>
            <a:ext cx="8689848" cy="2517775"/>
          </a:xfrm>
        </p:spPr>
        <p:txBody>
          <a:bodyPr>
            <a:normAutofit fontScale="92500" lnSpcReduction="20000"/>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914400" indent="-457200">
              <a:spcBef>
                <a:spcPts val="1800"/>
              </a:spcBef>
              <a:buAutoNum type="alphaLcPeriod"/>
            </a:pPr>
            <a:r>
              <a:rPr lang="en-US" sz="2000" dirty="0"/>
              <a:t>Contact their ERCOT Account Manager</a:t>
            </a:r>
          </a:p>
          <a:p>
            <a:pPr marL="914400" indent="-457200">
              <a:spcBef>
                <a:spcPts val="1800"/>
              </a:spcBef>
              <a:buAutoNum type="alphaLcPeriod"/>
            </a:pPr>
            <a:r>
              <a:rPr lang="en-US" sz="2000" dirty="0"/>
              <a:t>Reply to email requesting to be removed</a:t>
            </a:r>
          </a:p>
          <a:p>
            <a:pPr marL="9144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solidFill>
                  <a:schemeClr val="accent1">
                    <a:lumMod val="75000"/>
                  </a:schemeClr>
                </a:solidFill>
              </a:rPr>
              <a:t>c. Navigate to desired list and click unsubscribe</a:t>
            </a:r>
          </a:p>
          <a:p>
            <a:pPr marL="0" indent="0" algn="ctr">
              <a:spcBef>
                <a:spcPts val="1800"/>
              </a:spcBef>
              <a:buNone/>
            </a:pPr>
            <a:r>
              <a:rPr lang="en-US" sz="1800" dirty="0">
                <a:solidFill>
                  <a:schemeClr val="accent1">
                    <a:lumMod val="75000"/>
                  </a:schemeClr>
                </a:solidFill>
              </a:rPr>
              <a:t>Replying to the email will send the request to </a:t>
            </a:r>
            <a:r>
              <a:rPr lang="en-US" sz="1800" u="sng" dirty="0">
                <a:solidFill>
                  <a:schemeClr val="accent1">
                    <a:lumMod val="75000"/>
                  </a:schemeClr>
                </a:solidFill>
              </a:rPr>
              <a:t>ALL</a:t>
            </a:r>
            <a:r>
              <a:rPr lang="en-US" sz="1800" dirty="0">
                <a:solidFill>
                  <a:schemeClr val="accent1">
                    <a:lumMod val="75000"/>
                  </a:schemeClr>
                </a:solidFill>
              </a:rPr>
              <a:t> subscribers and still will not remove you from notifications.</a:t>
            </a:r>
          </a:p>
          <a:p>
            <a:pPr marL="0" indent="0" algn="ctr">
              <a:spcBef>
                <a:spcPts val="1800"/>
              </a:spcBef>
              <a:buFont typeface="Arial" panose="020B0604020202020204" pitchFamily="34" charset="0"/>
              <a:buNone/>
            </a:pPr>
            <a:endParaRPr lang="en-US" sz="2400" b="1" dirty="0">
              <a:solidFill>
                <a:schemeClr val="accent1">
                  <a:lumMod val="75000"/>
                </a:schemeClr>
              </a:solidFill>
            </a:endParaRPr>
          </a:p>
        </p:txBody>
      </p:sp>
      <p:sp>
        <p:nvSpPr>
          <p:cNvPr id="6" name="Rectangle 5"/>
          <p:cNvSpPr/>
          <p:nvPr/>
        </p:nvSpPr>
        <p:spPr>
          <a:xfrm>
            <a:off x="457200" y="3623883"/>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Missing Enrollment</a:t>
            </a:r>
            <a:endParaRPr lang="en-US" sz="4400" dirty="0"/>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endParaRPr lang="en-US" b="1" dirty="0">
              <a:solidFill>
                <a:schemeClr val="accent1"/>
              </a:solidFill>
            </a:endParaRPr>
          </a:p>
        </p:txBody>
      </p:sp>
      <p:sp>
        <p:nvSpPr>
          <p:cNvPr id="9" name="TextBox 8"/>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10" name="Group 9"/>
          <p:cNvGrpSpPr/>
          <p:nvPr/>
        </p:nvGrpSpPr>
        <p:grpSpPr>
          <a:xfrm>
            <a:off x="4289936" y="1682382"/>
            <a:ext cx="4572000" cy="3493237"/>
            <a:chOff x="4559902" y="1424836"/>
            <a:chExt cx="4572000" cy="3493237"/>
          </a:xfrm>
        </p:grpSpPr>
        <p:grpSp>
          <p:nvGrpSpPr>
            <p:cNvPr id="11" name="Group 10"/>
            <p:cNvGrpSpPr/>
            <p:nvPr/>
          </p:nvGrpSpPr>
          <p:grpSpPr>
            <a:xfrm>
              <a:off x="5480182" y="1424836"/>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343525"/>
          </a:xfrm>
        </p:spPr>
        <p:txBody>
          <a:bodyPr>
            <a:normAutofit lnSpcReduction="10000"/>
          </a:bodyPr>
          <a:lstStyle/>
          <a:p>
            <a:pPr>
              <a:spcBef>
                <a:spcPts val="1200"/>
              </a:spcBef>
            </a:pPr>
            <a:r>
              <a:rPr lang="en-US" sz="1800" dirty="0"/>
              <a:t>Examples of missing enrollment transactions include a CR missing</a:t>
            </a:r>
          </a:p>
          <a:p>
            <a:pPr lvl="1">
              <a:spcBef>
                <a:spcPts val="1200"/>
              </a:spcBef>
              <a:buFont typeface="Arial" panose="020B0604020202020204" pitchFamily="34" charset="0"/>
              <a:buChar char="•"/>
            </a:pPr>
            <a:r>
              <a:rPr lang="en-US" sz="1800" dirty="0"/>
              <a:t>814’s</a:t>
            </a:r>
          </a:p>
          <a:p>
            <a:pPr lvl="1">
              <a:spcBef>
                <a:spcPts val="1200"/>
              </a:spcBef>
              <a:buFont typeface="Arial" panose="020B0604020202020204" pitchFamily="34" charset="0"/>
              <a:buChar char="•"/>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buFont typeface="Arial" panose="020B0604020202020204" pitchFamily="34" charset="0"/>
              <a:buChar char="•"/>
            </a:pPr>
            <a:r>
              <a:rPr lang="en-US" sz="1800" dirty="0"/>
              <a:t>Assignee	</a:t>
            </a:r>
          </a:p>
          <a:p>
            <a:pPr lvl="1">
              <a:spcBef>
                <a:spcPts val="600"/>
              </a:spcBef>
              <a:buFont typeface="Arial" panose="020B0604020202020204" pitchFamily="34" charset="0"/>
              <a:buChar char="•"/>
            </a:pPr>
            <a:r>
              <a:rPr lang="en-US" sz="1800" dirty="0"/>
              <a:t>ESI ID</a:t>
            </a:r>
          </a:p>
          <a:p>
            <a:pPr lvl="1">
              <a:spcBef>
                <a:spcPts val="600"/>
              </a:spcBef>
              <a:buFont typeface="Arial" panose="020B0604020202020204" pitchFamily="34" charset="0"/>
              <a:buChar char="•"/>
            </a:pPr>
            <a:r>
              <a:rPr lang="en-US" sz="1800" dirty="0"/>
              <a:t>Original Tran ID</a:t>
            </a:r>
          </a:p>
          <a:p>
            <a:pPr lvl="1">
              <a:spcBef>
                <a:spcPts val="600"/>
              </a:spcBef>
              <a:buFont typeface="Arial" panose="020B0604020202020204" pitchFamily="34" charset="0"/>
              <a:buChar char="•"/>
            </a:pPr>
            <a:r>
              <a:rPr lang="en-US" sz="1800" dirty="0"/>
              <a:t>Tran Type</a:t>
            </a:r>
          </a:p>
          <a:p>
            <a:pPr marL="0" indent="0">
              <a:spcBef>
                <a:spcPts val="1200"/>
              </a:spcBef>
              <a:buNone/>
            </a:pPr>
            <a:endParaRPr lang="en-US" sz="18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Usage Billing Issues</a:t>
            </a:r>
            <a:endParaRPr lang="en-US" sz="4400" dirty="0"/>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Subtypes</a:t>
            </a:r>
            <a:endParaRPr lang="en-US" b="1" dirty="0">
              <a:solidFill>
                <a:schemeClr val="accent1"/>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pPr/>
              <a:t>32</a:t>
            </a:fld>
            <a:endParaRPr lang="en-US" dirty="0"/>
          </a:p>
        </p:txBody>
      </p:sp>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5" name="TextBox 4">
            <a:extLst>
              <a:ext uri="{FF2B5EF4-FFF2-40B4-BE49-F238E27FC236}">
                <a16:creationId xmlns:a16="http://schemas.microsoft.com/office/drawing/2014/main" xmlns=""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257800"/>
          </a:xfrm>
        </p:spPr>
        <p:txBody>
          <a:bodyPr/>
          <a:lstStyle/>
          <a:p>
            <a:r>
              <a:rPr lang="en-US" sz="2000" dirty="0"/>
              <a:t>Submitting a Usage/Billing – Missing Issue:</a:t>
            </a:r>
          </a:p>
          <a:p>
            <a:pPr marL="201168" lvl="1" indent="0">
              <a:spcBef>
                <a:spcPts val="1200"/>
              </a:spcBef>
              <a:buNone/>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buFont typeface="Arial" panose="020B0604020202020204" pitchFamily="34" charset="0"/>
              <a:buChar char="•"/>
            </a:pPr>
            <a:r>
              <a:rPr lang="en-US" sz="1800" dirty="0"/>
              <a:t>Assignee                      </a:t>
            </a:r>
          </a:p>
          <a:p>
            <a:pPr lvl="2">
              <a:buFont typeface="Arial" panose="020B0604020202020204" pitchFamily="34" charset="0"/>
              <a:buChar char="•"/>
            </a:pPr>
            <a:r>
              <a:rPr lang="en-US" sz="1800" dirty="0"/>
              <a:t>ESIID</a:t>
            </a:r>
          </a:p>
          <a:p>
            <a:pPr lvl="2">
              <a:buFont typeface="Arial" panose="020B0604020202020204" pitchFamily="34" charset="0"/>
              <a:buChar char="•"/>
            </a:pPr>
            <a:r>
              <a:rPr lang="en-US" sz="1800" dirty="0"/>
              <a:t>Original Tran ID (Optional except for 867_03 Final) - BGN02 of the 814_01, 814_16 or 814_24. The TDSP will see it as the BGN06 of the 814_03/814_25.</a:t>
            </a:r>
          </a:p>
          <a:p>
            <a:pPr lvl="2">
              <a:buFont typeface="Arial" panose="020B0604020202020204" pitchFamily="34" charset="0"/>
              <a:buChar char="•"/>
            </a:pPr>
            <a:r>
              <a:rPr lang="en-US" sz="1800" dirty="0"/>
              <a:t>Tran Type </a:t>
            </a:r>
            <a:r>
              <a:rPr lang="en-US" sz="1800" b="1" dirty="0">
                <a:solidFill>
                  <a:schemeClr val="accent1">
                    <a:lumMod val="75000"/>
                  </a:schemeClr>
                </a:solidFill>
              </a:rPr>
              <a:t>(select from drop down)</a:t>
            </a:r>
          </a:p>
          <a:p>
            <a:pPr lvl="2">
              <a:buFont typeface="Arial" panose="020B0604020202020204" pitchFamily="34" charset="0"/>
              <a:buChar char="•"/>
            </a:pPr>
            <a:r>
              <a:rPr lang="en-US" sz="1800" dirty="0"/>
              <a:t>TNX Date – same as the Service period start date </a:t>
            </a:r>
            <a:r>
              <a:rPr lang="en-US" sz="1800" b="1" dirty="0">
                <a:solidFill>
                  <a:schemeClr val="accent1">
                    <a:lumMod val="75000"/>
                  </a:schemeClr>
                </a:solidFill>
              </a:rPr>
              <a:t>(or is the current date)</a:t>
            </a:r>
          </a:p>
          <a:p>
            <a:pPr lvl="2">
              <a:buFont typeface="Arial" panose="020B0604020202020204" pitchFamily="34" charset="0"/>
              <a:buChar char="•"/>
            </a:pPr>
            <a:r>
              <a:rPr lang="en-US" sz="1800" b="1" dirty="0">
                <a:solidFill>
                  <a:schemeClr val="accent1">
                    <a:lumMod val="75000"/>
                  </a:schemeClr>
                </a:solidFill>
              </a:rPr>
              <a:t>IDR/Non-IDR (IDR indicates true IDR meter, does not include AMS meters)</a:t>
            </a:r>
          </a:p>
          <a:p>
            <a:pPr lvl="2">
              <a:buFont typeface="Arial" panose="020B0604020202020204" pitchFamily="34" charset="0"/>
              <a:buChar char="•"/>
            </a:pPr>
            <a:r>
              <a:rPr lang="en-US" sz="1800" dirty="0"/>
              <a:t>Start Time = Service Period Start Date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34</a:t>
            </a:fld>
            <a:endParaRPr lang="en-US" dirty="0"/>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124200"/>
          </a:xfrm>
        </p:spPr>
        <p:txBody>
          <a:bodyPr/>
          <a:lstStyle/>
          <a:p>
            <a:r>
              <a:rPr lang="en-US" sz="2000" dirty="0"/>
              <a:t>Submitting a Usage/Billing – Missing Issue:</a:t>
            </a:r>
          </a:p>
          <a:p>
            <a:pPr lvl="1">
              <a:spcBef>
                <a:spcPts val="1800"/>
              </a:spcBef>
              <a:buFont typeface="Arial" panose="020B0604020202020204" pitchFamily="34" charset="0"/>
              <a:buChar char="•"/>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57200"/>
          </a:xfrm>
        </p:spPr>
        <p:txBody>
          <a:bodyPr/>
          <a:lstStyle/>
          <a:p>
            <a:r>
              <a:rPr lang="en-US" sz="2000" dirty="0"/>
              <a:t>Submitting a Usage/Billing – Missing Issue (cont.):</a:t>
            </a: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accent1">
                    <a:lumMod val="75000"/>
                  </a:schemeClr>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D57F1E4F-1CFF-5643-939E-02111984F565}" type="slidenum">
              <a:rPr lang="en-US" smtClean="0"/>
              <a:pPr/>
              <a:t>36</a:t>
            </a:fld>
            <a:endParaRPr lang="en-US" dirty="0"/>
          </a:p>
        </p:txBody>
      </p: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743075"/>
          </a:xfrm>
        </p:spPr>
        <p:txBody>
          <a:bodyPr/>
          <a:lstStyle/>
          <a:p>
            <a:pPr>
              <a:spcBef>
                <a:spcPts val="600"/>
              </a:spcBef>
            </a:pPr>
            <a:r>
              <a:rPr lang="en-US" sz="1600" dirty="0"/>
              <a:t>Submitting a Usage/Billing – Missing Issue (cont.)</a:t>
            </a:r>
          </a:p>
          <a:p>
            <a:pPr lvl="1">
              <a:spcBef>
                <a:spcPts val="600"/>
              </a:spcBef>
              <a:buFont typeface="Arial" panose="020B0604020202020204" pitchFamily="34" charset="0"/>
              <a:buChar char="•"/>
            </a:pPr>
            <a:r>
              <a:rPr lang="en-US" sz="1350" dirty="0"/>
              <a:t>The issue enters TDSP queue in a state of </a:t>
            </a:r>
            <a:r>
              <a:rPr lang="en-US" sz="1350" b="1" dirty="0"/>
              <a:t>New</a:t>
            </a:r>
            <a:r>
              <a:rPr lang="en-US" sz="1350" dirty="0"/>
              <a:t> and is visible only by the Submitting CR and TDSP.</a:t>
            </a:r>
          </a:p>
          <a:p>
            <a:pPr lvl="1">
              <a:spcBef>
                <a:spcPts val="600"/>
              </a:spcBef>
              <a:buFont typeface="Arial" panose="020B0604020202020204" pitchFamily="34" charset="0"/>
              <a:buChar char="•"/>
            </a:pPr>
            <a:r>
              <a:rPr lang="en-US" sz="1350" dirty="0"/>
              <a:t>The Submitting CR can Withdraw the issue at this point.</a:t>
            </a:r>
          </a:p>
          <a:p>
            <a:pPr lvl="1">
              <a:spcBef>
                <a:spcPts val="600"/>
              </a:spcBef>
              <a:buFont typeface="Arial" panose="020B0604020202020204" pitchFamily="34" charset="0"/>
              <a:buChar char="•"/>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buFont typeface="Arial" panose="020B0604020202020204" pitchFamily="34" charset="0"/>
              <a:buChar char="•"/>
            </a:pPr>
            <a:r>
              <a:rPr lang="en-US" sz="1350" dirty="0"/>
              <a:t>At this point, the Submitting CR can no longer Withdraw the issue.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t>TDSP reviews the issue and has the options:</a:t>
            </a:r>
          </a:p>
          <a:p>
            <a:pPr lvl="2">
              <a:spcBef>
                <a:spcPts val="600"/>
              </a:spcBef>
              <a:buClr>
                <a:schemeClr val="accent1"/>
              </a:buClr>
            </a:pPr>
            <a:r>
              <a:rPr lang="en-US" sz="1350" b="1" dirty="0" err="1"/>
              <a:t>Unexecutable</a:t>
            </a:r>
            <a:r>
              <a:rPr lang="en-US" sz="1350" dirty="0"/>
              <a:t>, which results in state </a:t>
            </a:r>
            <a:r>
              <a:rPr lang="en-US" sz="1350" dirty="0" err="1"/>
              <a:t>Unexecutable</a:t>
            </a:r>
            <a:r>
              <a:rPr lang="en-US" sz="1350" dirty="0"/>
              <a:t>- Pending Complete – requires comments</a:t>
            </a:r>
          </a:p>
          <a:p>
            <a:pPr lvl="2">
              <a:spcBef>
                <a:spcPts val="600"/>
              </a:spcBef>
              <a:buClr>
                <a:schemeClr val="accent1"/>
              </a:buClr>
            </a:pPr>
            <a:r>
              <a:rPr lang="en-US" sz="1350" b="1" dirty="0"/>
              <a:t>Return to Submitter </a:t>
            </a:r>
            <a:r>
              <a:rPr lang="en-US" sz="1350" dirty="0"/>
              <a:t>which requires comments and then the issue is transitioned back to the Submitter for additional information </a:t>
            </a:r>
          </a:p>
          <a:p>
            <a:pPr lvl="2">
              <a:spcBef>
                <a:spcPts val="600"/>
              </a:spcBef>
              <a:buClr>
                <a:schemeClr val="accent1"/>
              </a:buClr>
            </a:pPr>
            <a:r>
              <a:rPr lang="en-US" sz="1350" b="1" dirty="0"/>
              <a:t>Complete</a:t>
            </a:r>
            <a:r>
              <a:rPr lang="en-US" sz="1350" dirty="0"/>
              <a:t> which transitions to a state of Pending Complete. The Submitter has the option to close the issue by selecting Complete or the issue will be auto closed in 14 calendar days.</a:t>
            </a:r>
          </a:p>
        </p:txBody>
      </p:sp>
      <p:sp>
        <p:nvSpPr>
          <p:cNvPr id="8" name="Slide Number Placeholder 7"/>
          <p:cNvSpPr>
            <a:spLocks noGrp="1"/>
          </p:cNvSpPr>
          <p:nvPr>
            <p:ph type="sldNum" sz="quarter" idx="12"/>
          </p:nvPr>
        </p:nvSpPr>
        <p:spPr/>
        <p:txBody>
          <a:bodyPr/>
          <a:lstStyle/>
          <a:p>
            <a:fld id="{D57F1E4F-1CFF-5643-939E-02111984F565}" type="slidenum">
              <a:rPr lang="en-US" smtClean="0"/>
              <a:pPr/>
              <a:t>37</a:t>
            </a:fld>
            <a:endParaRPr lang="en-US" dirty="0"/>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057400"/>
          </a:xfrm>
        </p:spPr>
        <p:txBody>
          <a:bodyPr/>
          <a:lstStyle/>
          <a:p>
            <a:pPr>
              <a:spcBef>
                <a:spcPts val="1200"/>
              </a:spcBef>
            </a:pPr>
            <a:r>
              <a:rPr lang="en-US" sz="1600" dirty="0"/>
              <a:t>Submitting a Usage/Billing – Missing Issue (cont.)</a:t>
            </a:r>
          </a:p>
          <a:p>
            <a:pPr lvl="1">
              <a:spcBef>
                <a:spcPts val="1200"/>
              </a:spcBef>
              <a:buFont typeface="Arial" panose="020B0604020202020204" pitchFamily="34" charset="0"/>
              <a:buChar char="•"/>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buFont typeface="Arial" panose="020B0604020202020204" pitchFamily="34" charset="0"/>
              <a:buChar char="•"/>
            </a:pPr>
            <a:r>
              <a:rPr lang="en-US" sz="1600" dirty="0"/>
              <a:t>The Submitting CR has the option to close the issue by selecting </a:t>
            </a:r>
            <a:r>
              <a:rPr lang="en-US" sz="1600" b="1" dirty="0"/>
              <a:t>Complete</a:t>
            </a:r>
            <a:r>
              <a:rPr lang="en-US" sz="1600" dirty="0"/>
              <a:t> or the issue will be Auto Closed in 14 Calendar days.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38</a:t>
            </a:fld>
            <a:endParaRPr lang="en-US" dirty="0"/>
          </a:p>
        </p:txBody>
      </p:sp>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normAutofit lnSpcReduction="10000"/>
          </a:bodyPr>
          <a:lstStyle/>
          <a:p>
            <a:pPr>
              <a:spcBef>
                <a:spcPts val="1800"/>
              </a:spcBef>
            </a:pPr>
            <a:r>
              <a:rPr lang="en-US" sz="2000" dirty="0"/>
              <a:t>Examples of Usage/Billing Issues – Dispute:</a:t>
            </a:r>
          </a:p>
          <a:p>
            <a:pPr marL="201168" lvl="1" indent="0">
              <a:spcBef>
                <a:spcPts val="1800"/>
              </a:spcBef>
              <a:buNone/>
            </a:pPr>
            <a:r>
              <a:rPr lang="en-US" sz="2000" dirty="0"/>
              <a:t>For use when a CR has an issue with any data found on an 867 or 810 which may pertain to one or more of the following examples:</a:t>
            </a:r>
          </a:p>
          <a:p>
            <a:pPr lvl="2">
              <a:spcBef>
                <a:spcPts val="1800"/>
              </a:spcBef>
              <a:buFont typeface="Arial" panose="020B0604020202020204" pitchFamily="34" charset="0"/>
              <a:buChar char="•"/>
            </a:pPr>
            <a:r>
              <a:rPr lang="en-US" sz="2000" dirty="0"/>
              <a:t>Consumption / Usage Data </a:t>
            </a:r>
          </a:p>
          <a:p>
            <a:pPr lvl="2">
              <a:spcBef>
                <a:spcPts val="1800"/>
              </a:spcBef>
              <a:buFont typeface="Arial" panose="020B0604020202020204" pitchFamily="34" charset="0"/>
              <a:buChar char="•"/>
            </a:pPr>
            <a:r>
              <a:rPr lang="en-US" sz="2000" dirty="0"/>
              <a:t>Bill Calculations – kW, kWh, power factor, meter multiplier</a:t>
            </a:r>
          </a:p>
          <a:p>
            <a:pPr lvl="2">
              <a:spcBef>
                <a:spcPts val="1800"/>
              </a:spcBef>
              <a:buFont typeface="Arial" panose="020B0604020202020204" pitchFamily="34" charset="0"/>
              <a:buChar char="•"/>
            </a:pPr>
            <a:r>
              <a:rPr lang="en-US" sz="2000" dirty="0"/>
              <a:t>Rate Issues – rate classifications/tariffs</a:t>
            </a:r>
          </a:p>
          <a:p>
            <a:pPr lvl="2">
              <a:spcBef>
                <a:spcPts val="1800"/>
              </a:spcBef>
              <a:buFont typeface="Arial" panose="020B0604020202020204" pitchFamily="34" charset="0"/>
              <a:buChar char="•"/>
            </a:pPr>
            <a:r>
              <a:rPr lang="en-US" sz="2000" dirty="0"/>
              <a:t>Discretionary Service Charge dispute </a:t>
            </a:r>
          </a:p>
          <a:p>
            <a:pPr lvl="2">
              <a:spcBef>
                <a:spcPts val="1800"/>
              </a:spcBef>
              <a:buFont typeface="Arial" panose="020B0604020202020204" pitchFamily="34" charset="0"/>
              <a:buChar char="•"/>
            </a:pPr>
            <a:r>
              <a:rPr lang="en-US" sz="2000" dirty="0"/>
              <a:t>Crossed Meter Situation</a:t>
            </a:r>
          </a:p>
          <a:p>
            <a:pPr lvl="2">
              <a:spcBef>
                <a:spcPts val="1800"/>
              </a:spcBef>
              <a:buFont typeface="Arial" panose="020B0604020202020204" pitchFamily="34" charset="0"/>
              <a:buChar char="•"/>
            </a:pPr>
            <a:r>
              <a:rPr lang="en-US" sz="2000" dirty="0"/>
              <a:t>Dispute of Estimated Bill</a:t>
            </a:r>
          </a:p>
          <a:p>
            <a:pPr lvl="2">
              <a:spcBef>
                <a:spcPts val="1800"/>
              </a:spcBef>
              <a:buFont typeface="Arial" panose="020B0604020202020204" pitchFamily="34" charset="0"/>
              <a:buChar char="•"/>
            </a:pPr>
            <a:r>
              <a:rPr lang="en-US" sz="2000" dirty="0"/>
              <a:t>Estimation Methodology</a:t>
            </a:r>
          </a:p>
        </p:txBody>
      </p:sp>
      <p:sp>
        <p:nvSpPr>
          <p:cNvPr id="6" name="Slide Number Placeholder 5"/>
          <p:cNvSpPr>
            <a:spLocks noGrp="1"/>
          </p:cNvSpPr>
          <p:nvPr>
            <p:ph type="sldNum" sz="quarter" idx="12"/>
          </p:nvPr>
        </p:nvSpPr>
        <p:spPr/>
        <p:txBody>
          <a:bodyPr/>
          <a:lstStyle/>
          <a:p>
            <a:fld id="{D57F1E4F-1CFF-5643-939E-02111984F565}" type="slidenum">
              <a:rPr lang="en-US" smtClean="0"/>
              <a:pPr/>
              <a:t>39</a:t>
            </a:fld>
            <a:endParaRPr lang="en-US" dirty="0"/>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Online Training</a:t>
            </a:r>
          </a:p>
        </p:txBody>
      </p:sp>
      <p:sp>
        <p:nvSpPr>
          <p:cNvPr id="3" name="Content Placeholder 2"/>
          <p:cNvSpPr>
            <a:spLocks noGrp="1"/>
          </p:cNvSpPr>
          <p:nvPr>
            <p:ph idx="4294967295"/>
          </p:nvPr>
        </p:nvSpPr>
        <p:spPr>
          <a:xfrm>
            <a:off x="228600" y="1122363"/>
            <a:ext cx="8686800" cy="744537"/>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5" name="Rectangle 4"/>
          <p:cNvSpPr/>
          <p:nvPr/>
        </p:nvSpPr>
        <p:spPr>
          <a:xfrm>
            <a:off x="4810921" y="1981200"/>
            <a:ext cx="3988655" cy="3323987"/>
          </a:xfrm>
          <a:prstGeom prst="rect">
            <a:avLst/>
          </a:prstGeom>
        </p:spPr>
        <p:txBody>
          <a:bodyPr wrap="square">
            <a:spAutoFit/>
          </a:bodyPr>
          <a:lstStyle/>
          <a:p>
            <a:pPr marL="274320" indent="-274320">
              <a:spcBef>
                <a:spcPts val="1200"/>
              </a:spcBef>
              <a:buClr>
                <a:schemeClr val="accent1"/>
              </a:buClr>
              <a:buFont typeface="Arial" panose="020B0604020202020204" pitchFamily="34" charset="0"/>
              <a:buChar char="•"/>
            </a:pPr>
            <a:r>
              <a:rPr lang="en-US" sz="2000" dirty="0"/>
              <a:t>Usage/Billing Disputes</a:t>
            </a:r>
          </a:p>
          <a:p>
            <a:pPr marL="274320" indent="-274320">
              <a:spcBef>
                <a:spcPts val="1200"/>
              </a:spcBef>
              <a:buClr>
                <a:schemeClr val="accent1"/>
              </a:buClr>
              <a:buFont typeface="Arial" panose="020B0604020202020204" pitchFamily="34" charset="0"/>
              <a:buChar char="•"/>
            </a:pPr>
            <a:r>
              <a:rPr lang="en-US" sz="2000" dirty="0"/>
              <a:t>Additional Day to Day Subtypes</a:t>
            </a:r>
          </a:p>
          <a:p>
            <a:pPr marL="274320" indent="-274320">
              <a:spcBef>
                <a:spcPts val="1200"/>
              </a:spcBef>
              <a:buClr>
                <a:schemeClr val="accent1"/>
              </a:buClr>
              <a:buFont typeface="Arial" panose="020B0604020202020204" pitchFamily="34" charset="0"/>
              <a:buChar char="•"/>
            </a:pPr>
            <a:r>
              <a:rPr lang="en-US" sz="2000" dirty="0"/>
              <a:t>Bulk Insert</a:t>
            </a:r>
          </a:p>
          <a:p>
            <a:pPr marL="274320" indent="-274320">
              <a:spcBef>
                <a:spcPts val="1200"/>
              </a:spcBef>
              <a:buClr>
                <a:schemeClr val="accent1"/>
              </a:buClr>
              <a:buFont typeface="Arial" panose="020B0604020202020204" pitchFamily="34" charset="0"/>
              <a:buChar char="•"/>
            </a:pPr>
            <a:r>
              <a:rPr lang="en-US" sz="2000" dirty="0"/>
              <a:t>Admin Functionality</a:t>
            </a:r>
          </a:p>
          <a:p>
            <a:pPr marL="274320" indent="-274320">
              <a:spcBef>
                <a:spcPts val="1200"/>
              </a:spcBef>
              <a:buClr>
                <a:schemeClr val="accent1"/>
              </a:buClr>
              <a:buFont typeface="Arial" panose="020B0604020202020204" pitchFamily="34" charset="0"/>
              <a:buChar char="•"/>
            </a:pPr>
            <a:r>
              <a:rPr lang="en-US" sz="2000" dirty="0"/>
              <a:t>Data Extract Variance (DEV) Non-LSE Subtypes</a:t>
            </a:r>
          </a:p>
          <a:p>
            <a:pPr marL="274320" indent="-274320">
              <a:spcBef>
                <a:spcPts val="1200"/>
              </a:spcBef>
              <a:buClr>
                <a:schemeClr val="accent1"/>
              </a:buClr>
              <a:buFont typeface="Arial" panose="020B0604020202020204" pitchFamily="34" charset="0"/>
              <a:buChar char="•"/>
            </a:pPr>
            <a:r>
              <a:rPr lang="en-US" sz="2000" dirty="0"/>
              <a:t>Reporting</a:t>
            </a:r>
            <a:endParaRPr lang="en-US" sz="2000" dirty="0">
              <a:solidFill>
                <a:srgbClr val="00AEC7"/>
              </a:solidFill>
            </a:endParaRPr>
          </a:p>
        </p:txBody>
      </p:sp>
      <p:sp>
        <p:nvSpPr>
          <p:cNvPr id="6" name="Rectangle 5"/>
          <p:cNvSpPr/>
          <p:nvPr/>
        </p:nvSpPr>
        <p:spPr>
          <a:xfrm>
            <a:off x="304800" y="1981200"/>
            <a:ext cx="4392561" cy="3016210"/>
          </a:xfrm>
          <a:prstGeom prst="rect">
            <a:avLst/>
          </a:prstGeom>
        </p:spPr>
        <p:txBody>
          <a:bodyPr wrap="square">
            <a:spAutoFit/>
          </a:bodyPr>
          <a:lstStyle/>
          <a:p>
            <a:pPr marL="274320" indent="-274320">
              <a:spcBef>
                <a:spcPts val="1200"/>
              </a:spcBef>
              <a:buClr>
                <a:schemeClr val="accent1"/>
              </a:buClr>
              <a:buFont typeface="Arial" panose="020B0604020202020204" pitchFamily="34" charset="0"/>
              <a:buChar char="•"/>
            </a:pPr>
            <a:r>
              <a:rPr lang="en-US" sz="2000" dirty="0" err="1"/>
              <a:t>MarkeTrak</a:t>
            </a:r>
            <a:r>
              <a:rPr lang="en-US" sz="2000" dirty="0"/>
              <a:t> Overview </a:t>
            </a:r>
          </a:p>
          <a:p>
            <a:pPr marL="274320" indent="-274320">
              <a:spcBef>
                <a:spcPts val="1200"/>
              </a:spcBef>
              <a:buClr>
                <a:schemeClr val="accent1"/>
              </a:buClr>
              <a:buFont typeface="Arial" panose="020B0604020202020204" pitchFamily="34" charset="0"/>
              <a:buChar char="•"/>
            </a:pPr>
            <a:r>
              <a:rPr lang="en-US" sz="2000" dirty="0"/>
              <a:t>Inadvertent Gain/Loss</a:t>
            </a:r>
          </a:p>
          <a:p>
            <a:pPr marL="274320" indent="-274320">
              <a:spcBef>
                <a:spcPts val="1200"/>
              </a:spcBef>
              <a:buClr>
                <a:schemeClr val="accent1"/>
              </a:buClr>
              <a:buFont typeface="Arial" panose="020B0604020202020204" pitchFamily="34" charset="0"/>
              <a:buChar char="•"/>
            </a:pPr>
            <a:r>
              <a:rPr lang="en-US" sz="2000" dirty="0"/>
              <a:t>Cancel With/Without Approval</a:t>
            </a:r>
          </a:p>
          <a:p>
            <a:pPr marL="274320" indent="-274320">
              <a:spcBef>
                <a:spcPts val="1200"/>
              </a:spcBef>
              <a:buClr>
                <a:schemeClr val="accent1"/>
              </a:buClr>
              <a:buFont typeface="Arial" panose="020B0604020202020204" pitchFamily="34" charset="0"/>
              <a:buChar char="•"/>
            </a:pPr>
            <a:r>
              <a:rPr lang="en-US" sz="2000" dirty="0"/>
              <a:t>Switch Hold Removal</a:t>
            </a:r>
          </a:p>
          <a:p>
            <a:pPr marL="274320" indent="-274320">
              <a:spcBef>
                <a:spcPts val="1200"/>
              </a:spcBef>
              <a:buClr>
                <a:schemeClr val="accent1"/>
              </a:buClr>
              <a:buFont typeface="Arial" panose="020B0604020202020204" pitchFamily="34" charset="0"/>
              <a:buChar char="•"/>
            </a:pPr>
            <a:r>
              <a:rPr lang="en-US" sz="2000" dirty="0"/>
              <a:t>Data Extract Variance (DEV) LSE Subtypes</a:t>
            </a:r>
          </a:p>
          <a:p>
            <a:pPr marL="274320" indent="-274320">
              <a:spcBef>
                <a:spcPts val="1200"/>
              </a:spcBef>
              <a:buClr>
                <a:schemeClr val="accent1"/>
              </a:buClr>
              <a:buFont typeface="Arial" panose="020B0604020202020204" pitchFamily="34" charset="0"/>
              <a:buChar char="•"/>
            </a:pPr>
            <a:r>
              <a:rPr lang="en-US" sz="2000" dirty="0"/>
              <a:t>Email Functionality</a:t>
            </a: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
        <p:nvSpPr>
          <p:cNvPr id="9" name="Slide Number Placeholder 8"/>
          <p:cNvSpPr>
            <a:spLocks noGrp="1"/>
          </p:cNvSpPr>
          <p:nvPr>
            <p:ph type="sldNum" sz="quarter" idx="12"/>
          </p:nvPr>
        </p:nvSpPr>
        <p:spPr/>
        <p:txBody>
          <a:bodyPr/>
          <a:lstStyle/>
          <a:p>
            <a:fld id="{D57F1E4F-1CFF-5643-939E-02111984F565}" type="slidenum">
              <a:rPr lang="en-US" smtClean="0"/>
              <a:pPr/>
              <a:t>4</a:t>
            </a:fld>
            <a:endParaRPr lang="en-US" dirty="0"/>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5334000"/>
          </a:xfrm>
        </p:spPr>
        <p:txBody>
          <a:bodyPr>
            <a:normAutofit lnSpcReduction="10000"/>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buFont typeface="Arial" panose="020B0604020202020204" pitchFamily="34" charset="0"/>
              <a:buChar char="•"/>
            </a:pPr>
            <a:r>
              <a:rPr lang="en-US" sz="1200" dirty="0"/>
              <a:t>Assignee		</a:t>
            </a:r>
          </a:p>
          <a:p>
            <a:pPr lvl="1">
              <a:buFont typeface="Arial" panose="020B0604020202020204" pitchFamily="34" charset="0"/>
              <a:buChar char="•"/>
            </a:pPr>
            <a:r>
              <a:rPr lang="en-US" sz="1200" dirty="0"/>
              <a:t>ESIID</a:t>
            </a:r>
          </a:p>
          <a:p>
            <a:pPr lvl="1">
              <a:buFont typeface="Arial" panose="020B0604020202020204" pitchFamily="34" charset="0"/>
              <a:buChar char="•"/>
            </a:pPr>
            <a:r>
              <a:rPr lang="en-US" sz="1200" dirty="0"/>
              <a:t>Original Tran ID (Optional except for 867_03 Final) - BGN02 of the 814_01, 814_16 or 814_24. The TDSP will see it as the BGN06 of the 814_03/814_25.</a:t>
            </a:r>
          </a:p>
          <a:p>
            <a:pPr lvl="1">
              <a:buFont typeface="Arial" panose="020B0604020202020204" pitchFamily="34" charset="0"/>
              <a:buChar char="•"/>
            </a:pPr>
            <a:r>
              <a:rPr lang="en-US" sz="1200" dirty="0"/>
              <a:t>Tran Type</a:t>
            </a:r>
          </a:p>
          <a:p>
            <a:pPr lvl="1">
              <a:buFont typeface="Arial" panose="020B0604020202020204" pitchFamily="34" charset="0"/>
              <a:buChar char="•"/>
            </a:pPr>
            <a:r>
              <a:rPr lang="en-US" sz="1200" dirty="0"/>
              <a:t>TXN Date </a:t>
            </a:r>
          </a:p>
          <a:p>
            <a:pPr lvl="1">
              <a:buFont typeface="Arial" panose="020B0604020202020204" pitchFamily="34" charset="0"/>
              <a:buChar char="•"/>
            </a:pPr>
            <a:r>
              <a:rPr lang="en-US" sz="1200" dirty="0"/>
              <a:t>Start Time - Service Period Start Date</a:t>
            </a:r>
          </a:p>
          <a:p>
            <a:pPr lvl="1">
              <a:buFont typeface="Arial" panose="020B0604020202020204" pitchFamily="34" charset="0"/>
              <a:buChar char="•"/>
            </a:pPr>
            <a:r>
              <a:rPr lang="en-US" sz="1200" dirty="0"/>
              <a:t>Dispute Category </a:t>
            </a:r>
          </a:p>
          <a:p>
            <a:pPr lvl="2">
              <a:buFont typeface="Arial" panose="020B0604020202020204" pitchFamily="34" charset="0"/>
              <a:buChar char="•"/>
            </a:pPr>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buFont typeface="Arial" panose="020B0604020202020204" pitchFamily="34" charset="0"/>
              <a:buChar char="•"/>
            </a:pPr>
            <a:r>
              <a:rPr lang="en-US" sz="1200" dirty="0"/>
              <a:t>Consumption/Usage Issue</a:t>
            </a:r>
          </a:p>
          <a:p>
            <a:pPr lvl="2">
              <a:buFont typeface="Arial" panose="020B0604020202020204" pitchFamily="34" charset="0"/>
              <a:buChar char="•"/>
            </a:pPr>
            <a:r>
              <a:rPr lang="en-US" sz="1200" dirty="0"/>
              <a:t>Billing Calculations kWh</a:t>
            </a:r>
          </a:p>
          <a:p>
            <a:pPr lvl="2">
              <a:buFont typeface="Arial" panose="020B0604020202020204" pitchFamily="34" charset="0"/>
              <a:buChar char="•"/>
            </a:pPr>
            <a:r>
              <a:rPr lang="en-US" sz="1200" dirty="0"/>
              <a:t>Billing Calculations kW</a:t>
            </a:r>
          </a:p>
          <a:p>
            <a:pPr lvl="2">
              <a:buFont typeface="Arial" panose="020B0604020202020204" pitchFamily="34" charset="0"/>
              <a:buChar char="•"/>
            </a:pPr>
            <a:r>
              <a:rPr lang="en-US" sz="1200" dirty="0"/>
              <a:t>Billing Calculations Power Factor</a:t>
            </a:r>
          </a:p>
          <a:p>
            <a:pPr lvl="2">
              <a:buFont typeface="Arial" panose="020B0604020202020204" pitchFamily="34" charset="0"/>
              <a:buChar char="•"/>
            </a:pPr>
            <a:r>
              <a:rPr lang="en-US" sz="1200" dirty="0"/>
              <a:t>TDSP Charge Issue</a:t>
            </a:r>
          </a:p>
          <a:p>
            <a:pPr lvl="2">
              <a:buFont typeface="Arial" panose="020B0604020202020204" pitchFamily="34" charset="0"/>
              <a:buChar char="•"/>
            </a:pPr>
            <a:r>
              <a:rPr lang="en-US" sz="1200" dirty="0"/>
              <a:t>Rate Issue</a:t>
            </a:r>
          </a:p>
          <a:p>
            <a:pPr lvl="2">
              <a:buFont typeface="Arial" panose="020B0604020202020204" pitchFamily="34" charset="0"/>
              <a:buChar char="•"/>
            </a:pPr>
            <a:r>
              <a:rPr lang="en-US" sz="1200" dirty="0"/>
              <a:t>Crossed Meter Issues</a:t>
            </a:r>
          </a:p>
          <a:p>
            <a:pPr lvl="2">
              <a:buFont typeface="Arial" panose="020B0604020202020204" pitchFamily="34" charset="0"/>
              <a:buChar char="•"/>
            </a:pPr>
            <a:r>
              <a:rPr lang="en-US" sz="1200" dirty="0"/>
              <a:t>Non-Metered Issues</a:t>
            </a:r>
          </a:p>
          <a:p>
            <a:pPr lvl="2">
              <a:buFont typeface="Arial" panose="020B0604020202020204" pitchFamily="34" charset="0"/>
              <a:buChar char="•"/>
            </a:pPr>
            <a:r>
              <a:rPr lang="en-US" sz="1200" dirty="0"/>
              <a:t>Other – Comments Required</a:t>
            </a:r>
          </a:p>
          <a:p>
            <a:pPr lvl="1">
              <a:buFont typeface="Arial" panose="020B0604020202020204" pitchFamily="34" charset="0"/>
              <a:buChar char="•"/>
            </a:pPr>
            <a:r>
              <a:rPr lang="en-US" sz="1200" dirty="0"/>
              <a:t>Tran ID</a:t>
            </a:r>
          </a:p>
          <a:p>
            <a:pPr lvl="1">
              <a:buFont typeface="Arial" panose="020B0604020202020204" pitchFamily="34" charset="0"/>
              <a:buChar char="•"/>
            </a:pPr>
            <a:r>
              <a:rPr lang="en-US" sz="1200" dirty="0"/>
              <a:t>IDR/Non-IDR</a:t>
            </a:r>
          </a:p>
        </p:txBody>
      </p:sp>
      <p:cxnSp>
        <p:nvCxnSpPr>
          <p:cNvPr id="5" name="Straight Arrow Connector 4"/>
          <p:cNvCxnSpPr/>
          <p:nvPr/>
        </p:nvCxnSpPr>
        <p:spPr>
          <a:xfrm>
            <a:off x="3238500" y="38862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
        <p:nvSpPr>
          <p:cNvPr id="8" name="Slide Number Placeholder 7"/>
          <p:cNvSpPr>
            <a:spLocks noGrp="1"/>
          </p:cNvSpPr>
          <p:nvPr>
            <p:ph type="sldNum" sz="quarter" idx="12"/>
          </p:nvPr>
        </p:nvSpPr>
        <p:spPr/>
        <p:txBody>
          <a:bodyPr/>
          <a:lstStyle/>
          <a:p>
            <a:fld id="{D57F1E4F-1CFF-5643-939E-02111984F565}" type="slidenum">
              <a:rPr lang="en-US" smtClean="0"/>
              <a:pPr/>
              <a:t>40</a:t>
            </a:fld>
            <a:endParaRPr lang="en-US" dirty="0"/>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933579" y="27432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 name="Slide Number Placeholder 7"/>
          <p:cNvSpPr>
            <a:spLocks noGrp="1"/>
          </p:cNvSpPr>
          <p:nvPr>
            <p:ph type="sldNum" sz="quarter" idx="12"/>
          </p:nvPr>
        </p:nvSpPr>
        <p:spPr/>
        <p:txBody>
          <a:bodyPr/>
          <a:lstStyle/>
          <a:p>
            <a:fld id="{D57F1E4F-1CFF-5643-939E-02111984F565}" type="slidenum">
              <a:rPr lang="en-US" smtClean="0"/>
              <a:pPr/>
              <a:t>41</a:t>
            </a:fld>
            <a:endParaRPr lang="en-US" dirty="0"/>
          </a:p>
        </p:txBody>
      </p: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marL="457200" lvl="1">
              <a:spcBef>
                <a:spcPts val="600"/>
              </a:spcBef>
              <a:buFont typeface="Arial" panose="020B0604020202020204" pitchFamily="34" charset="0"/>
              <a:buChar char="•"/>
            </a:pPr>
            <a:r>
              <a:rPr lang="en-US" sz="1300" b="1" dirty="0" err="1"/>
              <a:t>Unexecutable</a:t>
            </a:r>
            <a:r>
              <a:rPr lang="en-US" sz="1300" dirty="0"/>
              <a:t>, which results in state </a:t>
            </a:r>
            <a:r>
              <a:rPr lang="en-US" sz="1300" dirty="0" err="1"/>
              <a:t>Unexecutable</a:t>
            </a:r>
            <a:r>
              <a:rPr lang="en-US" sz="1300" dirty="0"/>
              <a:t>- Pending Complete – requires comments</a:t>
            </a:r>
          </a:p>
          <a:p>
            <a:pPr marL="457200" lvl="1">
              <a:spcBef>
                <a:spcPts val="600"/>
              </a:spcBef>
              <a:buFont typeface="Arial" panose="020B0604020202020204" pitchFamily="34" charset="0"/>
              <a:buChar char="•"/>
            </a:pPr>
            <a:r>
              <a:rPr lang="en-US" sz="1300" b="1" dirty="0"/>
              <a:t>Return to Submitter </a:t>
            </a:r>
            <a:r>
              <a:rPr lang="en-US" sz="1300" dirty="0"/>
              <a:t>which requires comments and then the issue is transitioned back to the Submitter for additional information </a:t>
            </a:r>
          </a:p>
          <a:p>
            <a:pPr marL="457200" lvl="1">
              <a:spcBef>
                <a:spcPts val="600"/>
              </a:spcBef>
              <a:buFont typeface="Arial" panose="020B0604020202020204" pitchFamily="34" charset="0"/>
              <a:buChar char="•"/>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grpSp>
        <p:nvGrpSpPr>
          <p:cNvPr id="5" name="Group 6"/>
          <p:cNvGrpSpPr>
            <a:grpSpLocks/>
          </p:cNvGrpSpPr>
          <p:nvPr/>
        </p:nvGrpSpPr>
        <p:grpSpPr bwMode="auto">
          <a:xfrm>
            <a:off x="1524002" y="40100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9275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182880">
              <a:spcBef>
                <a:spcPts val="600"/>
              </a:spcBef>
              <a:buClr>
                <a:schemeClr val="accent1">
                  <a:lumMod val="75000"/>
                </a:schemeClr>
              </a:buClr>
            </a:pPr>
            <a:r>
              <a:rPr lang="en-US" sz="1300" dirty="0"/>
              <a:t>In this example the TDSP selects </a:t>
            </a:r>
            <a:r>
              <a:rPr lang="en-US" sz="1300" b="1" dirty="0"/>
              <a:t>Complete</a:t>
            </a:r>
            <a:r>
              <a:rPr lang="en-US" sz="1300" dirty="0"/>
              <a:t> and the issue is transitioned to the submitting CR in a state of </a:t>
            </a:r>
            <a:r>
              <a:rPr lang="en-US" sz="1300" b="1" dirty="0"/>
              <a:t>Pending Complete</a:t>
            </a:r>
            <a:r>
              <a:rPr lang="en-US" sz="1300" dirty="0"/>
              <a:t>. The Submitting CR has the option to close the issue by selecting </a:t>
            </a:r>
            <a:r>
              <a:rPr lang="en-US" sz="1300" b="1" dirty="0"/>
              <a:t>Complete</a:t>
            </a:r>
            <a:r>
              <a:rPr lang="en-US" sz="1300" dirty="0"/>
              <a:t> or the issue will be Auto Closed in 14 Calendar days.</a:t>
            </a:r>
          </a:p>
        </p:txBody>
      </p:sp>
      <p:sp>
        <p:nvSpPr>
          <p:cNvPr id="12" name="Slide Number Placeholder 11"/>
          <p:cNvSpPr>
            <a:spLocks noGrp="1"/>
          </p:cNvSpPr>
          <p:nvPr>
            <p:ph type="sldNum" sz="quarter" idx="12"/>
          </p:nvPr>
        </p:nvSpPr>
        <p:spPr/>
        <p:txBody>
          <a:bodyPr/>
          <a:lstStyle/>
          <a:p>
            <a:fld id="{D57F1E4F-1CFF-5643-939E-02111984F565}" type="slidenum">
              <a:rPr lang="en-US" smtClean="0"/>
              <a:pPr/>
              <a:t>42</a:t>
            </a:fld>
            <a:endParaRPr lang="en-US" dirty="0"/>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4294967295"/>
          </p:nvPr>
        </p:nvSpPr>
        <p:spPr>
          <a:xfrm>
            <a:off x="5257800" y="1005840"/>
            <a:ext cx="3505200" cy="5181594"/>
          </a:xfrm>
        </p:spPr>
        <p:txBody>
          <a:bodyPr/>
          <a:lstStyle/>
          <a:p>
            <a:pPr marL="0" indent="0">
              <a:lnSpc>
                <a:spcPct val="100000"/>
              </a:lnSpc>
              <a:spcBef>
                <a:spcPts val="1800"/>
              </a:spcBef>
              <a:spcAft>
                <a:spcPts val="0"/>
              </a:spcAft>
              <a:buNone/>
            </a:pPr>
            <a:r>
              <a:rPr lang="en-US" sz="1700" dirty="0"/>
              <a:t>AMS LSE Interval Subtypes are submitted for questions regarding AMS interval level data whereas questions regarding 867s or 810s are handled via Usage &amp; Billing subtypes.</a:t>
            </a:r>
          </a:p>
          <a:p>
            <a:pPr marL="0" indent="0">
              <a:lnSpc>
                <a:spcPct val="100000"/>
              </a:lnSpc>
              <a:spcBef>
                <a:spcPts val="1800"/>
              </a:spcBef>
              <a:spcAft>
                <a:spcPts val="0"/>
              </a:spcAft>
              <a:buNone/>
            </a:pPr>
            <a:r>
              <a:rPr lang="en-US" sz="1700" dirty="0"/>
              <a:t>The Supplemental AMS Interval Data Extract is used as reference for AMS LSE Dispute subtype.  The extract is posted daily to the ERCOT Market Information System (MIS) on ercot.com website.</a:t>
            </a:r>
          </a:p>
          <a:p>
            <a:pPr marL="0" indent="0">
              <a:lnSpc>
                <a:spcPct val="100000"/>
              </a:lnSpc>
              <a:spcBef>
                <a:spcPts val="1800"/>
              </a:spcBef>
              <a:spcAft>
                <a:spcPts val="0"/>
              </a:spcAft>
              <a:buNone/>
            </a:pPr>
            <a:r>
              <a:rPr lang="en-US" sz="1700" dirty="0"/>
              <a:t>Additional information about the extract can be found in the Supplemental AMS Interval Data Extract User Guide located on ERCOT.com.</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43</a:t>
            </a:fld>
            <a:endParaRPr lang="en-US" dirty="0"/>
          </a:p>
        </p:txBody>
      </p:sp>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810000"/>
          </a:xfrm>
        </p:spPr>
        <p:txBody>
          <a:bodyPr>
            <a:normAutofit lnSpcReduction="10000"/>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1">
                    <a:lumMod val="75000"/>
                  </a:schemeClr>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1">
                    <a:lumMod val="75000"/>
                  </a:schemeClr>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44</a:t>
            </a:fld>
            <a:endParaRPr lang="en-US" dirty="0"/>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7630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buFont typeface="Arial" panose="020B0604020202020204" pitchFamily="34" charset="0"/>
              <a:buChar char="•"/>
            </a:pPr>
            <a:r>
              <a:rPr lang="en-US" sz="2000" dirty="0"/>
              <a:t>Select the Usage/Billing AMS LSE Interval </a:t>
            </a:r>
            <a:r>
              <a:rPr lang="en-US" sz="2000" b="1" dirty="0">
                <a:solidFill>
                  <a:schemeClr val="accent1">
                    <a:lumMod val="75000"/>
                  </a:schemeClr>
                </a:solidFill>
              </a:rPr>
              <a:t>Missing</a:t>
            </a:r>
            <a:r>
              <a:rPr lang="en-US" sz="2000" dirty="0"/>
              <a:t> option.</a:t>
            </a:r>
          </a:p>
          <a:p>
            <a:pPr lvl="1">
              <a:spcBef>
                <a:spcPts val="1800"/>
              </a:spcBef>
              <a:buFont typeface="Arial" panose="020B0604020202020204" pitchFamily="34" charset="0"/>
              <a:buChar char="•"/>
            </a:pPr>
            <a:r>
              <a:rPr lang="en-US" sz="2000" dirty="0"/>
              <a:t>Enter the data for the required fields.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45</a:t>
            </a:fld>
            <a:endParaRPr lang="en-US" dirty="0"/>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4267200" y="4953000"/>
            <a:ext cx="4876800" cy="1371600"/>
          </a:xfrm>
        </p:spPr>
        <p:txBody>
          <a:bodyPr/>
          <a:lstStyle/>
          <a:p>
            <a:pPr marL="0" indent="0">
              <a:buNone/>
            </a:pPr>
            <a:r>
              <a:rPr lang="en-US" sz="2000" dirty="0">
                <a:solidFill>
                  <a:schemeClr val="accent1">
                    <a:lumMod val="75000"/>
                  </a:schemeClr>
                </a:solidFill>
              </a:rPr>
              <a:t>CR enters required information indicating STARTTIME and STOPTIME as formatted above for the missing period only and selects ‘OK’.</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46</a:t>
            </a:fld>
            <a:endParaRPr lang="en-US" dirty="0"/>
          </a:p>
        </p:txBody>
      </p:sp>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343400"/>
          </a:xfrm>
        </p:spPr>
        <p:txBody>
          <a:bodyPr/>
          <a:lstStyle/>
          <a:p>
            <a:pPr marL="0" indent="0">
              <a:lnSpc>
                <a:spcPct val="100000"/>
              </a:lnSpc>
              <a:spcBef>
                <a:spcPts val="1800"/>
              </a:spcBef>
              <a:spcAft>
                <a:spcPts val="0"/>
              </a:spcAft>
              <a:buNone/>
            </a:pPr>
            <a:r>
              <a:rPr lang="en-US" sz="2400" dirty="0"/>
              <a:t>“Happy Path”</a:t>
            </a:r>
          </a:p>
          <a:p>
            <a:pPr marL="0" indent="0">
              <a:lnSpc>
                <a:spcPct val="100000"/>
              </a:lnSpc>
              <a:spcBef>
                <a:spcPts val="1800"/>
              </a:spcBef>
              <a:spcAft>
                <a:spcPts val="0"/>
              </a:spcAft>
              <a:buNone/>
            </a:pPr>
            <a:r>
              <a:rPr lang="en-US" sz="2400" dirty="0"/>
              <a:t>Requesting CR selects </a:t>
            </a:r>
            <a:r>
              <a:rPr lang="en-US" sz="2400" b="1" dirty="0">
                <a:solidFill>
                  <a:schemeClr val="accent1">
                    <a:lumMod val="75000"/>
                  </a:schemeClr>
                </a:solidFill>
              </a:rPr>
              <a:t>Missing</a:t>
            </a:r>
            <a:r>
              <a:rPr lang="en-US" sz="2400" dirty="0"/>
              <a:t> under Usage/Billing AMS LSE Interval from the Submit Tree.</a:t>
            </a:r>
          </a:p>
          <a:p>
            <a:pPr marL="0" indent="0">
              <a:lnSpc>
                <a:spcPct val="100000"/>
              </a:lnSpc>
              <a:spcBef>
                <a:spcPts val="1800"/>
              </a:spcBef>
              <a:spcAft>
                <a:spcPts val="0"/>
              </a:spcAft>
              <a:buNone/>
            </a:pPr>
            <a:r>
              <a:rPr lang="en-US" sz="2400" dirty="0"/>
              <a:t>Requesting CR enters all required information and selects ‘OK’.</a:t>
            </a:r>
          </a:p>
          <a:p>
            <a:pPr marL="0" indent="0">
              <a:lnSpc>
                <a:spcPct val="100000"/>
              </a:lnSpc>
              <a:spcBef>
                <a:spcPts val="1800"/>
              </a:spcBef>
              <a:spcAft>
                <a:spcPts val="0"/>
              </a:spcAft>
              <a:buNone/>
            </a:pPr>
            <a:r>
              <a:rPr lang="en-US" sz="2400" dirty="0"/>
              <a:t>The issue is now in the state of ‘New’ with the TDSP as Responsible MP.</a:t>
            </a:r>
          </a:p>
          <a:p>
            <a:pPr marL="0" indent="0">
              <a:lnSpc>
                <a:spcPct val="100000"/>
              </a:lnSpc>
              <a:spcBef>
                <a:spcPts val="1800"/>
              </a:spcBef>
              <a:spcAft>
                <a:spcPts val="0"/>
              </a:spcAft>
              <a:buNone/>
            </a:pPr>
            <a:r>
              <a:rPr lang="en-US" sz="2400" dirty="0"/>
              <a:t>TDSP selects ‘Begin Working’.</a:t>
            </a:r>
          </a:p>
          <a:p>
            <a:pPr marL="0" indent="0">
              <a:lnSpc>
                <a:spcPct val="100000"/>
              </a:lnSpc>
              <a:spcBef>
                <a:spcPts val="1800"/>
              </a:spcBef>
              <a:spcAft>
                <a:spcPts val="0"/>
              </a:spcAft>
              <a:buNone/>
            </a:pPr>
            <a:r>
              <a:rPr lang="en-US" sz="2400" dirty="0"/>
              <a:t>The issue is now in a state of ‘In Progress (Assignee)’.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33528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48</a:t>
            </a:fld>
            <a:endParaRPr lang="en-US" dirty="0"/>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lstStyle/>
          <a:p>
            <a:pPr marL="0" indent="0">
              <a:lnSpc>
                <a:spcPct val="100000"/>
              </a:lnSpc>
              <a:spcBef>
                <a:spcPts val="1800"/>
              </a:spcBef>
              <a:spcAft>
                <a:spcPts val="0"/>
              </a:spcAft>
              <a:buNone/>
            </a:pPr>
            <a:r>
              <a:rPr lang="en-US" sz="2400" dirty="0"/>
              <a:t>“Happy Path” (cont.)</a:t>
            </a:r>
          </a:p>
          <a:p>
            <a:pPr marL="0" indent="0">
              <a:lnSpc>
                <a:spcPct val="100000"/>
              </a:lnSpc>
              <a:spcBef>
                <a:spcPts val="1800"/>
              </a:spcBef>
              <a:spcAft>
                <a:spcPts val="0"/>
              </a:spcAft>
              <a:buNone/>
            </a:pPr>
            <a:r>
              <a:rPr lang="en-US" sz="2400" dirty="0"/>
              <a:t>TDSP selects ‘Complete’, enters Comments (optional) and selects ‘OK’.</a:t>
            </a:r>
          </a:p>
          <a:p>
            <a:pPr marL="0" indent="0">
              <a:lnSpc>
                <a:spcPct val="100000"/>
              </a:lnSpc>
              <a:spcBef>
                <a:spcPts val="1800"/>
              </a:spcBef>
              <a:spcAft>
                <a:spcPts val="0"/>
              </a:spcAft>
              <a:buNone/>
            </a:pPr>
            <a:r>
              <a:rPr lang="en-US" sz="2400" dirty="0"/>
              <a:t>The issue is now in a state of ‘Pending Complete’ with the Submitting MP as the Responsible MP.</a:t>
            </a:r>
          </a:p>
          <a:p>
            <a:pPr marL="0" indent="0">
              <a:lnSpc>
                <a:spcPct val="100000"/>
              </a:lnSpc>
              <a:spcBef>
                <a:spcPts val="1800"/>
              </a:spcBef>
              <a:spcAft>
                <a:spcPts val="0"/>
              </a:spcAft>
              <a:buNone/>
            </a:pPr>
            <a:r>
              <a:rPr lang="en-US" sz="2400" dirty="0"/>
              <a:t>Submitting MP selects ‘Complete’ and the issue closes to ‘Complete’.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49</a:t>
            </a:fld>
            <a:endParaRPr lang="en-US" dirty="0"/>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Training Objectives</a:t>
            </a:r>
          </a:p>
        </p:txBody>
      </p:sp>
      <p:sp>
        <p:nvSpPr>
          <p:cNvPr id="3" name="Content Placeholder 2"/>
          <p:cNvSpPr>
            <a:spLocks noGrp="1"/>
          </p:cNvSpPr>
          <p:nvPr>
            <p:ph idx="4294967295"/>
          </p:nvPr>
        </p:nvSpPr>
        <p:spPr>
          <a:xfrm>
            <a:off x="4572000" y="1676400"/>
            <a:ext cx="4298950" cy="4146550"/>
          </a:xfrm>
        </p:spPr>
        <p:txBody>
          <a:bodyPr>
            <a:normAutofit fontScale="92500" lnSpcReduction="20000"/>
          </a:bodyPr>
          <a:lstStyle/>
          <a:p>
            <a:pPr marL="274320" indent="-274320">
              <a:lnSpc>
                <a:spcPct val="100000"/>
              </a:lnSpc>
              <a:spcBef>
                <a:spcPts val="0"/>
              </a:spcBef>
              <a:spcAft>
                <a:spcPts val="1200"/>
              </a:spcAft>
              <a:buFont typeface="Arial" panose="020B0604020202020204" pitchFamily="34" charset="0"/>
              <a:buChar char="•"/>
            </a:pPr>
            <a:r>
              <a:rPr lang="en-US" sz="1800" dirty="0" smtClean="0">
                <a:solidFill>
                  <a:schemeClr val="tx1"/>
                </a:solidFill>
              </a:rPr>
              <a:t>Inadvertent </a:t>
            </a:r>
            <a:r>
              <a:rPr lang="en-US" sz="1800" dirty="0">
                <a:solidFill>
                  <a:schemeClr val="tx1"/>
                </a:solidFill>
              </a:rPr>
              <a:t>Gains</a:t>
            </a:r>
          </a:p>
          <a:p>
            <a:pPr marL="457200" lvl="1">
              <a:spcBef>
                <a:spcPts val="0"/>
              </a:spcBef>
              <a:spcAft>
                <a:spcPts val="1200"/>
              </a:spcAft>
            </a:pPr>
            <a:r>
              <a:rPr lang="en-US" sz="1600" dirty="0">
                <a:solidFill>
                  <a:schemeClr val="tx1"/>
                </a:solidFill>
              </a:rPr>
              <a:t>Rescission</a:t>
            </a:r>
          </a:p>
          <a:p>
            <a:pPr marL="457200" lvl="1">
              <a:spcBef>
                <a:spcPts val="0"/>
              </a:spcBef>
              <a:spcAft>
                <a:spcPts val="1200"/>
              </a:spcAft>
            </a:pPr>
            <a:r>
              <a:rPr lang="en-US" sz="1600" dirty="0">
                <a:solidFill>
                  <a:schemeClr val="tx1"/>
                </a:solidFill>
              </a:rPr>
              <a:t>IAG Walkthrough</a:t>
            </a:r>
          </a:p>
          <a:p>
            <a:pPr marL="457200" lvl="1">
              <a:spcBef>
                <a:spcPts val="0"/>
              </a:spcBef>
              <a:spcAft>
                <a:spcPts val="1200"/>
              </a:spcAft>
            </a:pPr>
            <a:r>
              <a:rPr lang="en-US" sz="1600" dirty="0">
                <a:solidFill>
                  <a:schemeClr val="tx1"/>
                </a:solidFill>
              </a:rPr>
              <a:t>Verification Process</a:t>
            </a:r>
          </a:p>
          <a:p>
            <a:pPr marL="457200" lvl="1">
              <a:spcBef>
                <a:spcPts val="0"/>
              </a:spcBef>
              <a:spcAft>
                <a:spcPts val="1200"/>
              </a:spcAft>
            </a:pPr>
            <a:r>
              <a:rPr lang="en-US" sz="1600" dirty="0">
                <a:solidFill>
                  <a:schemeClr val="tx1"/>
                </a:solidFill>
              </a:rPr>
              <a:t>Best Practices</a:t>
            </a:r>
          </a:p>
          <a:p>
            <a:pPr marL="457200" lvl="1">
              <a:spcBef>
                <a:spcPts val="0"/>
              </a:spcBef>
              <a:spcAft>
                <a:spcPts val="1200"/>
              </a:spcAft>
            </a:pPr>
            <a:r>
              <a:rPr lang="en-US" sz="1600" dirty="0" smtClean="0">
                <a:solidFill>
                  <a:schemeClr val="tx1"/>
                </a:solidFill>
              </a:rPr>
              <a:t>Reporting</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Siebel Changes</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DEV LSE/Non LSE</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Bulk Insert</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Additional D2D Subtypes</a:t>
            </a: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Other </a:t>
            </a:r>
            <a:r>
              <a:rPr lang="en-US" sz="1800" dirty="0" smtClean="0">
                <a:solidFill>
                  <a:schemeClr val="tx1"/>
                </a:solidFill>
              </a:rPr>
              <a:t>Subtype</a:t>
            </a:r>
            <a:endParaRPr lang="en-US" sz="1600" dirty="0">
              <a:solidFill>
                <a:schemeClr val="tx1"/>
              </a:solidFill>
            </a:endParaRPr>
          </a:p>
          <a:p>
            <a:pPr marL="274320" indent="-274320">
              <a:lnSpc>
                <a:spcPct val="100000"/>
              </a:lnSpc>
              <a:spcBef>
                <a:spcPts val="0"/>
              </a:spcBef>
              <a:spcAft>
                <a:spcPts val="1200"/>
              </a:spcAft>
              <a:buFont typeface="Arial" panose="020B0604020202020204" pitchFamily="34" charset="0"/>
              <a:buChar char="•"/>
            </a:pPr>
            <a:r>
              <a:rPr lang="en-US" sz="1800" dirty="0">
                <a:solidFill>
                  <a:schemeClr val="tx1"/>
                </a:solidFill>
              </a:rPr>
              <a:t>Background Reporting</a:t>
            </a: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chemeClr val="tx1"/>
                </a:solidFill>
              </a:rPr>
              <a:t>This training covers the following topics:</a:t>
            </a:r>
          </a:p>
          <a:p>
            <a:pPr marL="274320" indent="-274320">
              <a:spcBef>
                <a:spcPts val="0"/>
              </a:spcBef>
              <a:spcAft>
                <a:spcPts val="1200"/>
              </a:spcAft>
              <a:buClr>
                <a:schemeClr val="accent1"/>
              </a:buClr>
            </a:pPr>
            <a:r>
              <a:rPr lang="en-US" sz="1800" dirty="0">
                <a:solidFill>
                  <a:schemeClr val="tx1"/>
                </a:solidFill>
              </a:rPr>
              <a:t>General </a:t>
            </a:r>
            <a:r>
              <a:rPr lang="en-US" sz="1800" dirty="0" err="1">
                <a:solidFill>
                  <a:schemeClr val="tx1"/>
                </a:solidFill>
              </a:rPr>
              <a:t>MarkeTrak</a:t>
            </a:r>
            <a:r>
              <a:rPr lang="en-US" sz="1800" dirty="0">
                <a:solidFill>
                  <a:schemeClr val="tx1"/>
                </a:solidFill>
              </a:rPr>
              <a:t> Navigation</a:t>
            </a:r>
          </a:p>
          <a:p>
            <a:pPr marL="274320" indent="-274320">
              <a:spcBef>
                <a:spcPts val="0"/>
              </a:spcBef>
              <a:spcAft>
                <a:spcPts val="1200"/>
              </a:spcAft>
              <a:buClr>
                <a:schemeClr val="accent1"/>
              </a:buClr>
            </a:pPr>
            <a:r>
              <a:rPr lang="en-US" sz="1800" dirty="0">
                <a:solidFill>
                  <a:schemeClr val="tx1"/>
                </a:solidFill>
              </a:rPr>
              <a:t>Administrator Functionality</a:t>
            </a:r>
          </a:p>
          <a:p>
            <a:pPr marL="274320" indent="-274320">
              <a:spcBef>
                <a:spcPts val="0"/>
              </a:spcBef>
              <a:spcAft>
                <a:spcPts val="1200"/>
              </a:spcAft>
              <a:buClr>
                <a:schemeClr val="accent1"/>
              </a:buClr>
            </a:pPr>
            <a:r>
              <a:rPr lang="en-US" sz="1800" dirty="0">
                <a:solidFill>
                  <a:schemeClr val="tx1"/>
                </a:solidFill>
              </a:rPr>
              <a:t>Email Notification</a:t>
            </a:r>
          </a:p>
          <a:p>
            <a:pPr marL="274320" indent="-274320">
              <a:spcBef>
                <a:spcPts val="0"/>
              </a:spcBef>
              <a:spcAft>
                <a:spcPts val="1200"/>
              </a:spcAft>
              <a:buClr>
                <a:schemeClr val="accent1"/>
              </a:buClr>
            </a:pPr>
            <a:r>
              <a:rPr lang="en-US" sz="1800" dirty="0" err="1">
                <a:solidFill>
                  <a:schemeClr val="tx1"/>
                </a:solidFill>
              </a:rPr>
              <a:t>ListServes</a:t>
            </a:r>
            <a:endParaRPr lang="en-US" sz="1800" dirty="0">
              <a:solidFill>
                <a:schemeClr val="tx1"/>
              </a:solidFill>
            </a:endParaRPr>
          </a:p>
          <a:p>
            <a:pPr marL="274320" indent="-274320">
              <a:spcBef>
                <a:spcPts val="0"/>
              </a:spcBef>
              <a:spcAft>
                <a:spcPts val="1200"/>
              </a:spcAft>
              <a:buClr>
                <a:schemeClr val="accent1"/>
              </a:buClr>
            </a:pPr>
            <a:r>
              <a:rPr lang="en-US" sz="1800" dirty="0">
                <a:solidFill>
                  <a:schemeClr val="tx1"/>
                </a:solidFill>
              </a:rPr>
              <a:t>Missing Enrollments</a:t>
            </a:r>
          </a:p>
          <a:p>
            <a:pPr marL="274320" indent="-274320">
              <a:spcBef>
                <a:spcPts val="0"/>
              </a:spcBef>
              <a:spcAft>
                <a:spcPts val="1200"/>
              </a:spcAft>
              <a:buClr>
                <a:schemeClr val="accent1"/>
              </a:buClr>
            </a:pPr>
            <a:r>
              <a:rPr lang="en-US" sz="1800" dirty="0">
                <a:solidFill>
                  <a:schemeClr val="tx1"/>
                </a:solidFill>
              </a:rPr>
              <a:t>Usage &amp; Billing</a:t>
            </a:r>
          </a:p>
          <a:p>
            <a:pPr marL="274320" indent="-274320">
              <a:spcBef>
                <a:spcPts val="0"/>
              </a:spcBef>
              <a:spcAft>
                <a:spcPts val="1200"/>
              </a:spcAft>
              <a:buClr>
                <a:schemeClr val="accent1"/>
              </a:buClr>
            </a:pPr>
            <a:r>
              <a:rPr lang="en-US" sz="1800" dirty="0">
                <a:solidFill>
                  <a:schemeClr val="tx1"/>
                </a:solidFill>
              </a:rPr>
              <a:t>Switch </a:t>
            </a:r>
            <a:r>
              <a:rPr lang="en-US" sz="1800" dirty="0" smtClean="0">
                <a:solidFill>
                  <a:schemeClr val="tx1"/>
                </a:solidFill>
              </a:rPr>
              <a:t>Holds</a:t>
            </a:r>
            <a:endParaRPr lang="en-US" sz="1800" dirty="0">
              <a:solidFill>
                <a:schemeClr val="tx1"/>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5</a:t>
            </a:fld>
            <a:endParaRPr lang="en-US" dirty="0"/>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4294967295"/>
          </p:nvPr>
        </p:nvSpPr>
        <p:spPr>
          <a:xfrm>
            <a:off x="4191000" y="5562600"/>
            <a:ext cx="4953000" cy="762000"/>
          </a:xfrm>
        </p:spPr>
        <p:txBody>
          <a:bodyPr/>
          <a:lstStyle/>
          <a:p>
            <a:pPr marL="0" indent="0">
              <a:buNone/>
            </a:pPr>
            <a:r>
              <a:rPr lang="en-US" sz="2000" dirty="0">
                <a:solidFill>
                  <a:schemeClr val="accent1">
                    <a:lumMod val="75000"/>
                  </a:schemeClr>
                </a:solidFill>
              </a:rPr>
              <a:t>Submitting CR selects ‘Complete’ and the issue is closed to a state of ‘Complete.</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50</a:t>
            </a:fld>
            <a:endParaRPr lang="en-US" dirty="0"/>
          </a:p>
        </p:txBody>
      </p:sp>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876800"/>
          </a:xfrm>
        </p:spPr>
        <p:txBody>
          <a:bodyPr>
            <a:normAutofit/>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buFont typeface="Arial" panose="020B0604020202020204" pitchFamily="34" charset="0"/>
              <a:buChar char="•"/>
            </a:pPr>
            <a:r>
              <a:rPr lang="en-US" sz="2000" dirty="0"/>
              <a:t>The ESIID </a:t>
            </a:r>
            <a:r>
              <a:rPr lang="en-US" sz="2000" u="sng" dirty="0"/>
              <a:t>must have an AMS meter profile</a:t>
            </a:r>
            <a:r>
              <a:rPr lang="en-US" sz="2000" dirty="0"/>
              <a:t> at ERCOT.</a:t>
            </a:r>
          </a:p>
          <a:p>
            <a:pPr lvl="1">
              <a:spcBef>
                <a:spcPts val="1800"/>
              </a:spcBef>
              <a:buFont typeface="Arial" panose="020B0604020202020204" pitchFamily="34" charset="0"/>
              <a:buChar char="•"/>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51</a:t>
            </a:fld>
            <a:endParaRPr lang="en-US" dirty="0"/>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7630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buFont typeface="Arial" panose="020B0604020202020204" pitchFamily="34" charset="0"/>
              <a:buChar char="•"/>
            </a:pPr>
            <a:r>
              <a:rPr lang="en-US" sz="2000" dirty="0"/>
              <a:t>Select the Usage/Billing AMS LSE Interval </a:t>
            </a:r>
            <a:r>
              <a:rPr lang="en-US" sz="2000" b="1" dirty="0">
                <a:solidFill>
                  <a:schemeClr val="accent1">
                    <a:lumMod val="75000"/>
                  </a:schemeClr>
                </a:solidFill>
              </a:rPr>
              <a:t>Dispute</a:t>
            </a:r>
            <a:r>
              <a:rPr lang="en-US" sz="2000" dirty="0"/>
              <a:t> option.</a:t>
            </a:r>
          </a:p>
          <a:p>
            <a:pPr lvl="1">
              <a:spcBef>
                <a:spcPts val="1800"/>
              </a:spcBef>
              <a:buFont typeface="Arial" panose="020B0604020202020204" pitchFamily="34" charset="0"/>
              <a:buChar char="•"/>
            </a:pPr>
            <a:r>
              <a:rPr lang="en-US" sz="2000" dirty="0"/>
              <a:t>Enter the data for the required fields. </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52</a:t>
            </a:fld>
            <a:endParaRPr lang="en-US" dirty="0"/>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71800" y="5257800"/>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t>mm/</a:t>
            </a:r>
            <a:r>
              <a:rPr lang="en-US" altLang="en-US" sz="1600" dirty="0" err="1"/>
              <a:t>dd</a:t>
            </a:r>
            <a:r>
              <a:rPr lang="en-US" altLang="en-US" sz="1600" dirty="0"/>
              <a:t>/</a:t>
            </a:r>
            <a:r>
              <a:rPr lang="en-US" altLang="en-US" sz="1600" dirty="0" err="1"/>
              <a:t>yyyy</a:t>
            </a:r>
            <a:r>
              <a:rPr lang="en-US" altLang="en-US" sz="1600" dirty="0"/>
              <a:t> 00:00:00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t>mm/</a:t>
            </a:r>
            <a:r>
              <a:rPr lang="en-US" altLang="en-US" sz="1600" dirty="0" err="1"/>
              <a:t>dd</a:t>
            </a:r>
            <a:r>
              <a:rPr lang="en-US" altLang="en-US" sz="1600" dirty="0"/>
              <a:t>/</a:t>
            </a:r>
            <a:r>
              <a:rPr lang="en-US" altLang="en-US" sz="1600" dirty="0" err="1"/>
              <a:t>yyyy</a:t>
            </a:r>
            <a:r>
              <a:rPr lang="en-US" altLang="en-US" sz="1600" dirty="0"/>
              <a:t> 23:59:59 </a:t>
            </a:r>
          </a:p>
        </p:txBody>
      </p:sp>
      <p:sp>
        <p:nvSpPr>
          <p:cNvPr id="9" name="Slide Number Placeholder 8"/>
          <p:cNvSpPr>
            <a:spLocks noGrp="1"/>
          </p:cNvSpPr>
          <p:nvPr>
            <p:ph type="sldNum" sz="quarter" idx="12"/>
          </p:nvPr>
        </p:nvSpPr>
        <p:spPr/>
        <p:txBody>
          <a:bodyPr/>
          <a:lstStyle/>
          <a:p>
            <a:fld id="{D57F1E4F-1CFF-5643-939E-02111984F565}" type="slidenum">
              <a:rPr lang="en-US" smtClean="0"/>
              <a:pPr/>
              <a:t>53</a:t>
            </a:fld>
            <a:endParaRPr lang="en-US" dirty="0"/>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4267200"/>
          </a:xfrm>
        </p:spPr>
        <p:txBody>
          <a:bodyPr>
            <a:normAutofit/>
          </a:bodyPr>
          <a:lstStyle/>
          <a:p>
            <a:pPr marL="0" indent="0">
              <a:lnSpc>
                <a:spcPct val="100000"/>
              </a:lnSpc>
              <a:spcBef>
                <a:spcPts val="1800"/>
              </a:spcBef>
              <a:spcAft>
                <a:spcPts val="0"/>
              </a:spcAft>
              <a:buNone/>
            </a:pPr>
            <a:r>
              <a:rPr lang="en-US" sz="2400" dirty="0"/>
              <a:t>“Happy Path”</a:t>
            </a:r>
          </a:p>
          <a:p>
            <a:pPr marL="0" indent="0">
              <a:lnSpc>
                <a:spcPct val="100000"/>
              </a:lnSpc>
              <a:spcBef>
                <a:spcPts val="1800"/>
              </a:spcBef>
              <a:spcAft>
                <a:spcPts val="0"/>
              </a:spcAft>
              <a:buNone/>
            </a:pPr>
            <a:r>
              <a:rPr lang="en-US" sz="2400" dirty="0"/>
              <a:t>Requesting CR selects </a:t>
            </a:r>
            <a:r>
              <a:rPr lang="en-US" sz="2400" b="1" dirty="0">
                <a:solidFill>
                  <a:schemeClr val="accent1">
                    <a:lumMod val="75000"/>
                  </a:schemeClr>
                </a:solidFill>
              </a:rPr>
              <a:t>Dispute</a:t>
            </a:r>
            <a:r>
              <a:rPr lang="en-US" sz="2400" dirty="0">
                <a:solidFill>
                  <a:schemeClr val="accent5"/>
                </a:solidFill>
              </a:rPr>
              <a:t> </a:t>
            </a:r>
            <a:r>
              <a:rPr lang="en-US" sz="2400" dirty="0"/>
              <a:t>under Usage/Billing AMS LSE Interval from the Submit Tree.</a:t>
            </a:r>
          </a:p>
          <a:p>
            <a:pPr marL="0" indent="0">
              <a:lnSpc>
                <a:spcPct val="100000"/>
              </a:lnSpc>
              <a:spcBef>
                <a:spcPts val="1800"/>
              </a:spcBef>
              <a:spcAft>
                <a:spcPts val="0"/>
              </a:spcAft>
              <a:buNone/>
            </a:pPr>
            <a:r>
              <a:rPr lang="en-US" sz="2400" dirty="0"/>
              <a:t>Requesting CR enters all required information and selects ‘OK’.</a:t>
            </a:r>
          </a:p>
          <a:p>
            <a:pPr marL="0" indent="0">
              <a:lnSpc>
                <a:spcPct val="100000"/>
              </a:lnSpc>
              <a:spcBef>
                <a:spcPts val="1800"/>
              </a:spcBef>
              <a:spcAft>
                <a:spcPts val="0"/>
              </a:spcAft>
              <a:buNone/>
            </a:pPr>
            <a:r>
              <a:rPr lang="en-US" sz="2400" dirty="0"/>
              <a:t>The issue is now in the state of ‘New’ with the TDSP as Responsible MP.</a:t>
            </a:r>
          </a:p>
          <a:p>
            <a:pPr marL="0" indent="0">
              <a:lnSpc>
                <a:spcPct val="100000"/>
              </a:lnSpc>
              <a:spcBef>
                <a:spcPts val="1800"/>
              </a:spcBef>
              <a:spcAft>
                <a:spcPts val="0"/>
              </a:spcAft>
              <a:buNone/>
            </a:pPr>
            <a:r>
              <a:rPr lang="en-US" sz="2400" dirty="0"/>
              <a:t>TDSP selects ‘Begin Working’.</a:t>
            </a:r>
          </a:p>
          <a:p>
            <a:pPr marL="0" indent="0">
              <a:lnSpc>
                <a:spcPct val="100000"/>
              </a:lnSpc>
              <a:spcBef>
                <a:spcPts val="1800"/>
              </a:spcBef>
              <a:spcAft>
                <a:spcPts val="0"/>
              </a:spcAft>
              <a:buNone/>
            </a:pPr>
            <a:r>
              <a:rPr lang="en-US" sz="2400" dirty="0"/>
              <a:t>The issue is now in a state of ‘In Progress (Assignee)’.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54</a:t>
            </a:fld>
            <a:endParaRPr lang="en-US" dirty="0"/>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362200" y="5638800"/>
            <a:ext cx="6781800" cy="762000"/>
          </a:xfrm>
        </p:spPr>
        <p:txBody>
          <a:bodyPr/>
          <a:lstStyle/>
          <a:p>
            <a:pPr marL="0" indent="0">
              <a:buNone/>
            </a:pPr>
            <a:r>
              <a:rPr lang="en-US" sz="2000" dirty="0">
                <a:solidFill>
                  <a:schemeClr val="accent1">
                    <a:lumMod val="75000"/>
                  </a:schemeClr>
                </a:solidFill>
              </a:rPr>
              <a:t>TDSP selects ‘Begin Working’ and then selects ‘Complete’ and enters optional Comments. TDSP selects ‘OK’. </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D57F1E4F-1CFF-5643-939E-02111984F565}" type="slidenum">
              <a:rPr lang="en-US" smtClean="0"/>
              <a:pPr/>
              <a:t>55</a:t>
            </a:fld>
            <a:endParaRPr lang="en-US" dirty="0"/>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228600" y="1005840"/>
            <a:ext cx="8686800" cy="3642360"/>
          </a:xfrm>
        </p:spPr>
        <p:txBody>
          <a:bodyPr>
            <a:normAutofit/>
          </a:bodyPr>
          <a:lstStyle/>
          <a:p>
            <a:pPr marL="0" indent="0">
              <a:lnSpc>
                <a:spcPct val="100000"/>
              </a:lnSpc>
              <a:spcBef>
                <a:spcPts val="1800"/>
              </a:spcBef>
              <a:spcAft>
                <a:spcPts val="0"/>
              </a:spcAft>
              <a:buNone/>
            </a:pPr>
            <a:r>
              <a:rPr lang="en-US" sz="2400" dirty="0"/>
              <a:t>“Happy Path” (cont.)</a:t>
            </a:r>
          </a:p>
          <a:p>
            <a:pPr marL="0" indent="0">
              <a:lnSpc>
                <a:spcPct val="100000"/>
              </a:lnSpc>
              <a:spcBef>
                <a:spcPts val="1800"/>
              </a:spcBef>
              <a:spcAft>
                <a:spcPts val="0"/>
              </a:spcAft>
              <a:buNone/>
            </a:pPr>
            <a:r>
              <a:rPr lang="en-US" sz="2400" dirty="0"/>
              <a:t>TDSP selects ‘Complete’, enters Comments (optional) and selects ‘OK’.</a:t>
            </a:r>
          </a:p>
          <a:p>
            <a:pPr marL="0" indent="0">
              <a:lnSpc>
                <a:spcPct val="100000"/>
              </a:lnSpc>
              <a:spcBef>
                <a:spcPts val="1800"/>
              </a:spcBef>
              <a:spcAft>
                <a:spcPts val="0"/>
              </a:spcAft>
              <a:buNone/>
            </a:pPr>
            <a:r>
              <a:rPr lang="en-US" sz="2400" dirty="0"/>
              <a:t>The issue is now in a state of ‘Pending Complete’ with the Submitting MP as the Responsible MP.</a:t>
            </a:r>
          </a:p>
          <a:p>
            <a:pPr marL="0" indent="0">
              <a:lnSpc>
                <a:spcPct val="100000"/>
              </a:lnSpc>
              <a:spcBef>
                <a:spcPts val="1800"/>
              </a:spcBef>
              <a:spcAft>
                <a:spcPts val="0"/>
              </a:spcAft>
              <a:buNone/>
            </a:pPr>
            <a:r>
              <a:rPr lang="en-US" sz="2400" dirty="0"/>
              <a:t>Submitting MP selects ‘Complete’ and the issue transitions to ‘Complete’.</a:t>
            </a:r>
          </a:p>
        </p:txBody>
      </p:sp>
      <p:sp>
        <p:nvSpPr>
          <p:cNvPr id="6" name="Slide Number Placeholder 5"/>
          <p:cNvSpPr>
            <a:spLocks noGrp="1"/>
          </p:cNvSpPr>
          <p:nvPr>
            <p:ph type="sldNum" sz="quarter" idx="12"/>
          </p:nvPr>
        </p:nvSpPr>
        <p:spPr/>
        <p:txBody>
          <a:bodyPr/>
          <a:lstStyle/>
          <a:p>
            <a:fld id="{D57F1E4F-1CFF-5643-939E-02111984F565}" type="slidenum">
              <a:rPr lang="en-US" smtClean="0"/>
              <a:pPr/>
              <a:t>56</a:t>
            </a:fld>
            <a:endParaRPr lang="en-US" dirty="0"/>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4294967295"/>
          </p:nvPr>
        </p:nvSpPr>
        <p:spPr>
          <a:xfrm>
            <a:off x="4419600" y="4114800"/>
            <a:ext cx="4724400" cy="1066800"/>
          </a:xfrm>
        </p:spPr>
        <p:txBody>
          <a:bodyPr/>
          <a:lstStyle/>
          <a:p>
            <a:pPr marL="0" indent="0">
              <a:buNone/>
            </a:pPr>
            <a:r>
              <a:rPr lang="en-US" sz="2000" dirty="0">
                <a:solidFill>
                  <a:schemeClr val="accent1">
                    <a:lumMod val="75000"/>
                  </a:schemeClr>
                </a:solidFill>
              </a:rPr>
              <a:t>Submitting CR selects ‘Complete’ and the issue is closed to a state of ‘Complete.</a:t>
            </a:r>
          </a:p>
        </p:txBody>
      </p:sp>
      <p:sp>
        <p:nvSpPr>
          <p:cNvPr id="7" name="Slide Number Placeholder 6"/>
          <p:cNvSpPr>
            <a:spLocks noGrp="1"/>
          </p:cNvSpPr>
          <p:nvPr>
            <p:ph type="sldNum" sz="quarter" idx="12"/>
          </p:nvPr>
        </p:nvSpPr>
        <p:spPr/>
        <p:txBody>
          <a:bodyPr/>
          <a:lstStyle/>
          <a:p>
            <a:fld id="{D57F1E4F-1CFF-5643-939E-02111984F565}" type="slidenum">
              <a:rPr lang="en-US" smtClean="0"/>
              <a:pPr/>
              <a:t>57</a:t>
            </a:fld>
            <a:endParaRPr lang="en-US" dirty="0"/>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2974975"/>
          </a:xfrm>
        </p:spPr>
        <p:txBody>
          <a:bodyPr>
            <a:normAutofit/>
          </a:bodyPr>
          <a:lstStyle/>
          <a:p>
            <a:pPr marL="0" indent="0">
              <a:spcBef>
                <a:spcPts val="1800"/>
              </a:spcBef>
              <a:buNone/>
            </a:pPr>
            <a:r>
              <a:rPr lang="en-US" sz="2000" b="1" i="1" dirty="0"/>
              <a:t>Which subtype should a CR submit if a customer is questioning the monthly consumption value they received on their monthly bill?</a:t>
            </a:r>
          </a:p>
          <a:p>
            <a:pPr marL="914400" lvl="1" indent="-457200">
              <a:lnSpc>
                <a:spcPct val="100000"/>
              </a:lnSpc>
              <a:spcBef>
                <a:spcPts val="1800"/>
              </a:spcBef>
              <a:spcAft>
                <a:spcPts val="0"/>
              </a:spcAft>
              <a:buFont typeface="+mj-lt"/>
              <a:buAutoNum type="alphaLcParenR"/>
            </a:pPr>
            <a:r>
              <a:rPr lang="en-US" sz="2000" dirty="0"/>
              <a:t>Usage &amp; Billing – Missing</a:t>
            </a:r>
          </a:p>
          <a:p>
            <a:pPr marL="914400" lvl="1" indent="-457200">
              <a:lnSpc>
                <a:spcPct val="100000"/>
              </a:lnSpc>
              <a:spcBef>
                <a:spcPts val="1800"/>
              </a:spcBef>
              <a:spcAft>
                <a:spcPts val="0"/>
              </a:spcAft>
              <a:buFont typeface="+mj-lt"/>
              <a:buAutoNum type="alphaLcParenR"/>
            </a:pPr>
            <a:r>
              <a:rPr lang="en-US" sz="2000" dirty="0"/>
              <a:t>Usage &amp; Billing – Dispute</a:t>
            </a:r>
          </a:p>
          <a:p>
            <a:pPr marL="914400" lvl="1" indent="-457200">
              <a:lnSpc>
                <a:spcPct val="100000"/>
              </a:lnSpc>
              <a:spcBef>
                <a:spcPts val="1800"/>
              </a:spcBef>
              <a:spcAft>
                <a:spcPts val="0"/>
              </a:spcAft>
              <a:buFont typeface="+mj-lt"/>
              <a:buAutoNum type="alphaLcParenR"/>
            </a:pPr>
            <a:r>
              <a:rPr lang="en-US" sz="2000" dirty="0"/>
              <a:t>AMS LSE – Missing </a:t>
            </a:r>
          </a:p>
          <a:p>
            <a:pPr marL="914400" lvl="1" indent="-457200">
              <a:lnSpc>
                <a:spcPct val="100000"/>
              </a:lnSpc>
              <a:spcBef>
                <a:spcPts val="1800"/>
              </a:spcBef>
              <a:spcAft>
                <a:spcPts val="0"/>
              </a:spcAft>
              <a:buFont typeface="+mj-lt"/>
              <a:buAutoNum type="alphaLcParenR"/>
            </a:pPr>
            <a:r>
              <a:rPr lang="en-US" sz="2000" dirty="0"/>
              <a:t>AMS LSE – Dispute</a:t>
            </a:r>
          </a:p>
          <a:p>
            <a:pPr marL="0" indent="0">
              <a:spcBef>
                <a:spcPts val="1800"/>
              </a:spcBef>
              <a:buNone/>
            </a:pPr>
            <a:endParaRPr lang="en-US" sz="2000" b="1" i="1" dirty="0"/>
          </a:p>
        </p:txBody>
      </p:sp>
      <p:sp>
        <p:nvSpPr>
          <p:cNvPr id="5" name="Content Placeholder 2"/>
          <p:cNvSpPr txBox="1">
            <a:spLocks/>
          </p:cNvSpPr>
          <p:nvPr/>
        </p:nvSpPr>
        <p:spPr>
          <a:xfrm>
            <a:off x="304800" y="4724400"/>
            <a:ext cx="8534400" cy="76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i="1" dirty="0">
                <a:solidFill>
                  <a:schemeClr val="accent1">
                    <a:lumMod val="75000"/>
                  </a:schemeClr>
                </a:solidFill>
              </a:rPr>
              <a:t>b) Usage &amp; Billing – Dispute</a:t>
            </a:r>
          </a:p>
        </p:txBody>
      </p:sp>
      <p:sp>
        <p:nvSpPr>
          <p:cNvPr id="6" name="Rectangle 5"/>
          <p:cNvSpPr/>
          <p:nvPr/>
        </p:nvSpPr>
        <p:spPr>
          <a:xfrm>
            <a:off x="1600200" y="4436041"/>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58</a:t>
            </a:fld>
            <a:endParaRPr lang="en-US" dirty="0"/>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1458913"/>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lumMod val="75000"/>
                  </a:schemeClr>
                </a:solidFill>
              </a:rPr>
              <a:t>FALSE</a:t>
            </a:r>
          </a:p>
        </p:txBody>
      </p:sp>
      <p:sp>
        <p:nvSpPr>
          <p:cNvPr id="7" name="Rectangle 6"/>
          <p:cNvSpPr/>
          <p:nvPr/>
        </p:nvSpPr>
        <p:spPr>
          <a:xfrm>
            <a:off x="169191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59</a:t>
            </a:fld>
            <a:endParaRPr lang="en-US" dirty="0"/>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t>
            </a:r>
            <a:r>
              <a:rPr lang="en-US" dirty="0" err="1"/>
              <a:t>MarkeTrak</a:t>
            </a:r>
            <a:r>
              <a:rPr lang="en-US" dirty="0"/>
              <a:t>?</a:t>
            </a:r>
          </a:p>
        </p:txBody>
      </p:sp>
      <p:sp>
        <p:nvSpPr>
          <p:cNvPr id="7" name="TextBox 6">
            <a:extLst>
              <a:ext uri="{FF2B5EF4-FFF2-40B4-BE49-F238E27FC236}">
                <a16:creationId xmlns:a16="http://schemas.microsoft.com/office/drawing/2014/main" xmlns="" id="{BC7CC803-4C0B-4DA8-844A-895EC696946C}"/>
              </a:ext>
            </a:extLst>
          </p:cNvPr>
          <p:cNvSpPr txBox="1"/>
          <p:nvPr/>
        </p:nvSpPr>
        <p:spPr>
          <a:xfrm>
            <a:off x="228600" y="3561808"/>
            <a:ext cx="8686800" cy="2246769"/>
          </a:xfrm>
          <a:prstGeom prst="rect">
            <a:avLst/>
          </a:prstGeom>
          <a:noFill/>
        </p:spPr>
        <p:txBody>
          <a:bodyPr wrap="square" rtlCol="0">
            <a:spAutoFit/>
          </a:bodyPr>
          <a:lstStyle/>
          <a:p>
            <a:pPr marL="214313" indent="-214313">
              <a:spcAft>
                <a:spcPts val="2400"/>
              </a:spcAft>
              <a:buClr>
                <a:schemeClr val="accent1"/>
              </a:buClr>
              <a:buFont typeface="Arial" panose="020B0604020202020204" pitchFamily="34" charset="0"/>
              <a:buChar char="•"/>
            </a:pPr>
            <a:r>
              <a:rPr lang="en-US" sz="2000" dirty="0"/>
              <a:t>The ERCOT Retail Market Issue Resolution System used by CRs, TDSPs, and ERCOT to initiate, communicate, and resolve issues</a:t>
            </a:r>
          </a:p>
          <a:p>
            <a:pPr marL="214313" indent="-214313">
              <a:spcAft>
                <a:spcPts val="2400"/>
              </a:spcAft>
              <a:buClr>
                <a:schemeClr val="accent1"/>
              </a:buClr>
              <a:buFont typeface="Arial" panose="020B0604020202020204" pitchFamily="34" charset="0"/>
              <a:buChar char="•"/>
            </a:pPr>
            <a:r>
              <a:rPr lang="en-US" sz="2000" dirty="0"/>
              <a:t>Discovery, visibility, tracking, historical reporting, and status of issues</a:t>
            </a:r>
          </a:p>
          <a:p>
            <a:pPr marL="214313" indent="-214313">
              <a:spcAft>
                <a:spcPts val="2400"/>
              </a:spcAft>
              <a:buClr>
                <a:schemeClr val="accent1"/>
              </a:buClr>
              <a:buFont typeface="Arial" panose="020B0604020202020204" pitchFamily="34" charset="0"/>
              <a:buChar char="•"/>
            </a:pPr>
            <a:r>
              <a:rPr lang="en-US" sz="2000" dirty="0"/>
              <a:t>Available to ERCOT market participants with a current Digital Certificate and the </a:t>
            </a:r>
            <a:r>
              <a:rPr lang="en-US" sz="2000" dirty="0" err="1"/>
              <a:t>MarkeTrak</a:t>
            </a:r>
            <a:r>
              <a:rPr lang="en-US" sz="2000" dirty="0"/>
              <a:t> role</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
        <p:nvSpPr>
          <p:cNvPr id="3" name="Slide Number Placeholder 2"/>
          <p:cNvSpPr>
            <a:spLocks noGrp="1"/>
          </p:cNvSpPr>
          <p:nvPr>
            <p:ph type="sldNum" sz="quarter" idx="12"/>
          </p:nvPr>
        </p:nvSpPr>
        <p:spPr/>
        <p:txBody>
          <a:bodyPr/>
          <a:lstStyle/>
          <a:p>
            <a:fld id="{D57F1E4F-1CFF-5643-939E-02111984F565}" type="slidenum">
              <a:rPr lang="en-US" smtClean="0"/>
              <a:pPr/>
              <a:t>6</a:t>
            </a:fld>
            <a:endParaRPr lang="en-US" dirty="0"/>
          </a:p>
        </p:txBody>
      </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1603375"/>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chemeClr val="accent1">
                    <a:lumMod val="75000"/>
                  </a:schemeClr>
                </a:solidFill>
              </a:rPr>
              <a:t>FALSE</a:t>
            </a:r>
          </a:p>
        </p:txBody>
      </p:sp>
      <p:sp>
        <p:nvSpPr>
          <p:cNvPr id="6" name="Rectangle 5"/>
          <p:cNvSpPr/>
          <p:nvPr/>
        </p:nvSpPr>
        <p:spPr>
          <a:xfrm>
            <a:off x="1858441" y="304079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60</a:t>
            </a:fld>
            <a:endParaRPr lang="en-US" dirty="0"/>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4294967295"/>
          </p:nvPr>
        </p:nvSpPr>
        <p:spPr>
          <a:xfrm>
            <a:off x="228600" y="1097280"/>
            <a:ext cx="8686800" cy="2822575"/>
          </a:xfrm>
        </p:spPr>
        <p:txBody>
          <a:bodyPr>
            <a:normAutofit/>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914400" indent="-457200">
              <a:lnSpc>
                <a:spcPct val="100000"/>
              </a:lnSpc>
              <a:spcBef>
                <a:spcPts val="1800"/>
              </a:spcBef>
              <a:spcAft>
                <a:spcPts val="0"/>
              </a:spcAft>
              <a:buFont typeface="+mj-lt"/>
              <a:buAutoNum type="alphaLcParenR"/>
            </a:pPr>
            <a:r>
              <a:rPr lang="en-US" sz="2000" dirty="0"/>
              <a:t>Missing Enrollment Transaction</a:t>
            </a:r>
          </a:p>
          <a:p>
            <a:pPr marL="914400" indent="-457200">
              <a:lnSpc>
                <a:spcPct val="100000"/>
              </a:lnSpc>
              <a:spcBef>
                <a:spcPts val="1800"/>
              </a:spcBef>
              <a:spcAft>
                <a:spcPts val="0"/>
              </a:spcAft>
              <a:buFont typeface="+mj-lt"/>
              <a:buAutoNum type="alphaLcParenR"/>
            </a:pPr>
            <a:r>
              <a:rPr lang="en-US" sz="2000" dirty="0"/>
              <a:t>Usage &amp; Billing - Missing</a:t>
            </a:r>
          </a:p>
          <a:p>
            <a:pPr marL="914400" indent="-457200">
              <a:lnSpc>
                <a:spcPct val="100000"/>
              </a:lnSpc>
              <a:spcBef>
                <a:spcPts val="1800"/>
              </a:spcBef>
              <a:spcAft>
                <a:spcPts val="0"/>
              </a:spcAft>
              <a:buFont typeface="+mj-lt"/>
              <a:buAutoNum type="alphaLcParenR"/>
            </a:pPr>
            <a:r>
              <a:rPr lang="en-US" sz="2000" dirty="0"/>
              <a:t>AMS LSE - Missing	</a:t>
            </a: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chemeClr val="accent1">
                    <a:lumMod val="75000"/>
                  </a:schemeClr>
                </a:solidFill>
              </a:rPr>
              <a:t>b) Usage &amp; Billing - Missing</a:t>
            </a:r>
          </a:p>
          <a:p>
            <a:pPr marL="0" indent="0" algn="ctr">
              <a:spcBef>
                <a:spcPts val="1800"/>
              </a:spcBef>
              <a:buFont typeface="Arial" panose="020B0604020202020204" pitchFamily="34" charset="0"/>
              <a:buNone/>
            </a:pPr>
            <a:r>
              <a:rPr lang="en-US" sz="2000" dirty="0">
                <a:solidFill>
                  <a:schemeClr val="accent1">
                    <a:lumMod val="75000"/>
                  </a:schemeClr>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chemeClr val="accent1">
                  <a:lumMod val="75000"/>
                </a:schemeClr>
              </a:solidFill>
            </a:endParaRPr>
          </a:p>
        </p:txBody>
      </p:sp>
      <p:sp>
        <p:nvSpPr>
          <p:cNvPr id="6" name="Rectangle 5"/>
          <p:cNvSpPr/>
          <p:nvPr/>
        </p:nvSpPr>
        <p:spPr>
          <a:xfrm>
            <a:off x="990600" y="4267200"/>
            <a:ext cx="741876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D57F1E4F-1CFF-5643-939E-02111984F565}" type="slidenum">
              <a:rPr lang="en-US" smtClean="0"/>
              <a:pPr/>
              <a:t>61</a:t>
            </a:fld>
            <a:endParaRPr lang="en-US" dirty="0"/>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Switch Hold</a:t>
            </a:r>
            <a:endParaRPr lang="en-US" sz="4400" dirty="0"/>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a:t>
            </a:r>
            <a:endParaRPr lang="en-US" altLang="en-US" dirty="0">
              <a:solidFill>
                <a:schemeClr val="accent1"/>
              </a:solidFill>
            </a:endParaRPr>
          </a:p>
        </p:txBody>
      </p:sp>
      <p:sp>
        <p:nvSpPr>
          <p:cNvPr id="5123" name="Content Placeholder 2"/>
          <p:cNvSpPr>
            <a:spLocks noGrp="1"/>
          </p:cNvSpPr>
          <p:nvPr>
            <p:ph idx="4294967295"/>
          </p:nvPr>
        </p:nvSpPr>
        <p:spPr bwMode="auto">
          <a:xfrm>
            <a:off x="228600" y="1005840"/>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r>
              <a:rPr lang="en-US" altLang="en-US" sz="2000" b="1" dirty="0"/>
              <a:t>:</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r>
              <a:rPr lang="en-US" altLang="en-US" sz="2000" b="1" dirty="0"/>
              <a:t>:</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r>
              <a:rPr lang="en-US" altLang="en-US" sz="2000" b="1" dirty="0"/>
              <a:t>:</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3" name="Slide Number Placeholder 2"/>
          <p:cNvSpPr>
            <a:spLocks noGrp="1"/>
          </p:cNvSpPr>
          <p:nvPr>
            <p:ph type="sldNum" sz="quarter" idx="12"/>
          </p:nvPr>
        </p:nvSpPr>
        <p:spPr/>
        <p:txBody>
          <a:bodyPr/>
          <a:lstStyle/>
          <a:p>
            <a:fld id="{D57F1E4F-1CFF-5643-939E-02111984F565}" type="slidenum">
              <a:rPr lang="en-US" smtClean="0"/>
              <a:pPr/>
              <a:t>64</a:t>
            </a:fld>
            <a:endParaRPr lang="en-US" dirty="0"/>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Types of Switch Hold</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181600"/>
          </a:xfrm>
        </p:spPr>
        <p:txBody>
          <a:bodyPr/>
          <a:lstStyle/>
          <a:p>
            <a:pPr marL="0" indent="0" fontAlgn="auto">
              <a:lnSpc>
                <a:spcPct val="100000"/>
              </a:lnSpc>
              <a:spcBef>
                <a:spcPts val="1800"/>
              </a:spcBef>
              <a:spcAft>
                <a:spcPts val="0"/>
              </a:spcAft>
              <a:buFont typeface="Arial" panose="020B0604020202020204" pitchFamily="34" charset="0"/>
              <a:buNone/>
              <a:defRPr/>
            </a:pPr>
            <a:r>
              <a:rPr lang="en-US" sz="2000" u="sng" dirty="0"/>
              <a:t>Deferred Payment Plan (DPP) Switch Holds</a:t>
            </a:r>
            <a:r>
              <a:rPr lang="en-US" sz="2000" dirty="0"/>
              <a:t>:</a:t>
            </a:r>
            <a:endParaRPr lang="en-US" sz="1200" dirty="0"/>
          </a:p>
          <a:p>
            <a:pPr marL="457200" indent="-274320" fontAlgn="auto">
              <a:lnSpc>
                <a:spcPct val="100000"/>
              </a:lnSpc>
              <a:spcBef>
                <a:spcPts val="1800"/>
              </a:spcBef>
              <a:spcAft>
                <a:spcPts val="0"/>
              </a:spcAft>
              <a:buFont typeface="Arial" panose="020B0604020202020204" pitchFamily="34" charset="0"/>
              <a:buChar char="•"/>
              <a:defRPr/>
            </a:pPr>
            <a:r>
              <a:rPr lang="en-US" sz="2000" dirty="0"/>
              <a:t>Initiated and removed by the REP of Record via 650_01 to TDSP.</a:t>
            </a:r>
          </a:p>
          <a:p>
            <a:pPr marL="457200" indent="-274320" fontAlgn="auto">
              <a:lnSpc>
                <a:spcPct val="100000"/>
              </a:lnSpc>
              <a:spcBef>
                <a:spcPts val="1800"/>
              </a:spcBef>
              <a:spcAft>
                <a:spcPts val="0"/>
              </a:spcAft>
              <a:buFont typeface="Arial" panose="020B0604020202020204" pitchFamily="34" charset="0"/>
              <a:buChar char="•"/>
              <a:defRPr/>
            </a:pPr>
            <a:r>
              <a:rPr lang="en-US" sz="2000" dirty="0"/>
              <a:t>Prevents customers from switching to another REP if they have outstanding charges with current REP of Record (ROR).</a:t>
            </a:r>
          </a:p>
          <a:p>
            <a:pPr marL="457200" indent="-274320" fontAlgn="auto">
              <a:lnSpc>
                <a:spcPct val="100000"/>
              </a:lnSpc>
              <a:spcBef>
                <a:spcPts val="1800"/>
              </a:spcBef>
              <a:spcAft>
                <a:spcPts val="0"/>
              </a:spcAft>
              <a:buFont typeface="Arial" panose="020B0604020202020204" pitchFamily="34" charset="0"/>
              <a:buChar char="•"/>
              <a:defRPr/>
            </a:pPr>
            <a:r>
              <a:rPr lang="en-US" sz="2000" dirty="0"/>
              <a:t>Current ROR must provide clear explanation (orally or written) to customer of the switch hold process before initiation of DPP Switch Hold.</a:t>
            </a:r>
          </a:p>
          <a:p>
            <a:pPr marL="457200" indent="-274320" fontAlgn="auto">
              <a:lnSpc>
                <a:spcPct val="100000"/>
              </a:lnSpc>
              <a:spcBef>
                <a:spcPts val="1800"/>
              </a:spcBef>
              <a:spcAft>
                <a:spcPts val="0"/>
              </a:spcAft>
              <a:buFont typeface="Arial" panose="020B0604020202020204" pitchFamily="34" charset="0"/>
              <a:buChar char="•"/>
              <a:defRPr/>
            </a:pPr>
            <a:r>
              <a:rPr lang="en-US" sz="2000" dirty="0"/>
              <a:t>Current ROR must receive customer’s agreement before initiation of DPP Switch Hold.</a:t>
            </a:r>
          </a:p>
          <a:p>
            <a:pPr marL="457200" indent="-274320" fontAlgn="auto">
              <a:lnSpc>
                <a:spcPct val="100000"/>
              </a:lnSpc>
              <a:spcBef>
                <a:spcPts val="1800"/>
              </a:spcBef>
              <a:spcAft>
                <a:spcPts val="0"/>
              </a:spcAft>
              <a:buFont typeface="Arial" panose="020B0604020202020204" pitchFamily="34" charset="0"/>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65</a:t>
            </a:fld>
            <a:endParaRPr lang="en-US" dirty="0"/>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r>
              <a:rPr lang="en-US" altLang="en-US" dirty="0"/>
              <a:t>Types of Switch Hold</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181600"/>
          </a:xfrm>
        </p:spPr>
        <p:txBody>
          <a:bodyPr/>
          <a:lstStyle/>
          <a:p>
            <a:pPr marL="0" indent="0" fontAlgn="auto">
              <a:lnSpc>
                <a:spcPct val="100000"/>
              </a:lnSpc>
              <a:spcBef>
                <a:spcPts val="0"/>
              </a:spcBef>
              <a:spcAft>
                <a:spcPts val="0"/>
              </a:spcAft>
              <a:buFont typeface="Arial" panose="020B0604020202020204" pitchFamily="34" charset="0"/>
              <a:buNone/>
              <a:defRPr/>
            </a:pPr>
            <a:r>
              <a:rPr lang="en-US" sz="2000" u="sng" dirty="0"/>
              <a:t>Tampering Switch Holds</a:t>
            </a:r>
            <a:r>
              <a:rPr lang="en-US" sz="2000" dirty="0"/>
              <a:t>:</a:t>
            </a:r>
            <a:endParaRPr lang="en-US" sz="1000" dirty="0"/>
          </a:p>
          <a:p>
            <a:pPr marL="548640" indent="-274320" fontAlgn="auto">
              <a:lnSpc>
                <a:spcPct val="100000"/>
              </a:lnSpc>
              <a:spcBef>
                <a:spcPts val="1800"/>
              </a:spcBef>
              <a:spcAft>
                <a:spcPts val="0"/>
              </a:spcAft>
              <a:buFont typeface="Arial" panose="020B0604020202020204" pitchFamily="34" charset="0"/>
              <a:buChar char="•"/>
              <a:defRPr/>
            </a:pPr>
            <a:r>
              <a:rPr lang="en-US" sz="2000" dirty="0"/>
              <a:t>Initiated by the TDSP when Tampering is discovered at the premise.</a:t>
            </a:r>
          </a:p>
          <a:p>
            <a:pPr marL="548640" indent="-274320" fontAlgn="auto">
              <a:lnSpc>
                <a:spcPct val="100000"/>
              </a:lnSpc>
              <a:spcBef>
                <a:spcPts val="1800"/>
              </a:spcBef>
              <a:spcAft>
                <a:spcPts val="0"/>
              </a:spcAft>
              <a:buFont typeface="Arial" panose="020B0604020202020204" pitchFamily="34" charset="0"/>
              <a:buChar char="•"/>
              <a:defRPr/>
            </a:pPr>
            <a:r>
              <a:rPr lang="en-US" sz="2000" dirty="0"/>
              <a:t>TDSP must store evidence of Tampering discovery.</a:t>
            </a:r>
          </a:p>
          <a:p>
            <a:pPr marL="548640" indent="-274320" fontAlgn="auto">
              <a:lnSpc>
                <a:spcPct val="100000"/>
              </a:lnSpc>
              <a:spcBef>
                <a:spcPts val="1800"/>
              </a:spcBef>
              <a:spcAft>
                <a:spcPts val="0"/>
              </a:spcAft>
              <a:buFont typeface="Arial" panose="020B0604020202020204" pitchFamily="34" charset="0"/>
              <a:buChar char="•"/>
              <a:defRPr/>
            </a:pPr>
            <a:r>
              <a:rPr lang="en-US" sz="2000" dirty="0"/>
              <a:t>TDSP sends 814_20 to update ESIID status for Tampering.</a:t>
            </a:r>
          </a:p>
          <a:p>
            <a:pPr marL="548640" indent="-274320" fontAlgn="auto">
              <a:lnSpc>
                <a:spcPct val="100000"/>
              </a:lnSpc>
              <a:spcBef>
                <a:spcPts val="1800"/>
              </a:spcBef>
              <a:spcAft>
                <a:spcPts val="0"/>
              </a:spcAft>
              <a:buFont typeface="Arial" panose="020B0604020202020204" pitchFamily="34" charset="0"/>
              <a:buChar char="•"/>
              <a:defRPr/>
            </a:pPr>
            <a:r>
              <a:rPr lang="en-US" sz="2000" dirty="0"/>
              <a:t>TDSP sends Tampering charges on the 810_02 to ROR.</a:t>
            </a:r>
          </a:p>
          <a:p>
            <a:pPr marL="548640" indent="-274320" fontAlgn="auto">
              <a:lnSpc>
                <a:spcPct val="100000"/>
              </a:lnSpc>
              <a:spcBef>
                <a:spcPts val="1800"/>
              </a:spcBef>
              <a:spcAft>
                <a:spcPts val="0"/>
              </a:spcAft>
              <a:buFont typeface="Arial" panose="020B0604020202020204" pitchFamily="34" charset="0"/>
              <a:buChar char="•"/>
              <a:defRPr/>
            </a:pPr>
            <a:r>
              <a:rPr lang="en-US" sz="2000" dirty="0"/>
              <a:t>Switch Hold prevents customer from switching to another REP if they have outstanding Tampering charges with current ROR.</a:t>
            </a:r>
          </a:p>
          <a:p>
            <a:pPr marL="548640" indent="-274320" fontAlgn="auto">
              <a:lnSpc>
                <a:spcPct val="100000"/>
              </a:lnSpc>
              <a:spcBef>
                <a:spcPts val="1800"/>
              </a:spcBef>
              <a:spcAft>
                <a:spcPts val="0"/>
              </a:spcAft>
              <a:buFont typeface="Arial" panose="020B0604020202020204" pitchFamily="34" charset="0"/>
              <a:buChar char="•"/>
              <a:defRPr/>
            </a:pPr>
            <a:r>
              <a:rPr lang="en-US" sz="2000" dirty="0"/>
              <a:t>Switch Hold must be removed in a timely manner by current ROR via 650_01 once all outstanding Tampering charges are satisfied by the customer.</a:t>
            </a:r>
          </a:p>
        </p:txBody>
      </p:sp>
      <p:sp>
        <p:nvSpPr>
          <p:cNvPr id="4" name="Slide Number Placeholder 3"/>
          <p:cNvSpPr>
            <a:spLocks noGrp="1"/>
          </p:cNvSpPr>
          <p:nvPr>
            <p:ph type="sldNum" sz="quarter" idx="12"/>
          </p:nvPr>
        </p:nvSpPr>
        <p:spPr/>
        <p:txBody>
          <a:bodyPr/>
          <a:lstStyle/>
          <a:p>
            <a:fld id="{D57F1E4F-1CFF-5643-939E-02111984F565}" type="slidenum">
              <a:rPr lang="en-US" smtClean="0"/>
              <a:pPr/>
              <a:t>66</a:t>
            </a:fld>
            <a:endParaRPr lang="en-US" dirty="0"/>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r>
              <a:rPr lang="en-US" altLang="en-US" dirty="0"/>
              <a:t>Switch Hold Removal for Purposes of a Move In</a:t>
            </a:r>
            <a:endParaRPr lang="en-US" altLang="en-US" dirty="0">
              <a:solidFill>
                <a:schemeClr val="accent1"/>
              </a:solidFill>
            </a:endParaRPr>
          </a:p>
        </p:txBody>
      </p:sp>
      <p:sp>
        <p:nvSpPr>
          <p:cNvPr id="8195" name="Content Placeholder 2"/>
          <p:cNvSpPr>
            <a:spLocks noGrp="1"/>
          </p:cNvSpPr>
          <p:nvPr>
            <p:ph idx="4294967295"/>
          </p:nvPr>
        </p:nvSpPr>
        <p:spPr bwMode="auto">
          <a:xfrm>
            <a:off x="228600" y="1005840"/>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a:t>
            </a:r>
            <a:r>
              <a:rPr lang="en-US" altLang="en-US" sz="2200" dirty="0"/>
              <a:t>: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r>
              <a:rPr lang="en-US" altLang="en-US" sz="1200" dirty="0"/>
              <a:t/>
            </a: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r>
              <a:rPr lang="en-US" altLang="en-US" sz="2000" dirty="0"/>
              <a:t/>
            </a: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3" name="Slide Number Placeholder 2"/>
          <p:cNvSpPr>
            <a:spLocks noGrp="1"/>
          </p:cNvSpPr>
          <p:nvPr>
            <p:ph type="sldNum" sz="quarter" idx="12"/>
          </p:nvPr>
        </p:nvSpPr>
        <p:spPr/>
        <p:txBody>
          <a:bodyPr/>
          <a:lstStyle/>
          <a:p>
            <a:fld id="{D57F1E4F-1CFF-5643-939E-02111984F565}" type="slidenum">
              <a:rPr lang="en-US" smtClean="0"/>
              <a:pPr/>
              <a:t>67</a:t>
            </a:fld>
            <a:endParaRPr lang="en-US" dirty="0"/>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 for Purposes of a Move In</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334000"/>
          </a:xfrm>
        </p:spPr>
        <p:txBody>
          <a:bodyPr/>
          <a:lstStyle/>
          <a:p>
            <a:pPr marL="0" indent="0" fontAlgn="auto">
              <a:spcBef>
                <a:spcPts val="1200"/>
              </a:spcBef>
              <a:spcAft>
                <a:spcPts val="0"/>
              </a:spcAft>
              <a:buFont typeface="Arial" panose="020B0604020202020204" pitchFamily="34" charset="0"/>
              <a:buNone/>
              <a:defRPr/>
            </a:pPr>
            <a:r>
              <a:rPr lang="en-US" sz="1600" b="1" dirty="0"/>
              <a:t>How it works:</a:t>
            </a:r>
          </a:p>
          <a:p>
            <a:pPr marL="365760" indent="-274320"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marL="365760" indent="-274320"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marL="365760" indent="-274320"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marL="365760" indent="-274320"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marL="365760" indent="-274320"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68</a:t>
            </a:fld>
            <a:endParaRPr lang="en-US" dirty="0"/>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029200"/>
          </a:xfrm>
        </p:spPr>
        <p:txBody>
          <a:bodyPr/>
          <a:lstStyle/>
          <a:p>
            <a:pPr marL="0" indent="0" fontAlgn="auto">
              <a:spcBef>
                <a:spcPts val="1200"/>
              </a:spcBef>
              <a:spcAft>
                <a:spcPts val="0"/>
              </a:spcAft>
              <a:buFont typeface="Arial" panose="020B0604020202020204" pitchFamily="34" charset="0"/>
              <a:buNone/>
              <a:defRPr/>
            </a:pPr>
            <a:r>
              <a:rPr lang="en-US" sz="2000" b="1" dirty="0"/>
              <a:t>What does it mean: Four (4) Business Hours?</a:t>
            </a:r>
          </a:p>
          <a:p>
            <a:pPr marL="274320" indent="-182880"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marL="274320" indent="-182880"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marL="274320" indent="-182880"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Friday. Business hours resume 8:00AM Monday. REP of Record has until 8:30 AM Monday to respond, for a total of one and a half business hours as Responsible MP.</a:t>
            </a:r>
          </a:p>
        </p:txBody>
      </p:sp>
      <p:sp>
        <p:nvSpPr>
          <p:cNvPr id="4" name="Slide Number Placeholder 3"/>
          <p:cNvSpPr>
            <a:spLocks noGrp="1"/>
          </p:cNvSpPr>
          <p:nvPr>
            <p:ph type="sldNum" sz="quarter" idx="12"/>
          </p:nvPr>
        </p:nvSpPr>
        <p:spPr/>
        <p:txBody>
          <a:bodyPr/>
          <a:lstStyle/>
          <a:p>
            <a:fld id="{D57F1E4F-1CFF-5643-939E-02111984F565}" type="slidenum">
              <a:rPr lang="en-US" smtClean="0"/>
              <a:pPr/>
              <a:t>69</a:t>
            </a:fld>
            <a:endParaRPr lang="en-US" dirty="0"/>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4294967295"/>
          </p:nvPr>
        </p:nvSpPr>
        <p:spPr>
          <a:xfrm>
            <a:off x="228600" y="990600"/>
            <a:ext cx="8915400" cy="457200"/>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10" name="Text Placeholder 8">
            <a:extLst>
              <a:ext uri="{FF2B5EF4-FFF2-40B4-BE49-F238E27FC236}">
                <a16:creationId xmlns:a16="http://schemas.microsoft.com/office/drawing/2014/main" xmlns="" id="{F3E6CF29-1E1A-4A78-80C1-514781AF07D7}"/>
              </a:ext>
            </a:extLst>
          </p:cNvPr>
          <p:cNvSpPr txBox="1">
            <a:spLocks/>
          </p:cNvSpPr>
          <p:nvPr/>
        </p:nvSpPr>
        <p:spPr>
          <a:xfrm>
            <a:off x="4543142" y="1600200"/>
            <a:ext cx="4296057" cy="1188720"/>
          </a:xfrm>
          <a:prstGeom prst="rect">
            <a:avLst/>
          </a:prstGeom>
          <a:solidFill>
            <a:schemeClr val="accent1">
              <a:lumMod val="60000"/>
              <a:lumOff val="40000"/>
            </a:schemeClr>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xmlns="" id="{13DB7FB2-49D0-4E22-AFF0-558DD57D0D6D}"/>
              </a:ext>
            </a:extLst>
          </p:cNvPr>
          <p:cNvSpPr txBox="1">
            <a:spLocks/>
          </p:cNvSpPr>
          <p:nvPr/>
        </p:nvSpPr>
        <p:spPr>
          <a:xfrm>
            <a:off x="4543144" y="293163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buClr>
                <a:schemeClr val="accent1"/>
              </a:buClr>
            </a:pPr>
            <a:r>
              <a:rPr lang="en-US" sz="1800" dirty="0">
                <a:cs typeface="Arial" panose="020B0604020202020204" pitchFamily="34" charset="0"/>
              </a:rPr>
              <a:t>An issue that </a:t>
            </a:r>
            <a:r>
              <a:rPr lang="en-US" sz="1800" i="1" u="sng" dirty="0">
                <a:cs typeface="Arial" panose="020B0604020202020204" pitchFamily="34" charset="0"/>
              </a:rPr>
              <a:t>cannot</a:t>
            </a:r>
            <a:r>
              <a:rPr lang="en-US" sz="1800" dirty="0">
                <a:cs typeface="Arial" panose="020B0604020202020204" pitchFamily="34" charset="0"/>
              </a:rPr>
              <a:t> be resolved with a transaction</a:t>
            </a:r>
            <a:endParaRPr lang="en-US" sz="1800" i="1" dirty="0">
              <a:cs typeface="Arial" panose="020B0604020202020204" pitchFamily="34" charset="0"/>
            </a:endParaRPr>
          </a:p>
          <a:p>
            <a:pPr marL="274320" indent="-274320">
              <a:spcBef>
                <a:spcPts val="0"/>
              </a:spcBef>
              <a:spcAft>
                <a:spcPts val="1200"/>
              </a:spcAft>
              <a:buClr>
                <a:schemeClr val="accent1"/>
              </a:buClr>
            </a:pPr>
            <a:r>
              <a:rPr lang="en-US" sz="1800" i="1" dirty="0">
                <a:cs typeface="Arial" panose="020B0604020202020204" pitchFamily="34" charset="0"/>
              </a:rPr>
              <a:t>For example</a:t>
            </a:r>
            <a:r>
              <a:rPr lang="en-US" sz="1800" dirty="0">
                <a:cs typeface="Arial" panose="020B0604020202020204" pitchFamily="34" charset="0"/>
              </a:rPr>
              <a:t>: inserting a Service History Row (for the 727 extract)</a:t>
            </a:r>
            <a:endParaRPr lang="en-US" dirty="0">
              <a:cs typeface="Arial" panose="020B0604020202020204" pitchFamily="34" charset="0"/>
            </a:endParaRPr>
          </a:p>
        </p:txBody>
      </p:sp>
      <p:sp>
        <p:nvSpPr>
          <p:cNvPr id="12" name="Text Placeholder 10">
            <a:extLst>
              <a:ext uri="{FF2B5EF4-FFF2-40B4-BE49-F238E27FC236}">
                <a16:creationId xmlns:a16="http://schemas.microsoft.com/office/drawing/2014/main" xmlns="" id="{00A0FD5B-9D9B-49C6-A69F-0D1ED6F284B0}"/>
              </a:ext>
            </a:extLst>
          </p:cNvPr>
          <p:cNvSpPr txBox="1">
            <a:spLocks/>
          </p:cNvSpPr>
          <p:nvPr/>
        </p:nvSpPr>
        <p:spPr>
          <a:xfrm>
            <a:off x="320355" y="1600200"/>
            <a:ext cx="3972209" cy="1188720"/>
          </a:xfrm>
          <a:prstGeom prst="rect">
            <a:avLst/>
          </a:prstGeom>
          <a:solidFill>
            <a:schemeClr val="accent1">
              <a:lumMod val="60000"/>
              <a:lumOff val="40000"/>
            </a:schemeClr>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Day to Day </a:t>
            </a:r>
          </a:p>
          <a:p>
            <a:pPr marL="0" indent="0" algn="ctr">
              <a:buFont typeface="Arial" panose="020B0604020202020204" pitchFamily="34" charset="0"/>
              <a:buNone/>
            </a:pPr>
            <a:r>
              <a:rPr lang="en-US" sz="2800" b="1" i="1" dirty="0">
                <a:solidFill>
                  <a:schemeClr val="accent1">
                    <a:lumMod val="75000"/>
                  </a:schemeClr>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xmlns="" id="{D730D398-E606-4C98-A0FE-7816E481E3E2}"/>
              </a:ext>
            </a:extLst>
          </p:cNvPr>
          <p:cNvSpPr txBox="1">
            <a:spLocks/>
          </p:cNvSpPr>
          <p:nvPr/>
        </p:nvSpPr>
        <p:spPr>
          <a:xfrm>
            <a:off x="320355" y="293163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Clr>
                <a:schemeClr val="accent1"/>
              </a:buClr>
              <a:buFont typeface="Arial" panose="020B0604020202020204" pitchFamily="34" charset="0"/>
              <a:buChar char="•"/>
            </a:pPr>
            <a:r>
              <a:rPr lang="en-US" sz="1800" dirty="0">
                <a:solidFill>
                  <a:schemeClr val="tx1"/>
                </a:solidFill>
                <a:cs typeface="Arial" panose="020B0604020202020204" pitchFamily="34" charset="0"/>
              </a:rPr>
              <a:t>An issue that can be resolved with a transaction</a:t>
            </a:r>
          </a:p>
          <a:p>
            <a:pPr marL="274320" indent="-274320" algn="l">
              <a:spcAft>
                <a:spcPts val="1200"/>
              </a:spcAft>
              <a:buClr>
                <a:schemeClr val="accent1"/>
              </a:buClr>
              <a:buFont typeface="Arial" panose="020B0604020202020204" pitchFamily="34" charset="0"/>
              <a:buChar char="•"/>
            </a:pPr>
            <a:r>
              <a:rPr lang="en-US" sz="1800" dirty="0">
                <a:solidFill>
                  <a:schemeClr val="tx1"/>
                </a:solidFill>
                <a:cs typeface="Arial" panose="020B0604020202020204" pitchFamily="34" charset="0"/>
              </a:rPr>
              <a:t>For example: syncing transaction status in ERCOT system with TDSP and CR systems (Completed to Cancelled)</a:t>
            </a:r>
            <a:endParaRPr lang="en-US" dirty="0">
              <a:solidFill>
                <a:schemeClr val="tx1"/>
              </a:solidFill>
              <a:cs typeface="Arial" panose="020B0604020202020204" pitchFamily="34" charset="0"/>
            </a:endParaRPr>
          </a:p>
        </p:txBody>
      </p:sp>
      <p:sp>
        <p:nvSpPr>
          <p:cNvPr id="15" name="TextBox 14"/>
          <p:cNvSpPr txBox="1"/>
          <p:nvPr/>
        </p:nvSpPr>
        <p:spPr>
          <a:xfrm>
            <a:off x="4772983" y="536426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36426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 Documentation</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1910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marL="274320" indent="-182880" fontAlgn="auto">
              <a:spcBef>
                <a:spcPts val="1800"/>
              </a:spcBef>
              <a:spcAft>
                <a:spcPts val="0"/>
              </a:spcAft>
              <a:buFont typeface="Arial" panose="020B0604020202020204" pitchFamily="34" charset="0"/>
              <a:buChar char="•"/>
              <a:defRPr/>
            </a:pPr>
            <a:r>
              <a:rPr lang="en-US" sz="1800" dirty="0"/>
              <a:t>Copy of a current signed lease;</a:t>
            </a:r>
          </a:p>
          <a:p>
            <a:pPr marL="274320" indent="-182880" fontAlgn="auto">
              <a:spcBef>
                <a:spcPts val="1800"/>
              </a:spcBef>
              <a:spcAft>
                <a:spcPts val="0"/>
              </a:spcAft>
              <a:buFont typeface="Arial" panose="020B0604020202020204" pitchFamily="34" charset="0"/>
              <a:buChar char="•"/>
              <a:defRPr/>
            </a:pPr>
            <a:r>
              <a:rPr lang="en-US" sz="1800" dirty="0"/>
              <a:t>Notarized Affidavit of Landlord (RMG Appendix </a:t>
            </a:r>
            <a:r>
              <a:rPr lang="en-US" sz="1800" dirty="0" smtClean="0"/>
              <a:t>J6);</a:t>
            </a:r>
            <a:endParaRPr lang="en-US" sz="1800" dirty="0"/>
          </a:p>
          <a:p>
            <a:pPr marL="274320" indent="-182880"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marL="274320" indent="-182880"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marL="274320" indent="-182880" fontAlgn="auto">
              <a:spcBef>
                <a:spcPts val="1800"/>
              </a:spcBef>
              <a:spcAft>
                <a:spcPts val="0"/>
              </a:spcAft>
              <a:buFont typeface="Arial" panose="020B0604020202020204" pitchFamily="34" charset="0"/>
              <a:buChar char="•"/>
              <a:defRPr/>
            </a:pPr>
            <a:r>
              <a:rPr lang="en-US" sz="1800" dirty="0"/>
              <a:t>Certificate of Occupancy</a:t>
            </a: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
        <p:nvSpPr>
          <p:cNvPr id="5" name="Slide Number Placeholder 4"/>
          <p:cNvSpPr>
            <a:spLocks noGrp="1"/>
          </p:cNvSpPr>
          <p:nvPr>
            <p:ph type="sldNum" sz="quarter" idx="12"/>
          </p:nvPr>
        </p:nvSpPr>
        <p:spPr/>
        <p:txBody>
          <a:bodyPr/>
          <a:lstStyle/>
          <a:p>
            <a:fld id="{D57F1E4F-1CFF-5643-939E-02111984F565}" type="slidenum">
              <a:rPr lang="en-US" smtClean="0"/>
              <a:pPr/>
              <a:t>70</a:t>
            </a:fld>
            <a:endParaRPr lang="en-US" dirty="0"/>
          </a:p>
        </p:txBody>
      </p:sp>
    </p:spTree>
    <p:extLst>
      <p:ext uri="{BB962C8B-B14F-4D97-AF65-F5344CB8AC3E}">
        <p14:creationId xmlns:p14="http://schemas.microsoft.com/office/powerpoint/2010/main" val="518980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 Documentation</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50292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marL="274320" indent="-182880"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marL="274320" indent="-182880"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marL="274320" indent="-182880"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marL="274320" indent="-182880"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a:t>
            </a:r>
            <a:r>
              <a:rPr lang="en-US" sz="1400" dirty="0" smtClean="0"/>
              <a:t>J6 </a:t>
            </a:r>
            <a:r>
              <a:rPr lang="en-US" sz="1400" dirty="0"/>
              <a:t>is not used, the document must contain all data elements required within </a:t>
            </a:r>
            <a:r>
              <a:rPr lang="en-US" sz="1400" dirty="0" smtClean="0"/>
              <a:t>J6</a:t>
            </a:r>
            <a:endParaRPr lang="en-US" sz="14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71</a:t>
            </a:fld>
            <a:endParaRPr lang="en-US" dirty="0"/>
          </a:p>
        </p:txBody>
      </p:sp>
    </p:spTree>
    <p:extLst>
      <p:ext uri="{BB962C8B-B14F-4D97-AF65-F5344CB8AC3E}">
        <p14:creationId xmlns:p14="http://schemas.microsoft.com/office/powerpoint/2010/main" val="290038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marL="182880" indent="-182880"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marL="182880" indent="-182880"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marL="182880" indent="-182880"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72</a:t>
            </a:fld>
            <a:endParaRPr lang="en-US" dirty="0"/>
          </a:p>
        </p:txBody>
      </p:sp>
    </p:spTree>
    <p:extLst>
      <p:ext uri="{BB962C8B-B14F-4D97-AF65-F5344CB8AC3E}">
        <p14:creationId xmlns:p14="http://schemas.microsoft.com/office/powerpoint/2010/main" val="41802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marL="548640" indent="-457200" fontAlgn="auto">
              <a:spcBef>
                <a:spcPts val="1800"/>
              </a:spcBef>
              <a:spcAft>
                <a:spcPts val="0"/>
              </a:spcAft>
              <a:buFont typeface="+mj-lt"/>
              <a:buAutoNum type="arabicParenR"/>
              <a:defRPr/>
            </a:pPr>
            <a:r>
              <a:rPr lang="en-US" sz="2000" dirty="0"/>
              <a:t>Requesting CR selects </a:t>
            </a:r>
            <a:r>
              <a:rPr lang="en-US" sz="2000" b="1" dirty="0">
                <a:solidFill>
                  <a:schemeClr val="accent1">
                    <a:lumMod val="75000"/>
                  </a:schemeClr>
                </a:solidFill>
              </a:rPr>
              <a:t>Switch Hold Removal</a:t>
            </a:r>
            <a:r>
              <a:rPr lang="en-US" sz="2000" dirty="0">
                <a:solidFill>
                  <a:schemeClr val="accent5"/>
                </a:solidFill>
              </a:rPr>
              <a:t> </a:t>
            </a:r>
            <a:r>
              <a:rPr lang="en-US" sz="2000" dirty="0"/>
              <a:t>from Submit Tree.</a:t>
            </a:r>
          </a:p>
          <a:p>
            <a:pPr marL="548640" indent="-457200"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marL="548640" indent="-457200" fontAlgn="auto">
              <a:spcBef>
                <a:spcPts val="1800"/>
              </a:spcBef>
              <a:spcAft>
                <a:spcPts val="0"/>
              </a:spcAft>
              <a:buFont typeface="+mj-lt"/>
              <a:buAutoNum type="arabicParenR"/>
              <a:defRPr/>
            </a:pPr>
            <a:r>
              <a:rPr lang="en-US" sz="2000" dirty="0"/>
              <a:t>The issue is now in the state of ‘New (TDSP)’ with the TDSP as Responsible MP.</a:t>
            </a:r>
          </a:p>
          <a:p>
            <a:pPr marL="548640" indent="-457200" fontAlgn="auto">
              <a:spcBef>
                <a:spcPts val="1800"/>
              </a:spcBef>
              <a:spcAft>
                <a:spcPts val="0"/>
              </a:spcAft>
              <a:buFont typeface="+mj-lt"/>
              <a:buAutoNum type="arabicParenR"/>
              <a:defRPr/>
            </a:pPr>
            <a:r>
              <a:rPr lang="en-US" sz="2000" dirty="0"/>
              <a:t>TDSP selects ‘Begin Working’.</a:t>
            </a:r>
          </a:p>
          <a:p>
            <a:pPr marL="548640" indent="-457200" fontAlgn="auto">
              <a:spcBef>
                <a:spcPts val="1800"/>
              </a:spcBef>
              <a:spcAft>
                <a:spcPts val="0"/>
              </a:spcAft>
              <a:buFont typeface="+mj-lt"/>
              <a:buAutoNum type="arabicParenR"/>
              <a:defRPr/>
            </a:pPr>
            <a:r>
              <a:rPr lang="en-US" sz="2000" dirty="0"/>
              <a:t> The issue is now in a state of ‘In Progress (TDSP)’.</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73</a:t>
            </a:fld>
            <a:endParaRPr lang="en-US" dirty="0"/>
          </a:p>
        </p:txBody>
      </p:sp>
    </p:spTree>
    <p:extLst>
      <p:ext uri="{BB962C8B-B14F-4D97-AF65-F5344CB8AC3E}">
        <p14:creationId xmlns:p14="http://schemas.microsoft.com/office/powerpoint/2010/main" val="3443114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548640" indent="-457200" fontAlgn="auto">
              <a:spcBef>
                <a:spcPts val="1800"/>
              </a:spcBef>
              <a:spcAft>
                <a:spcPts val="0"/>
              </a:spcAft>
              <a:buFont typeface="+mj-lt"/>
              <a:buAutoNum type="arabicParenR" startAt="6"/>
              <a:defRPr/>
            </a:pPr>
            <a:r>
              <a:rPr lang="en-US" sz="2000" dirty="0"/>
              <a:t>TDSP selects ‘Send to REP of Record’.</a:t>
            </a:r>
          </a:p>
          <a:p>
            <a:pPr marL="914400" lvl="1" indent="-365760" fontAlgn="auto">
              <a:spcBef>
                <a:spcPts val="1800"/>
              </a:spcBef>
              <a:spcAft>
                <a:spcPts val="0"/>
              </a:spcAft>
              <a:buFont typeface="Wingdings" panose="05000000000000000000" pitchFamily="2" charset="2"/>
              <a:buChar char="ü"/>
              <a:defRPr/>
            </a:pPr>
            <a:r>
              <a:rPr lang="en-US" sz="2000" dirty="0"/>
              <a:t>Enters DUNS/company name via dropdown.</a:t>
            </a:r>
          </a:p>
          <a:p>
            <a:pPr marL="54864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548640" indent="-457200" fontAlgn="auto">
              <a:spcBef>
                <a:spcPts val="1800"/>
              </a:spcBef>
              <a:spcAft>
                <a:spcPts val="0"/>
              </a:spcAft>
              <a:buFont typeface="+mj-lt"/>
              <a:buAutoNum type="arabicParenR" startAt="6"/>
              <a:defRPr/>
            </a:pPr>
            <a:r>
              <a:rPr lang="en-US" sz="2000" dirty="0"/>
              <a:t>REP of Record selects ‘Begin Working’.</a:t>
            </a:r>
          </a:p>
          <a:p>
            <a:pPr marL="548640" indent="-457200" fontAlgn="auto">
              <a:spcBef>
                <a:spcPts val="1800"/>
              </a:spcBef>
              <a:spcAft>
                <a:spcPts val="0"/>
              </a:spcAft>
              <a:buFont typeface="+mj-lt"/>
              <a:buAutoNum type="arabicParenR" startAt="6"/>
              <a:defRPr/>
            </a:pPr>
            <a:r>
              <a:rPr lang="en-US" sz="2000" dirty="0"/>
              <a:t>Issue is now in a state of ‘In Progress (Assignee)’.</a:t>
            </a:r>
          </a:p>
          <a:p>
            <a:pPr marL="548640" indent="-457200" fontAlgn="auto">
              <a:spcBef>
                <a:spcPts val="1800"/>
              </a:spcBef>
              <a:spcAft>
                <a:spcPts val="0"/>
              </a:spcAft>
              <a:buFont typeface="+mj-lt"/>
              <a:buAutoNum type="arabicParenR" startAt="6"/>
              <a:defRPr/>
            </a:pPr>
            <a:r>
              <a:rPr lang="en-US" sz="2000" dirty="0"/>
              <a:t>REP of Record selects ‘Agree’.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74</a:t>
            </a:fld>
            <a:endParaRPr lang="en-US" dirty="0"/>
          </a:p>
        </p:txBody>
      </p:sp>
    </p:spTree>
    <p:extLst>
      <p:ext uri="{BB962C8B-B14F-4D97-AF65-F5344CB8AC3E}">
        <p14:creationId xmlns:p14="http://schemas.microsoft.com/office/powerpoint/2010/main" val="1236696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8006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54864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548640" indent="-457200" fontAlgn="auto">
              <a:spcBef>
                <a:spcPts val="1800"/>
              </a:spcBef>
              <a:spcAft>
                <a:spcPts val="0"/>
              </a:spcAft>
              <a:buFont typeface="+mj-lt"/>
              <a:buAutoNum type="arabicParenR" startAt="11"/>
              <a:defRPr/>
            </a:pPr>
            <a:r>
              <a:rPr lang="en-US" sz="2000" dirty="0"/>
              <a:t>TDSP selects ‘Begin Working’.</a:t>
            </a:r>
          </a:p>
          <a:p>
            <a:pPr marL="54864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548640" indent="-457200" fontAlgn="auto">
              <a:spcBef>
                <a:spcPts val="1800"/>
              </a:spcBef>
              <a:spcAft>
                <a:spcPts val="0"/>
              </a:spcAft>
              <a:buFont typeface="+mj-lt"/>
              <a:buAutoNum type="arabicParenR" startAt="11"/>
              <a:defRPr/>
            </a:pPr>
            <a:r>
              <a:rPr lang="en-US" sz="2000" dirty="0"/>
              <a:t>TDSP selects the ‘Switch Hold Removed’ transition.</a:t>
            </a:r>
          </a:p>
          <a:p>
            <a:pPr marL="54864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54864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4" name="Slide Number Placeholder 3"/>
          <p:cNvSpPr>
            <a:spLocks noGrp="1"/>
          </p:cNvSpPr>
          <p:nvPr>
            <p:ph type="sldNum" sz="quarter" idx="12"/>
          </p:nvPr>
        </p:nvSpPr>
        <p:spPr/>
        <p:txBody>
          <a:bodyPr/>
          <a:lstStyle/>
          <a:p>
            <a:fld id="{D57F1E4F-1CFF-5643-939E-02111984F565}" type="slidenum">
              <a:rPr lang="en-US" smtClean="0"/>
              <a:pPr/>
              <a:t>75</a:t>
            </a:fld>
            <a:endParaRPr lang="en-US" dirty="0"/>
          </a:p>
        </p:txBody>
      </p:sp>
    </p:spTree>
    <p:extLst>
      <p:ext uri="{BB962C8B-B14F-4D97-AF65-F5344CB8AC3E}">
        <p14:creationId xmlns:p14="http://schemas.microsoft.com/office/powerpoint/2010/main" val="1549581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17412" name="TextBox 10"/>
          <p:cNvSpPr txBox="1">
            <a:spLocks noChangeArrowheads="1"/>
          </p:cNvSpPr>
          <p:nvPr/>
        </p:nvSpPr>
        <p:spPr bwMode="auto">
          <a:xfrm>
            <a:off x="4343400" y="4953039"/>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143000"/>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02111984F565}" type="slidenum">
              <a:rPr lang="en-US" smtClean="0"/>
              <a:pPr/>
              <a:t>76</a:t>
            </a:fld>
            <a:endParaRPr lang="en-US" dirty="0"/>
          </a:p>
        </p:txBody>
      </p:sp>
    </p:spTree>
    <p:extLst>
      <p:ext uri="{BB962C8B-B14F-4D97-AF65-F5344CB8AC3E}">
        <p14:creationId xmlns:p14="http://schemas.microsoft.com/office/powerpoint/2010/main" val="4229751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119215"/>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318152"/>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77</a:t>
            </a:fld>
            <a:endParaRPr lang="en-US" dirty="0"/>
          </a:p>
        </p:txBody>
      </p:sp>
    </p:spTree>
    <p:extLst>
      <p:ext uri="{BB962C8B-B14F-4D97-AF65-F5344CB8AC3E}">
        <p14:creationId xmlns:p14="http://schemas.microsoft.com/office/powerpoint/2010/main" val="371403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sp>
        <p:nvSpPr>
          <p:cNvPr id="19460" name="TextBox 6"/>
          <p:cNvSpPr txBox="1">
            <a:spLocks noChangeArrowheads="1"/>
          </p:cNvSpPr>
          <p:nvPr/>
        </p:nvSpPr>
        <p:spPr bwMode="auto">
          <a:xfrm>
            <a:off x="4114800" y="536089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07623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02111984F565}" type="slidenum">
              <a:rPr lang="en-US" smtClean="0"/>
              <a:pPr/>
              <a:t>78</a:t>
            </a:fld>
            <a:endParaRPr lang="en-US" dirty="0"/>
          </a:p>
        </p:txBody>
      </p:sp>
    </p:spTree>
    <p:extLst>
      <p:ext uri="{BB962C8B-B14F-4D97-AF65-F5344CB8AC3E}">
        <p14:creationId xmlns:p14="http://schemas.microsoft.com/office/powerpoint/2010/main" val="2091155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906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3479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79</a:t>
            </a:fld>
            <a:endParaRPr lang="en-US" dirty="0"/>
          </a:p>
        </p:txBody>
      </p:sp>
    </p:spTree>
    <p:extLst>
      <p:ext uri="{BB962C8B-B14F-4D97-AF65-F5344CB8AC3E}">
        <p14:creationId xmlns:p14="http://schemas.microsoft.com/office/powerpoint/2010/main" val="4229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Subtypes</a:t>
            </a:r>
          </a:p>
        </p:txBody>
      </p:sp>
      <p:sp>
        <p:nvSpPr>
          <p:cNvPr id="3" name="Content Placeholder 2"/>
          <p:cNvSpPr>
            <a:spLocks noGrp="1"/>
          </p:cNvSpPr>
          <p:nvPr>
            <p:ph idx="4294967295"/>
          </p:nvPr>
        </p:nvSpPr>
        <p:spPr>
          <a:xfrm>
            <a:off x="228600" y="990600"/>
            <a:ext cx="8686800" cy="257175"/>
          </a:xfrm>
        </p:spPr>
        <p:txBody>
          <a:bodyPr>
            <a:normAutofit fontScale="92500" lnSpcReduction="20000"/>
          </a:bodyPr>
          <a:lstStyle/>
          <a:p>
            <a:pPr marL="0" indent="0">
              <a:spcBef>
                <a:spcPts val="675"/>
              </a:spcBef>
              <a:buNone/>
            </a:pPr>
            <a:r>
              <a:rPr lang="en-US" sz="1500" dirty="0"/>
              <a:t>There are several issue types including:</a:t>
            </a:r>
          </a:p>
        </p:txBody>
      </p:sp>
      <p:graphicFrame>
        <p:nvGraphicFramePr>
          <p:cNvPr id="6" name="Table 5">
            <a:extLst>
              <a:ext uri="{FF2B5EF4-FFF2-40B4-BE49-F238E27FC236}">
                <a16:creationId xmlns:a16="http://schemas.microsoft.com/office/drawing/2014/main" xmlns="" id="{C6E80B29-E3FD-4A7E-9B73-ECCBD693C164}"/>
              </a:ext>
            </a:extLst>
          </p:cNvPr>
          <p:cNvGraphicFramePr>
            <a:graphicFrameLocks noGrp="1"/>
          </p:cNvGraphicFramePr>
          <p:nvPr>
            <p:extLst>
              <p:ext uri="{D42A27DB-BD31-4B8C-83A1-F6EECF244321}">
                <p14:modId xmlns:p14="http://schemas.microsoft.com/office/powerpoint/2010/main" val="2987017263"/>
              </p:ext>
            </p:extLst>
          </p:nvPr>
        </p:nvGraphicFramePr>
        <p:xfrm>
          <a:off x="76200" y="1295400"/>
          <a:ext cx="8991600" cy="4876797"/>
        </p:xfrm>
        <a:graphic>
          <a:graphicData uri="http://schemas.openxmlformats.org/drawingml/2006/table">
            <a:tbl>
              <a:tblPr/>
              <a:tblGrid>
                <a:gridCol w="2148584">
                  <a:extLst>
                    <a:ext uri="{9D8B030D-6E8A-4147-A177-3AD203B41FA5}">
                      <a16:colId xmlns:a16="http://schemas.microsoft.com/office/drawing/2014/main" xmlns="" val="4002683896"/>
                    </a:ext>
                  </a:extLst>
                </a:gridCol>
                <a:gridCol w="830897">
                  <a:extLst>
                    <a:ext uri="{9D8B030D-6E8A-4147-A177-3AD203B41FA5}">
                      <a16:colId xmlns:a16="http://schemas.microsoft.com/office/drawing/2014/main" xmlns="" val="4241665411"/>
                    </a:ext>
                  </a:extLst>
                </a:gridCol>
                <a:gridCol w="1219769">
                  <a:extLst>
                    <a:ext uri="{9D8B030D-6E8A-4147-A177-3AD203B41FA5}">
                      <a16:colId xmlns:a16="http://schemas.microsoft.com/office/drawing/2014/main" xmlns="" val="341145664"/>
                    </a:ext>
                  </a:extLst>
                </a:gridCol>
                <a:gridCol w="1219769">
                  <a:extLst>
                    <a:ext uri="{9D8B030D-6E8A-4147-A177-3AD203B41FA5}">
                      <a16:colId xmlns:a16="http://schemas.microsoft.com/office/drawing/2014/main" xmlns="" val="4255742973"/>
                    </a:ext>
                  </a:extLst>
                </a:gridCol>
                <a:gridCol w="1219769">
                  <a:extLst>
                    <a:ext uri="{9D8B030D-6E8A-4147-A177-3AD203B41FA5}">
                      <a16:colId xmlns:a16="http://schemas.microsoft.com/office/drawing/2014/main" xmlns="" val="548217904"/>
                    </a:ext>
                  </a:extLst>
                </a:gridCol>
                <a:gridCol w="1107865">
                  <a:extLst>
                    <a:ext uri="{9D8B030D-6E8A-4147-A177-3AD203B41FA5}">
                      <a16:colId xmlns:a16="http://schemas.microsoft.com/office/drawing/2014/main" xmlns="" val="79546724"/>
                    </a:ext>
                  </a:extLst>
                </a:gridCol>
                <a:gridCol w="615480">
                  <a:extLst>
                    <a:ext uri="{9D8B030D-6E8A-4147-A177-3AD203B41FA5}">
                      <a16:colId xmlns:a16="http://schemas.microsoft.com/office/drawing/2014/main" xmlns="" val="1694348280"/>
                    </a:ext>
                  </a:extLst>
                </a:gridCol>
                <a:gridCol w="629467">
                  <a:extLst>
                    <a:ext uri="{9D8B030D-6E8A-4147-A177-3AD203B41FA5}">
                      <a16:colId xmlns:a16="http://schemas.microsoft.com/office/drawing/2014/main" xmlns="" val="3801743074"/>
                    </a:ext>
                  </a:extLst>
                </a:gridCol>
              </a:tblGrid>
              <a:tr h="660636">
                <a:tc>
                  <a:txBody>
                    <a:bodyPr/>
                    <a:lstStyle/>
                    <a:p>
                      <a:pPr algn="ctr" fontAlgn="b"/>
                      <a:r>
                        <a:rPr lang="en-US" sz="1000" b="1" i="0" u="none" strike="noStrike" dirty="0">
                          <a:solidFill>
                            <a:srgbClr val="000000"/>
                          </a:solidFill>
                          <a:effectLst/>
                          <a:latin typeface="Calibri" panose="020F0502020204030204" pitchFamily="34" charset="0"/>
                        </a:rPr>
                        <a:t>Issue Sub Type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a:solidFill>
                            <a:srgbClr val="000000"/>
                          </a:solidFill>
                          <a:effectLst/>
                          <a:latin typeface="Calibri" panose="020F0502020204030204" pitchFamily="34" charset="0"/>
                        </a:rPr>
                        <a:t>Issue Sub Type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1" i="0" u="none" strike="noStrike">
                          <a:solidFill>
                            <a:srgbClr val="000000"/>
                          </a:solidFill>
                          <a:effectLst/>
                          <a:latin typeface="Calibri" panose="020F0502020204030204" pitchFamily="34" charset="0"/>
                        </a:rPr>
                        <a:t>7/1/17-12/31/17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a:solidFill>
                            <a:srgbClr val="000000"/>
                          </a:solidFill>
                          <a:effectLst/>
                          <a:latin typeface="Calibri" panose="020F0502020204030204" pitchFamily="34" charset="0"/>
                        </a:rPr>
                        <a:t>1/1/18 - 6/30/18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1000" b="1" i="0" u="none" strike="noStrike">
                          <a:solidFill>
                            <a:srgbClr val="000000"/>
                          </a:solidFill>
                          <a:effectLst/>
                          <a:latin typeface="Calibri" panose="020F0502020204030204" pitchFamily="34" charset="0"/>
                        </a:rPr>
                        <a:t>7/1/18 - 12/31/18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1/1/19 - 6/30/19</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1" i="0" u="none" strike="noStrike">
                          <a:solidFill>
                            <a:srgbClr val="000000"/>
                          </a:solidFill>
                          <a:effectLst/>
                          <a:latin typeface="Calibri" panose="020F0502020204030204" pitchFamily="34" charset="0"/>
                        </a:rPr>
                        <a:t>Difference last 6 months</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Difference same time last year</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8975573"/>
                  </a:ext>
                </a:extLst>
              </a:tr>
              <a:tr h="191682">
                <a:tc>
                  <a:txBody>
                    <a:bodyPr/>
                    <a:lstStyle/>
                    <a:p>
                      <a:pPr algn="ctr" fontAlgn="b"/>
                      <a:r>
                        <a:rPr lang="en-US" sz="1000" b="0" i="0" u="none" strike="noStrike">
                          <a:solidFill>
                            <a:srgbClr val="000000"/>
                          </a:solidFill>
                          <a:effectLst/>
                          <a:latin typeface="Calibri" panose="020F0502020204030204" pitchFamily="34" charset="0"/>
                        </a:rPr>
                        <a:t>Inadvertent Losing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15,477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17,215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19,422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24,408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4,986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7,193</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359280"/>
                  </a:ext>
                </a:extLst>
              </a:tr>
              <a:tr h="191682">
                <a:tc>
                  <a:txBody>
                    <a:bodyPr/>
                    <a:lstStyle/>
                    <a:p>
                      <a:pPr algn="ctr" fontAlgn="b"/>
                      <a:r>
                        <a:rPr lang="en-US" sz="1000" b="0" i="0" u="none" strike="noStrike">
                          <a:solidFill>
                            <a:srgbClr val="000000"/>
                          </a:solidFill>
                          <a:effectLst/>
                          <a:latin typeface="Calibri" panose="020F0502020204030204" pitchFamily="34" charset="0"/>
                        </a:rPr>
                        <a:t>Inadvertent Gaining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IAG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12,810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13,262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14,270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16,636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FF0000"/>
                          </a:solidFill>
                          <a:effectLst/>
                          <a:latin typeface="Calibri" panose="020F0502020204030204" pitchFamily="34" charset="0"/>
                        </a:rPr>
                        <a:t>2,366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3,374</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4332843"/>
                  </a:ext>
                </a:extLst>
              </a:tr>
              <a:tr h="191682">
                <a:tc>
                  <a:txBody>
                    <a:bodyPr/>
                    <a:lstStyle/>
                    <a:p>
                      <a:pPr algn="ctr" fontAlgn="b"/>
                      <a:r>
                        <a:rPr lang="en-US" sz="1000" b="0" i="0" u="none" strike="noStrike">
                          <a:solidFill>
                            <a:srgbClr val="000000"/>
                          </a:solidFill>
                          <a:effectLst/>
                          <a:latin typeface="Calibri" panose="020F0502020204030204" pitchFamily="34" charset="0"/>
                        </a:rPr>
                        <a:t>Switch Hold Removal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SH</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6,472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5,955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8,188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5,463</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-2,725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-492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60073"/>
                  </a:ext>
                </a:extLst>
              </a:tr>
              <a:tr h="191682">
                <a:tc>
                  <a:txBody>
                    <a:bodyPr/>
                    <a:lstStyle/>
                    <a:p>
                      <a:pPr algn="ctr" fontAlgn="b"/>
                      <a:r>
                        <a:rPr lang="en-US" sz="1000" b="0" i="0" u="none" strike="noStrike" dirty="0">
                          <a:solidFill>
                            <a:srgbClr val="000000"/>
                          </a:solidFill>
                          <a:effectLst/>
                          <a:latin typeface="Calibri" panose="020F0502020204030204" pitchFamily="34" charset="0"/>
                        </a:rPr>
                        <a:t>Usage/Billing - Dispute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UB-D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4,178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8,641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5,907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5,119</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-788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-3,522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2950"/>
                  </a:ext>
                </a:extLst>
              </a:tr>
              <a:tr h="191682">
                <a:tc>
                  <a:txBody>
                    <a:bodyPr/>
                    <a:lstStyle/>
                    <a:p>
                      <a:pPr algn="ctr" fontAlgn="b"/>
                      <a:r>
                        <a:rPr lang="en-US" sz="1000" b="0" i="0" u="none" strike="noStrike">
                          <a:solidFill>
                            <a:srgbClr val="000000"/>
                          </a:solidFill>
                          <a:effectLst/>
                          <a:latin typeface="Calibri" panose="020F0502020204030204" pitchFamily="34" charset="0"/>
                        </a:rPr>
                        <a:t>Customer Rescission</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4,794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5,606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5,514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5,198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-316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-408</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1262909"/>
                  </a:ext>
                </a:extLst>
              </a:tr>
              <a:tr h="191682">
                <a:tc>
                  <a:txBody>
                    <a:bodyPr/>
                    <a:lstStyle/>
                    <a:p>
                      <a:pPr algn="ctr" fontAlgn="b"/>
                      <a:r>
                        <a:rPr lang="en-US" sz="1000" b="0" i="0" u="none" strike="noStrike">
                          <a:solidFill>
                            <a:srgbClr val="000000"/>
                          </a:solidFill>
                          <a:effectLst/>
                          <a:latin typeface="Calibri" panose="020F0502020204030204" pitchFamily="34" charset="0"/>
                        </a:rPr>
                        <a:t>Usage/Billing - Missing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UB-M</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3,449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7,093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5,464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2,836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-2,628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-4,257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0338290"/>
                  </a:ext>
                </a:extLst>
              </a:tr>
              <a:tr h="191682">
                <a:tc>
                  <a:txBody>
                    <a:bodyPr/>
                    <a:lstStyle/>
                    <a:p>
                      <a:pPr algn="ctr" fontAlgn="b"/>
                      <a:r>
                        <a:rPr lang="en-US" sz="1000" b="0" i="0" u="none" strike="noStrike">
                          <a:solidFill>
                            <a:srgbClr val="000000"/>
                          </a:solidFill>
                          <a:effectLst/>
                          <a:latin typeface="Calibri" panose="020F0502020204030204" pitchFamily="34" charset="0"/>
                        </a:rPr>
                        <a:t>AMS LSE Interval Dispute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AMS-D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4,615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2,864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4,252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2,104</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-2,148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-760</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992793"/>
                  </a:ext>
                </a:extLst>
              </a:tr>
              <a:tr h="191682">
                <a:tc>
                  <a:txBody>
                    <a:bodyPr/>
                    <a:lstStyle/>
                    <a:p>
                      <a:pPr algn="ctr" fontAlgn="b"/>
                      <a:r>
                        <a:rPr lang="en-US" sz="1000" b="0" i="0" u="none" strike="noStrike">
                          <a:solidFill>
                            <a:srgbClr val="000000"/>
                          </a:solidFill>
                          <a:effectLst/>
                          <a:latin typeface="Calibri" panose="020F0502020204030204" pitchFamily="34" charset="0"/>
                        </a:rPr>
                        <a:t>Other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OTH</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1,454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Arial" panose="020B0604020202020204" pitchFamily="34" charset="0"/>
                        </a:rPr>
                        <a:t>2,543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2,871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2,118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-753</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-425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8348896"/>
                  </a:ext>
                </a:extLst>
              </a:tr>
              <a:tr h="191682">
                <a:tc>
                  <a:txBody>
                    <a:bodyPr/>
                    <a:lstStyle/>
                    <a:p>
                      <a:pPr algn="ctr" fontAlgn="b"/>
                      <a:r>
                        <a:rPr lang="en-US" sz="1000" b="0" i="0" u="none" strike="noStrike">
                          <a:solidFill>
                            <a:srgbClr val="000000"/>
                          </a:solidFill>
                          <a:effectLst/>
                          <a:latin typeface="Calibri" panose="020F0502020204030204" pitchFamily="34" charset="0"/>
                        </a:rPr>
                        <a:t>Cancel With Approval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CWA</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16,374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Arial" panose="020B0604020202020204" pitchFamily="34" charset="0"/>
                        </a:rPr>
                        <a:t>2,593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1,612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1,328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-284</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-1,265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4985381"/>
                  </a:ext>
                </a:extLst>
              </a:tr>
              <a:tr h="191682">
                <a:tc>
                  <a:txBody>
                    <a:bodyPr/>
                    <a:lstStyle/>
                    <a:p>
                      <a:pPr algn="ctr" fontAlgn="b"/>
                      <a:r>
                        <a:rPr lang="en-US" sz="1000" b="0" i="0" u="none" strike="noStrike">
                          <a:solidFill>
                            <a:srgbClr val="000000"/>
                          </a:solidFill>
                          <a:effectLst/>
                          <a:latin typeface="Calibri" panose="020F0502020204030204" pitchFamily="34" charset="0"/>
                        </a:rPr>
                        <a:t>Missing Enrollment TXNS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MET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805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1,498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1,125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-189</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-562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1666220"/>
                  </a:ext>
                </a:extLst>
              </a:tr>
              <a:tr h="191682">
                <a:tc>
                  <a:txBody>
                    <a:bodyPr/>
                    <a:lstStyle/>
                    <a:p>
                      <a:pPr algn="ctr" fontAlgn="b"/>
                      <a:r>
                        <a:rPr lang="en-US" sz="1000" b="0" i="0" u="none" strike="noStrike">
                          <a:solidFill>
                            <a:srgbClr val="000000"/>
                          </a:solidFill>
                          <a:effectLst/>
                          <a:latin typeface="Calibri" panose="020F0502020204030204" pitchFamily="34" charset="0"/>
                        </a:rPr>
                        <a:t>997 Issues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997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888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767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735</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-32</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-153</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625492"/>
                  </a:ext>
                </a:extLst>
              </a:tr>
              <a:tr h="191682">
                <a:tc>
                  <a:txBody>
                    <a:bodyPr/>
                    <a:lstStyle/>
                    <a:p>
                      <a:pPr algn="ctr" fontAlgn="b"/>
                      <a:r>
                        <a:rPr lang="en-US" sz="1000" b="0" i="0" u="none" strike="noStrike">
                          <a:solidFill>
                            <a:srgbClr val="000000"/>
                          </a:solidFill>
                          <a:effectLst/>
                          <a:latin typeface="Calibri" panose="020F0502020204030204" pitchFamily="34" charset="0"/>
                        </a:rPr>
                        <a:t>Siebel Chg/Info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SBC</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771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969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687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702</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-267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1127683"/>
                  </a:ext>
                </a:extLst>
              </a:tr>
              <a:tr h="191682">
                <a:tc>
                  <a:txBody>
                    <a:bodyPr/>
                    <a:lstStyle/>
                    <a:p>
                      <a:pPr algn="ctr" fontAlgn="b"/>
                      <a:r>
                        <a:rPr lang="en-US" sz="1000" b="0" i="0" u="none" strike="noStrike">
                          <a:solidFill>
                            <a:srgbClr val="000000"/>
                          </a:solidFill>
                          <a:effectLst/>
                          <a:latin typeface="Calibri" panose="020F0502020204030204" pitchFamily="34" charset="0"/>
                        </a:rPr>
                        <a:t>Bulk Insert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BI</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730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559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441</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-118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-289</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784503"/>
                  </a:ext>
                </a:extLst>
              </a:tr>
              <a:tr h="383365">
                <a:tc>
                  <a:txBody>
                    <a:bodyPr/>
                    <a:lstStyle/>
                    <a:p>
                      <a:pPr algn="ctr" fontAlgn="b"/>
                      <a:r>
                        <a:rPr lang="en-US" sz="1000" b="0" i="0" u="none" strike="noStrike">
                          <a:solidFill>
                            <a:srgbClr val="000000"/>
                          </a:solidFill>
                          <a:effectLst/>
                          <a:latin typeface="Calibri" panose="020F0502020204030204" pitchFamily="34" charset="0"/>
                        </a:rPr>
                        <a:t>LSE Relationship record present in MP System, not in ERCOT: de-engz</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DEV</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2,119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477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FFFFFF"/>
                          </a:solidFill>
                          <a:effectLst/>
                          <a:latin typeface="Calibri" panose="020F0502020204030204" pitchFamily="34" charset="0"/>
                        </a:rPr>
                        <a:t>-123</a:t>
                      </a:r>
                    </a:p>
                  </a:txBody>
                  <a:tcPr marL="8685" marR="8685" marT="86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-1,642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4690369"/>
                  </a:ext>
                </a:extLst>
              </a:tr>
              <a:tr h="191682">
                <a:tc>
                  <a:txBody>
                    <a:bodyPr/>
                    <a:lstStyle/>
                    <a:p>
                      <a:pPr algn="ctr" fontAlgn="b"/>
                      <a:r>
                        <a:rPr lang="en-US" sz="1000" b="0" i="0" u="none" strike="noStrike">
                          <a:solidFill>
                            <a:srgbClr val="000000"/>
                          </a:solidFill>
                          <a:effectLst/>
                          <a:latin typeface="Calibri" panose="020F0502020204030204" pitchFamily="34" charset="0"/>
                        </a:rPr>
                        <a:t>Projects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PRO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393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453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296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-157</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-97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792200"/>
                  </a:ext>
                </a:extLst>
              </a:tr>
              <a:tr h="191682">
                <a:tc>
                  <a:txBody>
                    <a:bodyPr/>
                    <a:lstStyle/>
                    <a:p>
                      <a:pPr algn="ctr" fontAlgn="b"/>
                      <a:r>
                        <a:rPr lang="en-US" sz="1000" b="0" i="0" u="none" strike="noStrike">
                          <a:solidFill>
                            <a:srgbClr val="000000"/>
                          </a:solidFill>
                          <a:effectLst/>
                          <a:latin typeface="Calibri" panose="020F0502020204030204" pitchFamily="34" charset="0"/>
                        </a:rPr>
                        <a:t>AMS LSE Interval Missing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AMS-M</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408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353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164</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-189</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-244</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3174197"/>
                  </a:ext>
                </a:extLst>
              </a:tr>
              <a:tr h="191682">
                <a:tc>
                  <a:txBody>
                    <a:bodyPr/>
                    <a:lstStyle/>
                    <a:p>
                      <a:pPr algn="ctr" fontAlgn="b"/>
                      <a:r>
                        <a:rPr lang="en-US" sz="1000" b="0" i="0" u="none" strike="noStrike">
                          <a:solidFill>
                            <a:srgbClr val="000000"/>
                          </a:solidFill>
                          <a:effectLst/>
                          <a:latin typeface="Calibri" panose="020F0502020204030204" pitchFamily="34" charset="0"/>
                        </a:rPr>
                        <a:t>Ercot Initiated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ERCOT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448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356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294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186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-108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-170</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8609362"/>
                  </a:ext>
                </a:extLst>
              </a:tr>
              <a:tr h="191682">
                <a:tc>
                  <a:txBody>
                    <a:bodyPr/>
                    <a:lstStyle/>
                    <a:p>
                      <a:pPr algn="ctr" fontAlgn="b"/>
                      <a:r>
                        <a:rPr lang="en-US" sz="1000" b="0" i="0" u="none" strike="noStrike">
                          <a:solidFill>
                            <a:srgbClr val="000000"/>
                          </a:solidFill>
                          <a:effectLst/>
                          <a:latin typeface="Calibri" panose="020F0502020204030204" pitchFamily="34" charset="0"/>
                        </a:rPr>
                        <a:t>Safety Net Order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SN</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350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677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246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11</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-431</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9711410"/>
                  </a:ext>
                </a:extLst>
              </a:tr>
              <a:tr h="181254">
                <a:tc>
                  <a:txBody>
                    <a:bodyPr/>
                    <a:lstStyle/>
                    <a:p>
                      <a:pPr algn="ctr" fontAlgn="b"/>
                      <a:r>
                        <a:rPr lang="en-US" sz="1000" b="0" i="0" u="none" strike="noStrike">
                          <a:solidFill>
                            <a:srgbClr val="000000"/>
                          </a:solidFill>
                          <a:effectLst/>
                          <a:latin typeface="Calibri" panose="020F0502020204030204" pitchFamily="34" charset="0"/>
                        </a:rPr>
                        <a:t>Move Out With Meter Removal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MVO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254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187</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FF0000"/>
                          </a:solidFill>
                          <a:effectLst/>
                          <a:latin typeface="Calibri" panose="020F0502020204030204" pitchFamily="34" charset="0"/>
                        </a:rPr>
                        <a:t>27</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3156159"/>
                  </a:ext>
                </a:extLst>
              </a:tr>
              <a:tr h="191682">
                <a:tc>
                  <a:txBody>
                    <a:bodyPr/>
                    <a:lstStyle/>
                    <a:p>
                      <a:pPr algn="ctr" fontAlgn="b"/>
                      <a:r>
                        <a:rPr lang="en-US" sz="1000" b="0" i="0" u="none" strike="noStrike">
                          <a:solidFill>
                            <a:srgbClr val="000000"/>
                          </a:solidFill>
                          <a:effectLst/>
                          <a:latin typeface="Calibri" panose="020F0502020204030204" pitchFamily="34" charset="0"/>
                        </a:rPr>
                        <a:t>Redirect Fees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RF</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184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176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112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217</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105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41</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0316358"/>
                  </a:ext>
                </a:extLst>
              </a:tr>
              <a:tr h="201266">
                <a:tc>
                  <a:txBody>
                    <a:bodyPr/>
                    <a:lstStyle/>
                    <a:p>
                      <a:pPr algn="ctr" fontAlgn="b"/>
                      <a:r>
                        <a:rPr lang="en-US" sz="1000" b="0" i="0" u="none" strike="noStrike" dirty="0">
                          <a:solidFill>
                            <a:srgbClr val="000000"/>
                          </a:solidFill>
                          <a:effectLst/>
                          <a:latin typeface="Calibri" panose="020F0502020204030204" pitchFamily="34" charset="0"/>
                        </a:rPr>
                        <a:t>Market Rule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MR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60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98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163</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65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solidFill>
                            <a:srgbClr val="FF0000"/>
                          </a:solidFill>
                          <a:effectLst/>
                          <a:latin typeface="Calibri" panose="020F0502020204030204" pitchFamily="34" charset="0"/>
                        </a:rPr>
                        <a:t>45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5525682"/>
                  </a:ext>
                </a:extLst>
              </a:tr>
            </a:tbl>
          </a:graphicData>
        </a:graphic>
      </p:graphicFrame>
      <p:sp>
        <p:nvSpPr>
          <p:cNvPr id="9" name="Rectangle 8"/>
          <p:cNvSpPr/>
          <p:nvPr/>
        </p:nvSpPr>
        <p:spPr>
          <a:xfrm>
            <a:off x="76200" y="1970638"/>
            <a:ext cx="8991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15160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906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50292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80</a:t>
            </a:fld>
            <a:endParaRPr lang="en-US" dirty="0"/>
          </a:p>
        </p:txBody>
      </p:sp>
    </p:spTree>
    <p:extLst>
      <p:ext uri="{BB962C8B-B14F-4D97-AF65-F5344CB8AC3E}">
        <p14:creationId xmlns:p14="http://schemas.microsoft.com/office/powerpoint/2010/main" val="3701015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Removal</a:t>
            </a:r>
            <a:endParaRPr lang="en-US" altLang="en-US" dirty="0">
              <a:solidFill>
                <a:schemeClr val="accent1"/>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003524"/>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89719"/>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81</a:t>
            </a:fld>
            <a:endParaRPr lang="en-US" dirty="0"/>
          </a:p>
        </p:txBody>
      </p:sp>
    </p:spTree>
    <p:extLst>
      <p:ext uri="{BB962C8B-B14F-4D97-AF65-F5344CB8AC3E}">
        <p14:creationId xmlns:p14="http://schemas.microsoft.com/office/powerpoint/2010/main" val="107445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4294967295"/>
          </p:nvPr>
        </p:nvSpPr>
        <p:spPr>
          <a:xfrm>
            <a:off x="228600" y="1005840"/>
            <a:ext cx="8686800" cy="4038600"/>
          </a:xfrm>
        </p:spPr>
        <p:txBody>
          <a:bodyPr/>
          <a:lstStyle/>
          <a:p>
            <a:pPr marL="0" indent="0">
              <a:buNone/>
            </a:pPr>
            <a:r>
              <a:rPr lang="en-US" sz="2400" dirty="0"/>
              <a:t>Step by Step walkthrough of the following paths is located after the checkpoint questions:</a:t>
            </a:r>
          </a:p>
          <a:p>
            <a:pPr marL="365760" indent="-365760">
              <a:buFont typeface="+mj-lt"/>
              <a:buAutoNum type="arabicPeriod"/>
            </a:pPr>
            <a:r>
              <a:rPr lang="en-US" sz="2200" dirty="0"/>
              <a:t>REP of Record disagrees; TDSP declines to remove hold</a:t>
            </a:r>
          </a:p>
          <a:p>
            <a:pPr marL="365760" indent="-365760">
              <a:buFont typeface="+mj-lt"/>
              <a:buAutoNum type="arabicPeriod"/>
            </a:pPr>
            <a:r>
              <a:rPr lang="en-US" sz="2200" dirty="0"/>
              <a:t>REP of Record disagrees; TDSP still removes hold.</a:t>
            </a:r>
          </a:p>
          <a:p>
            <a:pPr marL="365760" indent="-365760">
              <a:buFont typeface="+mj-lt"/>
              <a:buAutoNum type="arabicPeriod"/>
            </a:pPr>
            <a:r>
              <a:rPr lang="en-US" sz="2200" dirty="0"/>
              <a:t>TDSP rejects issue during first step as Responsible MP.</a:t>
            </a:r>
          </a:p>
          <a:p>
            <a:pPr marL="365760" indent="-365760">
              <a:buFont typeface="+mj-lt"/>
              <a:buAutoNum type="arabicPeriod"/>
            </a:pPr>
            <a:r>
              <a:rPr lang="en-US" sz="2200" dirty="0"/>
              <a:t>REP of Record does not choose “Begin Working”, exceeds time limit.</a:t>
            </a:r>
          </a:p>
          <a:p>
            <a:pPr marL="365760" indent="-365760">
              <a:buFont typeface="+mj-lt"/>
              <a:buAutoNum type="arabicPeriod"/>
            </a:pPr>
            <a:r>
              <a:rPr lang="en-US" sz="2200" dirty="0"/>
              <a:t>REP of Record selects ‘Begin Working’, exceeds time limit.</a:t>
            </a:r>
          </a:p>
          <a:p>
            <a:pPr marL="365760" indent="-365760">
              <a:buFont typeface="+mj-lt"/>
              <a:buAutoNum type="arabicPeriod"/>
            </a:pPr>
            <a:r>
              <a:rPr lang="en-US" sz="2200" dirty="0"/>
              <a:t>‘Time Limit Exceeded’ used before one and a half business hours.</a:t>
            </a:r>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
        <p:nvSpPr>
          <p:cNvPr id="6" name="Slide Number Placeholder 5"/>
          <p:cNvSpPr>
            <a:spLocks noGrp="1"/>
          </p:cNvSpPr>
          <p:nvPr>
            <p:ph type="sldNum" sz="quarter" idx="12"/>
          </p:nvPr>
        </p:nvSpPr>
        <p:spPr/>
        <p:txBody>
          <a:bodyPr/>
          <a:lstStyle/>
          <a:p>
            <a:fld id="{D57F1E4F-1CFF-5643-939E-02111984F565}" type="slidenum">
              <a:rPr lang="en-US" smtClean="0"/>
              <a:pPr/>
              <a:t>82</a:t>
            </a:fld>
            <a:endParaRPr lang="en-US" dirty="0"/>
          </a:p>
        </p:txBody>
      </p:sp>
    </p:spTree>
    <p:extLst>
      <p:ext uri="{BB962C8B-B14F-4D97-AF65-F5344CB8AC3E}">
        <p14:creationId xmlns:p14="http://schemas.microsoft.com/office/powerpoint/2010/main" val="2162149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Switch Hold Overview</a:t>
            </a:r>
            <a:endParaRPr lang="en-US" altLang="en-US" dirty="0">
              <a:solidFill>
                <a:schemeClr val="accent1"/>
              </a:solidFill>
            </a:endParaRPr>
          </a:p>
        </p:txBody>
      </p:sp>
      <p:sp>
        <p:nvSpPr>
          <p:cNvPr id="3" name="Content Placeholder 2"/>
          <p:cNvSpPr>
            <a:spLocks noGrp="1"/>
          </p:cNvSpPr>
          <p:nvPr>
            <p:ph idx="4294967295"/>
          </p:nvPr>
        </p:nvSpPr>
        <p:spPr>
          <a:xfrm>
            <a:off x="228600" y="1005840"/>
            <a:ext cx="8686800" cy="49530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marL="274320" indent="-182880"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marL="274320" indent="-182880"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marL="274320" indent="-182880"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marL="274320" indent="-182880"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83</a:t>
            </a:fld>
            <a:endParaRPr lang="en-US" dirty="0"/>
          </a:p>
        </p:txBody>
      </p:sp>
    </p:spTree>
    <p:extLst>
      <p:ext uri="{BB962C8B-B14F-4D97-AF65-F5344CB8AC3E}">
        <p14:creationId xmlns:p14="http://schemas.microsoft.com/office/powerpoint/2010/main" val="2777617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Checkpoint Question</a:t>
            </a:r>
          </a:p>
        </p:txBody>
      </p:sp>
      <p:sp>
        <p:nvSpPr>
          <p:cNvPr id="24579" name="Content Placeholder 2"/>
          <p:cNvSpPr>
            <a:spLocks noGrp="1"/>
          </p:cNvSpPr>
          <p:nvPr>
            <p:ph idx="4294967295"/>
          </p:nvPr>
        </p:nvSpPr>
        <p:spPr bwMode="auto">
          <a:xfrm>
            <a:off x="228600" y="1097280"/>
            <a:ext cx="86868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dirty="0"/>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dirty="0"/>
              <a:t>1 hour</a:t>
            </a:r>
          </a:p>
          <a:p>
            <a:pPr marL="857250" lvl="1" indent="-457200">
              <a:spcBef>
                <a:spcPts val="1200"/>
              </a:spcBef>
              <a:buFont typeface="Arial" charset="0"/>
              <a:buAutoNum type="alphaLcParenR"/>
            </a:pPr>
            <a:r>
              <a:rPr lang="en-US" altLang="en-US" sz="2000" dirty="0"/>
              <a:t>4 hours</a:t>
            </a:r>
          </a:p>
          <a:p>
            <a:pPr marL="857250" lvl="1" indent="-457200">
              <a:spcBef>
                <a:spcPts val="1200"/>
              </a:spcBef>
              <a:buFont typeface="Arial" charset="0"/>
              <a:buAutoNum type="alphaLcParenR"/>
            </a:pPr>
            <a:r>
              <a:rPr lang="en-US" altLang="en-US" sz="2000" dirty="0"/>
              <a:t>1 ½ hours</a:t>
            </a:r>
          </a:p>
          <a:p>
            <a:pPr marL="857250" lvl="1" indent="-457200">
              <a:spcBef>
                <a:spcPts val="1200"/>
              </a:spcBef>
              <a:buFont typeface="Arial" charset="0"/>
              <a:buAutoNum type="alphaLcParenR"/>
            </a:pPr>
            <a:r>
              <a:rPr lang="en-US" altLang="en-US" sz="2000" dirty="0"/>
              <a:t>6 Hours</a:t>
            </a:r>
          </a:p>
          <a:p>
            <a:pPr marL="857250" lvl="1" indent="-457200">
              <a:spcBef>
                <a:spcPts val="1200"/>
              </a:spcBef>
              <a:buFont typeface="Arial" charset="0"/>
              <a:buAutoNum type="alphaLcParenR"/>
            </a:pPr>
            <a:r>
              <a:rPr lang="en-US" altLang="en-US" sz="2000" dirty="0"/>
              <a:t>None of the Above</a:t>
            </a:r>
          </a:p>
          <a:p>
            <a:pPr marL="0" indent="0">
              <a:spcBef>
                <a:spcPts val="1800"/>
              </a:spcBef>
              <a:buFont typeface="Arial" charset="0"/>
              <a:buNone/>
            </a:pPr>
            <a:endParaRPr lang="en-US" altLang="en-US" sz="2000" b="1" i="1" dirty="0"/>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dirty="0">
                <a:solidFill>
                  <a:schemeClr val="accent1">
                    <a:lumMod val="75000"/>
                  </a:schemeClr>
                </a:solidFill>
                <a:cs typeface="Arial" charset="0"/>
              </a:rPr>
              <a:t>Answer</a:t>
            </a:r>
          </a:p>
          <a:p>
            <a:pPr algn="ctr" fontAlgn="base">
              <a:spcBef>
                <a:spcPts val="600"/>
              </a:spcBef>
              <a:spcAft>
                <a:spcPct val="0"/>
              </a:spcAft>
              <a:buFont typeface="Arial" charset="0"/>
              <a:buNone/>
            </a:pPr>
            <a:r>
              <a:rPr lang="en-US" altLang="en-US" sz="2000" i="1" dirty="0">
                <a:solidFill>
                  <a:schemeClr val="accent1">
                    <a:lumMod val="75000"/>
                  </a:schemeClr>
                </a:solidFill>
                <a:cs typeface="Arial" charset="0"/>
              </a:rPr>
              <a:t>C) 1 ½ hours</a:t>
            </a:r>
          </a:p>
        </p:txBody>
      </p:sp>
      <p:sp>
        <p:nvSpPr>
          <p:cNvPr id="6" name="Rectangle 5"/>
          <p:cNvSpPr/>
          <p:nvPr/>
        </p:nvSpPr>
        <p:spPr>
          <a:xfrm>
            <a:off x="1752600" y="47244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84</a:t>
            </a:fld>
            <a:endParaRPr lang="en-US" dirty="0"/>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Checkpoint Question</a:t>
            </a:r>
          </a:p>
        </p:txBody>
      </p:sp>
      <p:sp>
        <p:nvSpPr>
          <p:cNvPr id="25603" name="Content Placeholder 2"/>
          <p:cNvSpPr>
            <a:spLocks noGrp="1"/>
          </p:cNvSpPr>
          <p:nvPr>
            <p:ph idx="4294967295"/>
          </p:nvPr>
        </p:nvSpPr>
        <p:spPr bwMode="auto">
          <a:xfrm>
            <a:off x="228600" y="1097280"/>
            <a:ext cx="8648700" cy="35798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00000"/>
              </a:lnSpc>
              <a:spcBef>
                <a:spcPts val="1800"/>
              </a:spcBef>
              <a:spcAft>
                <a:spcPts val="0"/>
              </a:spcAft>
              <a:buFont typeface="Arial" charset="0"/>
              <a:buNone/>
            </a:pPr>
            <a:r>
              <a:rPr lang="en-US" altLang="en-US" sz="2000" b="1" i="1" dirty="0"/>
              <a:t>The TDSP assigns a Switch Hold Removal </a:t>
            </a:r>
            <a:r>
              <a:rPr lang="en-US" altLang="en-US" sz="2000" b="1" i="1" dirty="0" err="1"/>
              <a:t>MarkeTrak</a:t>
            </a:r>
            <a:r>
              <a:rPr lang="en-US" altLang="en-US" sz="2000" b="1" i="1" dirty="0"/>
              <a:t> issue to the REP of Record on Friday, at 4:30 pm. When does the REP of Record's review period expire?</a:t>
            </a:r>
          </a:p>
          <a:p>
            <a:pPr marL="914400" lvl="1" indent="-457200">
              <a:lnSpc>
                <a:spcPct val="110000"/>
              </a:lnSpc>
              <a:spcBef>
                <a:spcPts val="1200"/>
              </a:spcBef>
              <a:spcAft>
                <a:spcPts val="0"/>
              </a:spcAft>
              <a:buFont typeface="Arial" charset="0"/>
              <a:buAutoNum type="alphaLcParenR"/>
            </a:pPr>
            <a:r>
              <a:rPr lang="en-US" altLang="en-US" sz="2000" dirty="0"/>
              <a:t>Friday at 6:00pm</a:t>
            </a:r>
          </a:p>
          <a:p>
            <a:pPr marL="914400" lvl="1" indent="-457200">
              <a:lnSpc>
                <a:spcPct val="110000"/>
              </a:lnSpc>
              <a:spcBef>
                <a:spcPts val="1200"/>
              </a:spcBef>
              <a:spcAft>
                <a:spcPts val="0"/>
              </a:spcAft>
              <a:buFont typeface="Arial" charset="0"/>
              <a:buAutoNum type="alphaLcParenR"/>
            </a:pPr>
            <a:r>
              <a:rPr lang="en-US" altLang="en-US" sz="2000" dirty="0"/>
              <a:t>Saturday at 9:00 am</a:t>
            </a:r>
          </a:p>
          <a:p>
            <a:pPr marL="914400" lvl="1" indent="-457200">
              <a:lnSpc>
                <a:spcPct val="110000"/>
              </a:lnSpc>
              <a:spcBef>
                <a:spcPts val="1200"/>
              </a:spcBef>
              <a:spcAft>
                <a:spcPts val="0"/>
              </a:spcAft>
              <a:buFont typeface="Arial" charset="0"/>
              <a:buAutoNum type="alphaLcParenR"/>
            </a:pPr>
            <a:r>
              <a:rPr lang="en-US" altLang="en-US" sz="2000" dirty="0"/>
              <a:t>Sunday at 9:00 am</a:t>
            </a:r>
          </a:p>
          <a:p>
            <a:pPr marL="914400" lvl="1" indent="-457200">
              <a:lnSpc>
                <a:spcPct val="110000"/>
              </a:lnSpc>
              <a:spcBef>
                <a:spcPts val="1200"/>
              </a:spcBef>
              <a:spcAft>
                <a:spcPts val="0"/>
              </a:spcAft>
              <a:buFont typeface="Arial" charset="0"/>
              <a:buAutoNum type="alphaLcParenR"/>
            </a:pPr>
            <a:r>
              <a:rPr lang="en-US" altLang="en-US" sz="2000" dirty="0"/>
              <a:t>Monday at 9:00 am</a:t>
            </a:r>
          </a:p>
          <a:p>
            <a:pPr marL="914400" lvl="1" indent="-457200">
              <a:lnSpc>
                <a:spcPct val="110000"/>
              </a:lnSpc>
              <a:spcBef>
                <a:spcPts val="1200"/>
              </a:spcBef>
              <a:spcAft>
                <a:spcPts val="0"/>
              </a:spcAft>
              <a:buFont typeface="Arial" charset="0"/>
              <a:buAutoNum type="alphaLcParenR"/>
            </a:pPr>
            <a:r>
              <a:rPr lang="en-US" altLang="en-US" sz="2000" dirty="0"/>
              <a:t>None of the Above</a:t>
            </a:r>
          </a:p>
          <a:p>
            <a:pPr marL="0" indent="0">
              <a:spcBef>
                <a:spcPts val="1800"/>
              </a:spcBef>
              <a:buFont typeface="Arial" charset="0"/>
              <a:buNone/>
            </a:pPr>
            <a:endParaRPr lang="en-US" altLang="en-US" sz="2000" b="1" i="1" dirty="0"/>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dirty="0">
                <a:solidFill>
                  <a:schemeClr val="accent1">
                    <a:lumMod val="75000"/>
                  </a:schemeClr>
                </a:solidFill>
                <a:cs typeface="Arial" charset="0"/>
              </a:rPr>
              <a:t>Answer</a:t>
            </a:r>
          </a:p>
          <a:p>
            <a:pPr algn="ctr" fontAlgn="base">
              <a:spcBef>
                <a:spcPts val="600"/>
              </a:spcBef>
              <a:spcAft>
                <a:spcPct val="0"/>
              </a:spcAft>
              <a:buFont typeface="Arial" charset="0"/>
              <a:buNone/>
            </a:pPr>
            <a:r>
              <a:rPr lang="en-US" altLang="en-US" sz="2000" i="1" dirty="0">
                <a:solidFill>
                  <a:schemeClr val="accent1">
                    <a:lumMod val="75000"/>
                  </a:schemeClr>
                </a:solidFill>
                <a:cs typeface="Arial" charset="0"/>
              </a:rPr>
              <a:t>D) Monday at 9:00am</a:t>
            </a:r>
          </a:p>
        </p:txBody>
      </p:sp>
      <p:sp>
        <p:nvSpPr>
          <p:cNvPr id="6" name="Rectangle 5"/>
          <p:cNvSpPr/>
          <p:nvPr/>
        </p:nvSpPr>
        <p:spPr>
          <a:xfrm>
            <a:off x="1828800" y="4743977"/>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pPr/>
              <a:t>85</a:t>
            </a:fld>
            <a:endParaRPr lang="en-US" dirty="0"/>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Checkpoint Question</a:t>
            </a:r>
          </a:p>
        </p:txBody>
      </p:sp>
      <p:sp>
        <p:nvSpPr>
          <p:cNvPr id="3" name="Content Placeholder 2"/>
          <p:cNvSpPr>
            <a:spLocks noGrp="1"/>
          </p:cNvSpPr>
          <p:nvPr>
            <p:ph idx="4294967295"/>
          </p:nvPr>
        </p:nvSpPr>
        <p:spPr>
          <a:xfrm>
            <a:off x="228600" y="1097280"/>
            <a:ext cx="8686800" cy="3279775"/>
          </a:xfrm>
        </p:spPr>
        <p:txBody>
          <a:bodyPr/>
          <a:lstStyle/>
          <a:p>
            <a:pPr marL="0" indent="0" fontAlgn="auto">
              <a:lnSpc>
                <a:spcPct val="100000"/>
              </a:lnSpc>
              <a:spcAft>
                <a:spcPts val="0"/>
              </a:spcAft>
              <a:buFont typeface="Arial" panose="020B0604020202020204" pitchFamily="34" charset="0"/>
              <a:buNone/>
              <a:defRPr/>
            </a:pPr>
            <a:r>
              <a:rPr lang="en-US" sz="2000" b="1" i="1" dirty="0"/>
              <a:t>Which of the following documents is not an “acceptable” document for Switch Hold Removal consideration?</a:t>
            </a:r>
            <a:endParaRPr lang="en-US" sz="2000" dirty="0"/>
          </a:p>
          <a:p>
            <a:pPr marL="914400" indent="-457200" fontAlgn="auto">
              <a:lnSpc>
                <a:spcPct val="100000"/>
              </a:lnSpc>
              <a:spcBef>
                <a:spcPts val="1800"/>
              </a:spcBef>
              <a:spcAft>
                <a:spcPts val="0"/>
              </a:spcAft>
              <a:buFont typeface="+mj-lt"/>
              <a:buAutoNum type="alphaLcParenR"/>
              <a:defRPr/>
            </a:pPr>
            <a:r>
              <a:rPr lang="en-US" sz="2000" dirty="0"/>
              <a:t>Utility bill from a different address dated within the last two months</a:t>
            </a:r>
          </a:p>
          <a:p>
            <a:pPr marL="914400" indent="-457200" fontAlgn="auto">
              <a:lnSpc>
                <a:spcPct val="100000"/>
              </a:lnSpc>
              <a:spcAft>
                <a:spcPts val="0"/>
              </a:spcAft>
              <a:buFont typeface="+mj-lt"/>
              <a:buAutoNum type="alphaLcParenR"/>
              <a:defRPr/>
            </a:pPr>
            <a:r>
              <a:rPr lang="en-US" sz="2000" dirty="0"/>
              <a:t>Notarized Affidavit of Landlord</a:t>
            </a:r>
          </a:p>
          <a:p>
            <a:pPr marL="914400" indent="-457200" fontAlgn="auto">
              <a:lnSpc>
                <a:spcPct val="100000"/>
              </a:lnSpc>
              <a:spcAft>
                <a:spcPts val="0"/>
              </a:spcAft>
              <a:buFont typeface="+mj-lt"/>
              <a:buAutoNum type="alphaLcParenR"/>
              <a:defRPr/>
            </a:pPr>
            <a:r>
              <a:rPr lang="en-US" sz="2000" dirty="0"/>
              <a:t>Closing documents executed after the Switch Hold was applied</a:t>
            </a:r>
          </a:p>
          <a:p>
            <a:pPr marL="914400" indent="-457200" fontAlgn="auto">
              <a:lnSpc>
                <a:spcPct val="100000"/>
              </a:lnSpc>
              <a:spcAft>
                <a:spcPts val="0"/>
              </a:spcAft>
              <a:buFont typeface="+mj-lt"/>
              <a:buAutoNum type="alphaLcParenR"/>
              <a:defRPr/>
            </a:pPr>
            <a:r>
              <a:rPr lang="en-US" sz="2000" dirty="0"/>
              <a:t>Cell phone bill</a:t>
            </a:r>
          </a:p>
          <a:p>
            <a:pPr marL="914400" indent="-457200" fontAlgn="auto">
              <a:lnSpc>
                <a:spcPct val="100000"/>
              </a:lnSpc>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dirty="0">
                <a:solidFill>
                  <a:schemeClr val="accent1">
                    <a:lumMod val="75000"/>
                  </a:schemeClr>
                </a:solidFill>
                <a:cs typeface="Arial" charset="0"/>
              </a:rPr>
              <a:t>Answer</a:t>
            </a:r>
          </a:p>
          <a:p>
            <a:pPr algn="ctr" fontAlgn="base">
              <a:spcBef>
                <a:spcPts val="600"/>
              </a:spcBef>
              <a:spcAft>
                <a:spcPct val="0"/>
              </a:spcAft>
              <a:buFont typeface="Arial" charset="0"/>
              <a:buNone/>
            </a:pPr>
            <a:r>
              <a:rPr lang="en-US" altLang="en-US" sz="2000" i="1" dirty="0">
                <a:solidFill>
                  <a:schemeClr val="accent1">
                    <a:lumMod val="75000"/>
                  </a:schemeClr>
                </a:solidFill>
                <a:cs typeface="Arial" charset="0"/>
              </a:rPr>
              <a:t>D) Cell phone bill</a:t>
            </a:r>
          </a:p>
        </p:txBody>
      </p:sp>
      <p:sp>
        <p:nvSpPr>
          <p:cNvPr id="6" name="Rectangle 5"/>
          <p:cNvSpPr/>
          <p:nvPr/>
        </p:nvSpPr>
        <p:spPr>
          <a:xfrm>
            <a:off x="1524000" y="437705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86</a:t>
            </a:fld>
            <a:endParaRPr lang="en-US" dirty="0"/>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altLang="en-US" dirty="0"/>
              <a:t>Questions</a:t>
            </a:r>
            <a:endParaRPr lang="en-US" altLang="en-US" dirty="0">
              <a:solidFill>
                <a:schemeClr val="accent1"/>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02111984F565}" type="slidenum">
              <a:rPr lang="en-US" smtClean="0"/>
              <a:pPr/>
              <a:t>87</a:t>
            </a:fld>
            <a:endParaRPr lang="en-US" dirty="0"/>
          </a:p>
        </p:txBody>
      </p:sp>
    </p:spTree>
    <p:extLst>
      <p:ext uri="{BB962C8B-B14F-4D97-AF65-F5344CB8AC3E}">
        <p14:creationId xmlns:p14="http://schemas.microsoft.com/office/powerpoint/2010/main" val="4165470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676400"/>
          </a:xfrm>
        </p:spPr>
        <p:txBody>
          <a:bodyPr>
            <a:normAutofit fontScale="90000"/>
          </a:bodyPr>
          <a:lstStyle/>
          <a:p>
            <a:r>
              <a:rPr lang="en-US" sz="2700" dirty="0" err="1"/>
              <a:t>MarkeTrak</a:t>
            </a:r>
            <a:r>
              <a:rPr lang="en-US" sz="2700" dirty="0"/>
              <a:t> Training</a:t>
            </a:r>
            <a:r>
              <a:rPr lang="en-US" dirty="0"/>
              <a:t/>
            </a:r>
            <a:br>
              <a:rPr lang="en-US" dirty="0"/>
            </a:br>
            <a:r>
              <a:rPr lang="en-US" sz="4400" dirty="0"/>
              <a:t>Inadvertent Gain/Loss (IAG) Overview</a:t>
            </a:r>
          </a:p>
        </p:txBody>
      </p:sp>
    </p:spTree>
    <p:extLst>
      <p:ext uri="{BB962C8B-B14F-4D97-AF65-F5344CB8AC3E}">
        <p14:creationId xmlns:p14="http://schemas.microsoft.com/office/powerpoint/2010/main" val="120675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4294967295"/>
          </p:nvPr>
        </p:nvSpPr>
        <p:spPr>
          <a:xfrm>
            <a:off x="228600" y="1005840"/>
            <a:ext cx="8686800" cy="5053013"/>
          </a:xfrm>
        </p:spPr>
        <p:txBody>
          <a:bodyPr>
            <a:normAutofit/>
          </a:bodyPr>
          <a:lstStyle/>
          <a:p>
            <a:pPr marL="0" indent="0">
              <a:lnSpc>
                <a:spcPct val="100000"/>
              </a:lnSpc>
              <a:spcBef>
                <a:spcPts val="2400"/>
              </a:spcBef>
              <a:buNone/>
            </a:pPr>
            <a:r>
              <a:rPr lang="en-US" sz="2400" dirty="0"/>
              <a:t>An </a:t>
            </a:r>
            <a:r>
              <a:rPr lang="en-US" sz="2400" b="1" dirty="0">
                <a:solidFill>
                  <a:schemeClr val="accent1">
                    <a:lumMod val="75000"/>
                  </a:schemeClr>
                </a:solidFill>
              </a:rPr>
              <a:t>Inadvertent Gain/Loss (IAG) </a:t>
            </a:r>
            <a:r>
              <a:rPr lang="en-US" sz="2400" dirty="0"/>
              <a:t>is an unauthorized change of a customer’s 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1">
                    <a:lumMod val="75000"/>
                  </a:schemeClr>
                </a:solidFill>
              </a:rPr>
              <a:t>ultimate goal </a:t>
            </a:r>
            <a:r>
              <a:rPr lang="en-US" sz="2400" dirty="0"/>
              <a:t>is to return the Customer to their REP of choice in a </a:t>
            </a:r>
            <a:r>
              <a:rPr lang="en-US" sz="2400" b="1" i="1" dirty="0">
                <a:solidFill>
                  <a:schemeClr val="accent1">
                    <a:lumMod val="75000"/>
                  </a:schemeClr>
                </a:solidFill>
              </a:rPr>
              <a:t>quick and efficient </a:t>
            </a:r>
            <a:r>
              <a:rPr lang="en-US" sz="2400" dirty="0"/>
              <a:t>manner with minimal inconvenience to the Customer.</a:t>
            </a:r>
          </a:p>
        </p:txBody>
      </p:sp>
      <p:sp>
        <p:nvSpPr>
          <p:cNvPr id="3" name="Slide Number Placeholder 2"/>
          <p:cNvSpPr>
            <a:spLocks noGrp="1"/>
          </p:cNvSpPr>
          <p:nvPr>
            <p:ph type="sldNum" sz="quarter" idx="12"/>
          </p:nvPr>
        </p:nvSpPr>
        <p:spPr/>
        <p:txBody>
          <a:bodyPr/>
          <a:lstStyle/>
          <a:p>
            <a:fld id="{D57F1E4F-1CFF-5643-939E-02111984F565}" type="slidenum">
              <a:rPr lang="en-US" smtClean="0"/>
              <a:pPr/>
              <a:t>89</a:t>
            </a:fld>
            <a:endParaRPr lang="en-US" dirty="0"/>
          </a:p>
        </p:txBody>
      </p:sp>
    </p:spTree>
    <p:extLst>
      <p:ext uri="{BB962C8B-B14F-4D97-AF65-F5344CB8AC3E}">
        <p14:creationId xmlns:p14="http://schemas.microsoft.com/office/powerpoint/2010/main" val="5102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MarkeTrak</a:t>
            </a:r>
            <a:r>
              <a:rPr lang="en-US" dirty="0"/>
              <a:t> Historical Volumes</a:t>
            </a:r>
          </a:p>
        </p:txBody>
      </p:sp>
      <p:sp>
        <p:nvSpPr>
          <p:cNvPr id="3" name="Content Placeholder 2"/>
          <p:cNvSpPr>
            <a:spLocks noGrp="1"/>
          </p:cNvSpPr>
          <p:nvPr>
            <p:ph idx="4294967295"/>
          </p:nvPr>
        </p:nvSpPr>
        <p:spPr>
          <a:xfrm>
            <a:off x="1924050" y="5410200"/>
            <a:ext cx="7219950" cy="533400"/>
          </a:xfrm>
          <a:solidFill>
            <a:schemeClr val="tx2">
              <a:lumMod val="50000"/>
            </a:schemeClr>
          </a:solidFill>
        </p:spPr>
        <p:txBody>
          <a:bodyPr/>
          <a:lstStyle/>
          <a:p>
            <a:pPr marL="0" indent="0" algn="ctr">
              <a:lnSpc>
                <a:spcPct val="150000"/>
              </a:lnSpc>
              <a:spcBef>
                <a:spcPts val="675"/>
              </a:spcBef>
              <a:buNone/>
            </a:pPr>
            <a:r>
              <a:rPr lang="en-US" sz="1500" b="1" dirty="0">
                <a:solidFill>
                  <a:schemeClr val="bg1"/>
                </a:solidFill>
              </a:rPr>
              <a:t>IAGs, IALs, and Rescissions account for ~49% of overall </a:t>
            </a:r>
            <a:r>
              <a:rPr lang="en-US" sz="1500" b="1" dirty="0" err="1">
                <a:solidFill>
                  <a:schemeClr val="bg1"/>
                </a:solidFill>
              </a:rPr>
              <a:t>MarkeTrak</a:t>
            </a:r>
            <a:r>
              <a:rPr lang="en-US" sz="1500" b="1" dirty="0">
                <a:solidFill>
                  <a:schemeClr val="bg1"/>
                </a:solidFill>
              </a:rPr>
              <a:t> volume</a:t>
            </a:r>
            <a:r>
              <a:rPr lang="en-US" sz="1500" dirty="0"/>
              <a:t>. </a:t>
            </a:r>
          </a:p>
        </p:txBody>
      </p:sp>
      <p:graphicFrame>
        <p:nvGraphicFramePr>
          <p:cNvPr id="12" name="Chart 11">
            <a:extLst>
              <a:ext uri="{FF2B5EF4-FFF2-40B4-BE49-F238E27FC236}">
                <a16:creationId xmlns:a16="http://schemas.microsoft.com/office/drawing/2014/main" xmlns="" id="{68F0B197-BEA5-4055-B0D2-37A518DF0D0E}"/>
              </a:ext>
            </a:extLst>
          </p:cNvPr>
          <p:cNvGraphicFramePr>
            <a:graphicFrameLocks/>
          </p:cNvGraphicFramePr>
          <p:nvPr>
            <p:extLst>
              <p:ext uri="{D42A27DB-BD31-4B8C-83A1-F6EECF244321}">
                <p14:modId xmlns:p14="http://schemas.microsoft.com/office/powerpoint/2010/main" val="3670357611"/>
              </p:ext>
            </p:extLst>
          </p:nvPr>
        </p:nvGraphicFramePr>
        <p:xfrm>
          <a:off x="76200" y="914400"/>
          <a:ext cx="8979136"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8BDCC930-96BE-4165-AE2B-96CECD7F7ACD}"/>
              </a:ext>
            </a:extLst>
          </p:cNvPr>
          <p:cNvSpPr txBox="1"/>
          <p:nvPr/>
        </p:nvSpPr>
        <p:spPr>
          <a:xfrm>
            <a:off x="4495800" y="1981200"/>
            <a:ext cx="3522945" cy="715581"/>
          </a:xfrm>
          <a:prstGeom prst="rect">
            <a:avLst/>
          </a:prstGeom>
          <a:noFill/>
        </p:spPr>
        <p:txBody>
          <a:bodyPr wrap="square" rtlCol="0">
            <a:spAutoFit/>
          </a:bodyPr>
          <a:lstStyle/>
          <a:p>
            <a:pPr algn="ctr"/>
            <a:r>
              <a:rPr lang="en-US" sz="1350" i="1" dirty="0"/>
              <a:t>RMGRR139 removed ERCOT’s one-day Evaluation Window eliminating the need for the Cancel W/ Approval MT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22931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4294967295"/>
          </p:nvPr>
        </p:nvSpPr>
        <p:spPr>
          <a:xfrm>
            <a:off x="228600" y="1005840"/>
            <a:ext cx="8686800" cy="5053013"/>
          </a:xfrm>
        </p:spPr>
        <p:txBody>
          <a:bodyPr/>
          <a:lstStyle/>
          <a:p>
            <a:pPr>
              <a:lnSpc>
                <a:spcPct val="100000"/>
              </a:lnSpc>
            </a:pPr>
            <a:r>
              <a:rPr lang="en-US" sz="2400" dirty="0"/>
              <a:t>The </a:t>
            </a:r>
            <a:r>
              <a:rPr lang="en-US" sz="2400" b="1" u="sng" dirty="0"/>
              <a:t>Gaining CR</a:t>
            </a:r>
            <a:r>
              <a:rPr lang="en-US" sz="2400" b="1" dirty="0"/>
              <a:t> </a:t>
            </a:r>
            <a:r>
              <a:rPr lang="en-US" sz="2400" dirty="0"/>
              <a:t>is a competitive retailer who inadvertently gains an ESI ID and is responsible for returning the customer to the previous REP of Record.</a:t>
            </a:r>
          </a:p>
          <a:p>
            <a:pPr lvl="1">
              <a:lnSpc>
                <a:spcPct val="100000"/>
              </a:lnSpc>
              <a:spcBef>
                <a:spcPts val="1200"/>
              </a:spcBef>
              <a:buFont typeface="Arial" panose="020B0604020202020204" pitchFamily="34" charset="0"/>
              <a:buChar char="•"/>
            </a:pPr>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pPr>
              <a:lnSpc>
                <a:spcPct val="100000"/>
              </a:lnSpc>
              <a:spcBef>
                <a:spcPts val="2400"/>
              </a:spcBef>
            </a:pPr>
            <a:r>
              <a:rPr lang="en-US" sz="2400" dirty="0"/>
              <a:t>The </a:t>
            </a:r>
            <a:r>
              <a:rPr lang="en-US" sz="2400" b="1" u="sng" dirty="0"/>
              <a:t>Losing CR</a:t>
            </a:r>
            <a:r>
              <a:rPr lang="en-US" sz="2400" b="1" dirty="0"/>
              <a:t> </a:t>
            </a:r>
            <a:r>
              <a:rPr lang="en-US" sz="2400" dirty="0"/>
              <a:t>is a competitive retailer who was the REP of Record prior to losing an ESI ID due to an Inadvertent Gain situation.</a:t>
            </a:r>
          </a:p>
          <a:p>
            <a:pPr lvl="1">
              <a:lnSpc>
                <a:spcPct val="100000"/>
              </a:lnSpc>
              <a:spcBef>
                <a:spcPts val="1800"/>
              </a:spcBef>
              <a:buFont typeface="Arial" panose="020B0604020202020204" pitchFamily="34" charset="0"/>
              <a:buChar char="•"/>
            </a:pPr>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Tree>
    <p:extLst>
      <p:ext uri="{BB962C8B-B14F-4D97-AF65-F5344CB8AC3E}">
        <p14:creationId xmlns:p14="http://schemas.microsoft.com/office/powerpoint/2010/main" val="162233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4294967295"/>
          </p:nvPr>
        </p:nvSpPr>
        <p:spPr>
          <a:xfrm>
            <a:off x="228600" y="1005841"/>
            <a:ext cx="8686800" cy="2499360"/>
          </a:xfrm>
        </p:spPr>
        <p:txBody>
          <a:bodyPr>
            <a:normAutofit/>
          </a:bodyPr>
          <a:lstStyle/>
          <a:p>
            <a:pPr marL="514350" indent="-514350">
              <a:lnSpc>
                <a:spcPct val="100000"/>
              </a:lnSpc>
              <a:spcBef>
                <a:spcPts val="1800"/>
              </a:spcBef>
              <a:spcAft>
                <a:spcPts val="0"/>
              </a:spcAft>
              <a:buFont typeface="+mj-lt"/>
              <a:buAutoNum type="arabicPeriod"/>
            </a:pPr>
            <a:r>
              <a:rPr lang="en-US" sz="2400" dirty="0"/>
              <a:t>PUCT Subst. Rule §25.495, Unauthorized Change of Retail Electric Provider</a:t>
            </a:r>
          </a:p>
          <a:p>
            <a:pPr marL="514350" indent="-514350">
              <a:lnSpc>
                <a:spcPct val="100000"/>
              </a:lnSpc>
              <a:spcBef>
                <a:spcPts val="1800"/>
              </a:spcBef>
              <a:spcAft>
                <a:spcPts val="0"/>
              </a:spcAft>
              <a:buFont typeface="+mj-lt"/>
              <a:buAutoNum type="arabicPeriod"/>
            </a:pPr>
            <a:r>
              <a:rPr lang="en-US" sz="2400" dirty="0"/>
              <a:t>ERCOT Retail Market Guide Section 7.3, Inadvertent Gain Process</a:t>
            </a:r>
          </a:p>
          <a:p>
            <a:pPr marL="514350" indent="-514350">
              <a:lnSpc>
                <a:spcPct val="100000"/>
              </a:lnSpc>
              <a:spcBef>
                <a:spcPts val="1800"/>
              </a:spcBef>
              <a:spcAft>
                <a:spcPts val="0"/>
              </a:spcAft>
              <a:buFont typeface="+mj-lt"/>
              <a:buAutoNum type="arabicPeriod"/>
            </a:pPr>
            <a:r>
              <a:rPr lang="en-US" sz="2400" dirty="0" err="1"/>
              <a:t>MarkeTrak</a:t>
            </a:r>
            <a:r>
              <a:rPr lang="en-US" sz="2400" dirty="0"/>
              <a:t> User’s Guide, Section 2</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91</a:t>
            </a:fld>
            <a:endParaRPr lang="en-US" dirty="0"/>
          </a:p>
        </p:txBody>
      </p:sp>
    </p:spTree>
    <p:extLst>
      <p:ext uri="{BB962C8B-B14F-4D97-AF65-F5344CB8AC3E}">
        <p14:creationId xmlns:p14="http://schemas.microsoft.com/office/powerpoint/2010/main" val="3541955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4294967295"/>
          </p:nvPr>
        </p:nvSpPr>
        <p:spPr>
          <a:xfrm>
            <a:off x="228600" y="1005841"/>
            <a:ext cx="8686800" cy="3794760"/>
          </a:xfrm>
        </p:spPr>
        <p:txBody>
          <a:bodyPr>
            <a:normAutofit/>
          </a:bodyPr>
          <a:lstStyle/>
          <a:p>
            <a:pPr marL="0" indent="0">
              <a:buNone/>
            </a:pPr>
            <a:r>
              <a:rPr lang="en-US" sz="2400" dirty="0"/>
              <a:t>An Inadvertent Gain or Loss can occur under various circumstances:</a:t>
            </a:r>
          </a:p>
          <a:p>
            <a:pPr marL="548640" indent="-274320">
              <a:spcBef>
                <a:spcPts val="1800"/>
              </a:spcBef>
              <a:buFont typeface="Arial" panose="020B0604020202020204" pitchFamily="34" charset="0"/>
              <a:buChar char="•"/>
            </a:pPr>
            <a:r>
              <a:rPr lang="en-US" sz="2400" dirty="0"/>
              <a:t>Incorrect information provided by the Customer during enrollment – service address, ESI ID, wrong apartment number.</a:t>
            </a:r>
          </a:p>
          <a:p>
            <a:pPr marL="548640" indent="-274320">
              <a:spcBef>
                <a:spcPts val="1800"/>
              </a:spcBef>
              <a:buFont typeface="Arial" panose="020B0604020202020204" pitchFamily="34" charset="0"/>
              <a:buChar char="•"/>
            </a:pPr>
            <a:r>
              <a:rPr lang="en-US" sz="2400" dirty="0"/>
              <a:t>Incorrect information entered by the REP during enrollment</a:t>
            </a:r>
          </a:p>
          <a:p>
            <a:pPr marL="548640" indent="-274320">
              <a:spcBef>
                <a:spcPts val="1800"/>
              </a:spcBef>
              <a:buFont typeface="Arial" panose="020B0604020202020204" pitchFamily="34" charset="0"/>
              <a:buChar char="•"/>
            </a:pPr>
            <a:r>
              <a:rPr lang="en-US" sz="2400" dirty="0"/>
              <a:t>Unauthorized enrollments – slamming</a:t>
            </a:r>
          </a:p>
          <a:p>
            <a:pPr marL="548640" indent="-274320">
              <a:spcBef>
                <a:spcPts val="1800"/>
              </a:spcBef>
              <a:buFont typeface="Arial" panose="020B0604020202020204" pitchFamily="34" charset="0"/>
              <a:buChar char="•"/>
            </a:pPr>
            <a:r>
              <a:rPr lang="en-US" sz="2400" dirty="0"/>
              <a:t>Variety of different enrollment processes used by REPs</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92</a:t>
            </a:fld>
            <a:endParaRPr lang="en-US" dirty="0"/>
          </a:p>
        </p:txBody>
      </p:sp>
    </p:spTree>
    <p:extLst>
      <p:ext uri="{BB962C8B-B14F-4D97-AF65-F5344CB8AC3E}">
        <p14:creationId xmlns:p14="http://schemas.microsoft.com/office/powerpoint/2010/main" val="650361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2064733293"/>
              </p:ext>
            </p:extLst>
          </p:nvPr>
        </p:nvGraphicFramePr>
        <p:xfrm>
          <a:off x="301752" y="990600"/>
          <a:ext cx="8622792"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5" name="Slide Number Placeholder 4"/>
          <p:cNvSpPr>
            <a:spLocks noGrp="1"/>
          </p:cNvSpPr>
          <p:nvPr>
            <p:ph type="sldNum" sz="quarter" idx="12"/>
          </p:nvPr>
        </p:nvSpPr>
        <p:spPr/>
        <p:txBody>
          <a:bodyPr/>
          <a:lstStyle/>
          <a:p>
            <a:fld id="{D57F1E4F-1CFF-5643-939E-02111984F565}" type="slidenum">
              <a:rPr lang="en-US" smtClean="0"/>
              <a:pPr/>
              <a:t>93</a:t>
            </a:fld>
            <a:endParaRPr lang="en-US" dirty="0"/>
          </a:p>
        </p:txBody>
      </p:sp>
    </p:spTree>
    <p:extLst>
      <p:ext uri="{BB962C8B-B14F-4D97-AF65-F5344CB8AC3E}">
        <p14:creationId xmlns:p14="http://schemas.microsoft.com/office/powerpoint/2010/main" val="2149905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4294967295"/>
          </p:nvPr>
        </p:nvSpPr>
        <p:spPr>
          <a:xfrm>
            <a:off x="228600" y="1005840"/>
            <a:ext cx="8305800" cy="5053013"/>
          </a:xfrm>
        </p:spPr>
        <p:txBody>
          <a:bodyPr/>
          <a:lstStyle/>
          <a:p>
            <a:pPr>
              <a:spcBef>
                <a:spcPts val="600"/>
              </a:spcBef>
            </a:pPr>
            <a:r>
              <a:rPr lang="en-US" sz="2400" b="1" dirty="0"/>
              <a:t>Customer</a:t>
            </a:r>
          </a:p>
          <a:p>
            <a:pPr lvl="1">
              <a:buFont typeface="Arial" panose="020B0604020202020204" pitchFamily="34" charset="0"/>
              <a:buChar char="•"/>
            </a:pPr>
            <a:r>
              <a:rPr lang="en-US" sz="2000" dirty="0"/>
              <a:t>Confusion as to who is their REP</a:t>
            </a:r>
          </a:p>
          <a:p>
            <a:pPr lvl="1">
              <a:buFont typeface="Arial" panose="020B0604020202020204" pitchFamily="34" charset="0"/>
              <a:buChar char="•"/>
            </a:pPr>
            <a:r>
              <a:rPr lang="en-US" sz="2000" dirty="0"/>
              <a:t>Delayed Billing</a:t>
            </a:r>
          </a:p>
          <a:p>
            <a:pPr lvl="1">
              <a:buFont typeface="Arial" panose="020B0604020202020204" pitchFamily="34" charset="0"/>
              <a:buChar char="•"/>
            </a:pPr>
            <a:r>
              <a:rPr lang="en-US" sz="2000" dirty="0"/>
              <a:t>Possible Lights Out Situation</a:t>
            </a:r>
          </a:p>
          <a:p>
            <a:pPr lvl="1">
              <a:buFont typeface="Arial" panose="020B0604020202020204" pitchFamily="34" charset="0"/>
              <a:buChar char="•"/>
            </a:pPr>
            <a:r>
              <a:rPr lang="en-US" sz="2000" dirty="0"/>
              <a:t>Poor Customer Experience</a:t>
            </a:r>
          </a:p>
          <a:p>
            <a:pPr>
              <a:spcBef>
                <a:spcPts val="600"/>
              </a:spcBef>
            </a:pPr>
            <a:r>
              <a:rPr lang="en-US" sz="2400" b="1" dirty="0"/>
              <a:t>Market</a:t>
            </a:r>
          </a:p>
          <a:p>
            <a:pPr lvl="1">
              <a:buFont typeface="Arial" panose="020B0604020202020204" pitchFamily="34" charset="0"/>
              <a:buChar char="•"/>
            </a:pPr>
            <a:r>
              <a:rPr lang="en-US" sz="2000" dirty="0"/>
              <a:t>Most used MT Subtype - represents over </a:t>
            </a:r>
            <a:r>
              <a:rPr lang="en-US" sz="2000" b="1" dirty="0">
                <a:solidFill>
                  <a:srgbClr val="FF0000"/>
                </a:solidFill>
              </a:rPr>
              <a:t>49%</a:t>
            </a:r>
            <a:r>
              <a:rPr lang="en-US" sz="2000" dirty="0"/>
              <a:t> of all MTs</a:t>
            </a:r>
          </a:p>
          <a:p>
            <a:pPr lvl="1">
              <a:buFont typeface="Arial" panose="020B0604020202020204" pitchFamily="34" charset="0"/>
              <a:buChar char="•"/>
            </a:pPr>
            <a:r>
              <a:rPr lang="en-US" sz="2000" dirty="0"/>
              <a:t>One of the longest MT issues to resolve</a:t>
            </a:r>
          </a:p>
          <a:p>
            <a:pPr lvl="1">
              <a:buFont typeface="Arial" panose="020B0604020202020204" pitchFamily="34" charset="0"/>
              <a:buChar char="•"/>
            </a:pPr>
            <a:r>
              <a:rPr lang="en-US" sz="2000" dirty="0"/>
              <a:t>It can create distrust and confusion in the Market</a:t>
            </a:r>
          </a:p>
          <a:p>
            <a:pPr>
              <a:spcBef>
                <a:spcPts val="600"/>
              </a:spcBef>
            </a:pPr>
            <a:r>
              <a:rPr lang="en-US" sz="2400" b="1" dirty="0"/>
              <a:t>Cost</a:t>
            </a:r>
          </a:p>
          <a:p>
            <a:pPr lvl="1">
              <a:buFont typeface="Arial" panose="020B0604020202020204" pitchFamily="34" charset="0"/>
              <a:buChar char="•"/>
            </a:pPr>
            <a:r>
              <a:rPr lang="en-US" sz="2000" dirty="0"/>
              <a:t>Resource Commitments</a:t>
            </a:r>
          </a:p>
          <a:p>
            <a:pPr lvl="1">
              <a:buFont typeface="Arial" panose="020B0604020202020204" pitchFamily="34" charset="0"/>
              <a:buChar char="•"/>
            </a:pPr>
            <a:r>
              <a:rPr lang="en-US" sz="2000" dirty="0"/>
              <a:t>Consumption Write-offs</a:t>
            </a:r>
          </a:p>
          <a:p>
            <a:pPr lvl="1">
              <a:buFont typeface="Arial" panose="020B0604020202020204" pitchFamily="34" charset="0"/>
              <a:buChar char="•"/>
            </a:pPr>
            <a:r>
              <a:rPr lang="en-US" sz="2000" dirty="0"/>
              <a:t>IAG Fees from TDSPs</a:t>
            </a: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8207" y="4419600"/>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D57F1E4F-1CFF-5643-939E-02111984F565}" type="slidenum">
              <a:rPr lang="en-US" smtClean="0"/>
              <a:pPr/>
              <a:t>94</a:t>
            </a:fld>
            <a:endParaRPr lang="en-US" dirty="0"/>
          </a:p>
        </p:txBody>
      </p:sp>
    </p:spTree>
    <p:extLst>
      <p:ext uri="{BB962C8B-B14F-4D97-AF65-F5344CB8AC3E}">
        <p14:creationId xmlns:p14="http://schemas.microsoft.com/office/powerpoint/2010/main" val="1200345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02111984F565}" type="slidenum">
              <a:rPr lang="en-US" smtClean="0"/>
              <a:pPr/>
              <a:t>95</a:t>
            </a:fld>
            <a:endParaRPr lang="en-US" dirty="0"/>
          </a:p>
        </p:txBody>
      </p:sp>
    </p:spTree>
    <p:extLst>
      <p:ext uri="{BB962C8B-B14F-4D97-AF65-F5344CB8AC3E}">
        <p14:creationId xmlns:p14="http://schemas.microsoft.com/office/powerpoint/2010/main" val="3503874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MarkeTrak</a:t>
            </a:r>
            <a:r>
              <a:rPr lang="en-US" sz="2400" dirty="0"/>
              <a:t> Training</a:t>
            </a:r>
            <a:r>
              <a:rPr lang="en-US" dirty="0"/>
              <a:t/>
            </a:r>
            <a:br>
              <a:rPr lang="en-US" dirty="0"/>
            </a:br>
            <a:r>
              <a:rPr lang="en-US" dirty="0"/>
              <a:t>Customer Rescission Walkthrough</a:t>
            </a:r>
          </a:p>
        </p:txBody>
      </p:sp>
    </p:spTree>
    <p:extLst>
      <p:ext uri="{BB962C8B-B14F-4D97-AF65-F5344CB8AC3E}">
        <p14:creationId xmlns:p14="http://schemas.microsoft.com/office/powerpoint/2010/main" val="6306627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4294967295"/>
          </p:nvPr>
        </p:nvSpPr>
        <p:spPr>
          <a:xfrm>
            <a:off x="228600" y="1005841"/>
            <a:ext cx="8686800" cy="4175760"/>
          </a:xfrm>
        </p:spPr>
        <p:txBody>
          <a:bodyPr/>
          <a:lstStyle/>
          <a:p>
            <a:pPr marL="0" indent="0">
              <a:buNone/>
            </a:pPr>
            <a:r>
              <a:rPr lang="en-US" sz="2400" b="1" dirty="0"/>
              <a:t>PUCT Subst. Rule 25.474(j) - Right of Rescission</a:t>
            </a:r>
            <a:endParaRPr lang="en-US" sz="1800" b="1" dirty="0"/>
          </a:p>
          <a:p>
            <a:pPr marL="0" indent="0">
              <a:buNone/>
            </a:pPr>
            <a:r>
              <a:rPr lang="en-US" sz="1800" dirty="0"/>
              <a:t/>
            </a: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
        <p:nvSpPr>
          <p:cNvPr id="5" name="Slide Number Placeholder 4"/>
          <p:cNvSpPr>
            <a:spLocks noGrp="1"/>
          </p:cNvSpPr>
          <p:nvPr>
            <p:ph type="sldNum" sz="quarter" idx="12"/>
          </p:nvPr>
        </p:nvSpPr>
        <p:spPr/>
        <p:txBody>
          <a:bodyPr/>
          <a:lstStyle/>
          <a:p>
            <a:fld id="{D57F1E4F-1CFF-5643-939E-02111984F565}" type="slidenum">
              <a:rPr lang="en-US" smtClean="0"/>
              <a:pPr/>
              <a:t>97</a:t>
            </a:fld>
            <a:endParaRPr lang="en-US" dirty="0"/>
          </a:p>
        </p:txBody>
      </p:sp>
    </p:spTree>
    <p:extLst>
      <p:ext uri="{BB962C8B-B14F-4D97-AF65-F5344CB8AC3E}">
        <p14:creationId xmlns:p14="http://schemas.microsoft.com/office/powerpoint/2010/main" val="23911762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4294967295"/>
          </p:nvPr>
        </p:nvSpPr>
        <p:spPr>
          <a:xfrm>
            <a:off x="228600" y="1005841"/>
            <a:ext cx="8686800" cy="3794760"/>
          </a:xfrm>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a:t>
            </a:r>
            <a:r>
              <a:rPr lang="en-US" sz="2400" b="1" dirty="0"/>
              <a:t>(3) </a:t>
            </a:r>
            <a:r>
              <a:rPr lang="en-US" sz="2400" b="1" u="sng" dirty="0"/>
              <a:t>federal business days</a:t>
            </a:r>
            <a:r>
              <a:rPr lang="en-US" sz="2400" b="1" dirty="0"/>
              <a:t>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1">
                    <a:lumMod val="75000"/>
                  </a:schemeClr>
                </a:solidFill>
              </a:rPr>
              <a:t>quickly and efficiently </a:t>
            </a:r>
            <a:r>
              <a:rPr lang="en-US" sz="2400" dirty="0"/>
              <a:t>with minimal inconvenience to the Customer.</a:t>
            </a:r>
          </a:p>
        </p:txBody>
      </p:sp>
      <p:sp>
        <p:nvSpPr>
          <p:cNvPr id="6" name="Slide Number Placeholder 5"/>
          <p:cNvSpPr>
            <a:spLocks noGrp="1"/>
          </p:cNvSpPr>
          <p:nvPr>
            <p:ph type="sldNum" sz="quarter" idx="12"/>
          </p:nvPr>
        </p:nvSpPr>
        <p:spPr/>
        <p:txBody>
          <a:bodyPr/>
          <a:lstStyle/>
          <a:p>
            <a:fld id="{D57F1E4F-1CFF-5643-939E-02111984F565}" type="slidenum">
              <a:rPr lang="en-US" smtClean="0"/>
              <a:pPr/>
              <a:t>98</a:t>
            </a:fld>
            <a:endParaRPr lang="en-US" dirty="0"/>
          </a:p>
        </p:txBody>
      </p:sp>
    </p:spTree>
    <p:extLst>
      <p:ext uri="{BB962C8B-B14F-4D97-AF65-F5344CB8AC3E}">
        <p14:creationId xmlns:p14="http://schemas.microsoft.com/office/powerpoint/2010/main" val="2699739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4294967295"/>
          </p:nvPr>
        </p:nvSpPr>
        <p:spPr>
          <a:xfrm>
            <a:off x="228600" y="1005841"/>
            <a:ext cx="8686800" cy="4556760"/>
          </a:xfrm>
        </p:spPr>
        <p:txBody>
          <a:bodyPr>
            <a:normAutofit/>
          </a:bodyPr>
          <a:lstStyle/>
          <a:p>
            <a:pPr marL="0" indent="0">
              <a:lnSpc>
                <a:spcPct val="100000"/>
              </a:lnSpc>
              <a:spcBef>
                <a:spcPts val="1200"/>
              </a:spcBef>
              <a:buNone/>
            </a:pPr>
            <a:r>
              <a:rPr lang="en-US" sz="2050" dirty="0"/>
              <a:t>Strongly recommended that involved CRs share as much information as possible at the onset of issue creation to aid in resolution of Customer Rescission issue </a:t>
            </a:r>
            <a:r>
              <a:rPr lang="en-US" sz="2050" b="1" i="1" dirty="0">
                <a:solidFill>
                  <a:schemeClr val="accent1">
                    <a:lumMod val="75000"/>
                  </a:schemeClr>
                </a:solidFill>
              </a:rPr>
              <a:t>quickly and efficiently </a:t>
            </a:r>
            <a:r>
              <a:rPr lang="en-US" sz="2050" b="1" dirty="0"/>
              <a:t>(e.g. Customer Name, Meter #, etc.)</a:t>
            </a:r>
          </a:p>
          <a:p>
            <a:pPr marL="0" indent="0">
              <a:lnSpc>
                <a:spcPct val="100000"/>
              </a:lnSpc>
              <a:spcBef>
                <a:spcPts val="1200"/>
              </a:spcBef>
              <a:buNone/>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marL="0" indent="0">
              <a:lnSpc>
                <a:spcPct val="100000"/>
              </a:lnSpc>
              <a:spcBef>
                <a:spcPts val="1200"/>
              </a:spcBef>
              <a:buNone/>
            </a:pPr>
            <a:r>
              <a:rPr lang="en-US" sz="2050" dirty="0"/>
              <a:t>If/when the customer requests rescission (within the 3 federal business day window), the ‘losing’ REP must promptly regain the Customer – </a:t>
            </a:r>
            <a:r>
              <a:rPr lang="en-US" sz="2050" b="1" i="1" u="sng" dirty="0">
                <a:solidFill>
                  <a:schemeClr val="accent1">
                    <a:lumMod val="75000"/>
                  </a:schemeClr>
                </a:solidFill>
              </a:rPr>
              <a:t>no questions asked</a:t>
            </a:r>
            <a:r>
              <a:rPr lang="en-US" sz="2050" dirty="0"/>
              <a:t>.</a:t>
            </a:r>
          </a:p>
          <a:p>
            <a:pPr lvl="1">
              <a:lnSpc>
                <a:spcPct val="110000"/>
              </a:lnSpc>
              <a:spcBef>
                <a:spcPts val="1800"/>
              </a:spcBef>
              <a:spcAft>
                <a:spcPts val="0"/>
              </a:spcAft>
              <a:buFont typeface="Arial" panose="020B0604020202020204" pitchFamily="34" charset="0"/>
              <a:buChar char="•"/>
            </a:pPr>
            <a:r>
              <a:rPr lang="en-US" sz="1800" dirty="0"/>
              <a:t>The research and investigation normally pursued during resolution of an Inadvertent Switch is not utilized when resolving Customer Rescission.</a:t>
            </a:r>
            <a:endParaRPr lang="en-US" sz="165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99</a:t>
            </a:fld>
            <a:endParaRPr lang="en-US" dirty="0"/>
          </a:p>
        </p:txBody>
      </p:sp>
    </p:spTree>
    <p:extLst>
      <p:ext uri="{BB962C8B-B14F-4D97-AF65-F5344CB8AC3E}">
        <p14:creationId xmlns:p14="http://schemas.microsoft.com/office/powerpoint/2010/main" val="1295150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9"/>
</p:tagLst>
</file>

<file path=ppt/theme/theme1.xml><?xml version="1.0" encoding="utf-8"?>
<a:theme xmlns:a="http://schemas.openxmlformats.org/drawingml/2006/main" name="TXS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XSET" id="{5B57F2E2-4D7E-480D-8A30-DACE5A1F833E}" vid="{B7BA8287-5BB7-4A02-83AB-69BBB670C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4F8D8613474438072891BC10B687B" ma:contentTypeVersion="0" ma:contentTypeDescription="Create a new document." ma:contentTypeScope="" ma:versionID="9aa30d9f2ccea3364d22bd2bd4fe602a">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8944F3D5-523F-4402-AF04-424BDE8B2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530FB-1B14-4064-9107-F35FBF50ADBC}">
  <ds:schemaRefs>
    <ds:schemaRef ds:uri="http://schemas.microsoft.com/sharepoint/v3/contenttype/forms"/>
  </ds:schemaRefs>
</ds:datastoreItem>
</file>

<file path=customXml/itemProps3.xml><?xml version="1.0" encoding="utf-8"?>
<ds:datastoreItem xmlns:ds="http://schemas.openxmlformats.org/officeDocument/2006/customXml" ds:itemID="{E7D1337E-9034-4335-AB7D-EB7227B8BE49}">
  <ds:schemaRefs>
    <ds:schemaRef ds:uri="http://schemas.microsoft.com/office/2006/metadata/properties"/>
    <ds:schemaRef ds:uri="http://purl.org/dc/terms/"/>
    <ds:schemaRef ds:uri="http://schemas.microsoft.com/office/2006/documentManagement/types"/>
    <ds:schemaRef ds:uri="http://purl.org/dc/dcmitype/"/>
    <ds:schemaRef ds:uri="c34af464-7aa1-4edd-9be4-83dffc1cb926"/>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1056</TotalTime>
  <Words>15935</Words>
  <Application>Microsoft Office PowerPoint</Application>
  <PresentationFormat>On-screen Show (4:3)</PresentationFormat>
  <Paragraphs>2168</Paragraphs>
  <Slides>219</Slides>
  <Notes>107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219</vt:i4>
      </vt:variant>
    </vt:vector>
  </HeadingPairs>
  <TitlesOfParts>
    <vt:vector size="227" baseType="lpstr">
      <vt:lpstr>Arial</vt:lpstr>
      <vt:lpstr>Calibri</vt:lpstr>
      <vt:lpstr>Courier New</vt:lpstr>
      <vt:lpstr>Lucida Sans Unicode</vt:lpstr>
      <vt:lpstr>Times New Roman</vt:lpstr>
      <vt:lpstr>Wingdings</vt:lpstr>
      <vt:lpstr>Wingdings 3</vt:lpstr>
      <vt:lpstr>TXSET</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MarkeTrak Training General MarkeTrak Navigation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MarkeTrak Training Admin Functionality</vt:lpstr>
      <vt:lpstr>Admin Functionality: Roles &amp; Responsibilities </vt:lpstr>
      <vt:lpstr>MarkeTrak Training Email Notifications</vt:lpstr>
      <vt:lpstr>Email Notifications</vt:lpstr>
      <vt:lpstr>Email Notifications</vt:lpstr>
      <vt:lpstr>MarkeTrak Training ERCOT ListServ</vt:lpstr>
      <vt:lpstr>ERCOT ListServ</vt:lpstr>
      <vt:lpstr>Checkpoint Question</vt:lpstr>
      <vt:lpstr>MarkeTrak Training Missing Enrollment</vt:lpstr>
      <vt:lpstr>D2D Issues: Missing Enrollment Transactions</vt:lpstr>
      <vt:lpstr>MarkeTrak Training Usage Billing Issues</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MarkeTrak Training Switch Hold</vt:lpstr>
      <vt:lpstr>Switch Hold</vt:lpstr>
      <vt:lpstr>Types of Switch Hold</vt:lpstr>
      <vt:lpstr>Types of Switch Hold</vt:lpstr>
      <vt:lpstr>Switch Hold Removal for Purposes of a Move In</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MarkeTrak Training Inadvertent Gain/Loss (IAG) Overview</vt:lpstr>
      <vt:lpstr>What is an IAG?</vt:lpstr>
      <vt:lpstr>Gaining CR and Losing CR</vt:lpstr>
      <vt:lpstr>Reference Documents </vt:lpstr>
      <vt:lpstr>How does an IAG occur?</vt:lpstr>
      <vt:lpstr>Who does an IAG impact?</vt:lpstr>
      <vt:lpstr>How is the Market impacted?</vt:lpstr>
      <vt:lpstr>Questions</vt:lpstr>
      <vt:lpstr>MarkeTrak Training Customer Rescission Walkthrough</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MarkeTrak Training Inadvertent Gain (IAG) MarkeTrak Walkthrough</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MarkeTrak Training Verification &amp; Reconciliation Process</vt:lpstr>
      <vt:lpstr>Verification &amp; Reconciliation</vt:lpstr>
      <vt:lpstr>Verification &amp; Reconciliation</vt:lpstr>
      <vt:lpstr>CR Verification &amp; Reconciliation</vt:lpstr>
      <vt:lpstr>TDSP Verification &amp; Reconciliation</vt:lpstr>
      <vt:lpstr>CR Verification &amp; Reconciliation</vt:lpstr>
      <vt:lpstr>Final CR Verification &amp; Reconciliation</vt:lpstr>
      <vt:lpstr>Checkpoint Question #1</vt:lpstr>
      <vt:lpstr>Checkpoint Question #2</vt:lpstr>
      <vt:lpstr>Checkpoint Question #3</vt:lpstr>
      <vt:lpstr>MarkeTrak Training</vt:lpstr>
      <vt:lpstr>MarkeTrak Training Common IAG Issues, Best Practices, &amp; Quick Tips</vt:lpstr>
      <vt:lpstr>MVO vs IAG</vt:lpstr>
      <vt:lpstr>3rd Party Transactions</vt:lpstr>
      <vt:lpstr>Escalation for resolution of IAGs</vt:lpstr>
      <vt:lpstr>Expected Level of Performance</vt:lpstr>
      <vt:lpstr>No Current Occupant Process</vt:lpstr>
      <vt:lpstr>Switch Hold on IAG</vt:lpstr>
      <vt:lpstr>Self-Service Portals (online enrollment/Multi-Family Portals)</vt:lpstr>
      <vt:lpstr>Linking IAL Issues with Customer Rescission</vt:lpstr>
      <vt:lpstr>Questions</vt:lpstr>
      <vt:lpstr>MarkeTrak Training IAG / IAL Reporting</vt:lpstr>
      <vt:lpstr>Monthly IAG/IAL Reporting</vt:lpstr>
      <vt:lpstr>Monthly IAG / IAL Statistics</vt:lpstr>
      <vt:lpstr>Monthly Top 10 – IAG / IAL Statistics</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vt:lpstr>
      <vt:lpstr>Market Performance - % of enrollments</vt:lpstr>
      <vt:lpstr>Market Performance – Resolution Days</vt:lpstr>
      <vt:lpstr>Market Challenge</vt:lpstr>
      <vt:lpstr>Checkpoint Question #1</vt:lpstr>
      <vt:lpstr>Checkpoint Question #2</vt:lpstr>
      <vt:lpstr>Checkpoint Question #3</vt:lpstr>
      <vt:lpstr>Questions</vt:lpstr>
      <vt:lpstr>MarkeTrak Training Siebel Change</vt:lpstr>
      <vt:lpstr>Siebel Change</vt:lpstr>
      <vt:lpstr>Examples of Siebel Change/Info</vt:lpstr>
      <vt:lpstr>MarkeTrak Training Data Extract Variances (DEVs)</vt:lpstr>
      <vt:lpstr>Data Extract Variance (DEV) Overview</vt:lpstr>
      <vt:lpstr>Checkpoint Question</vt:lpstr>
      <vt:lpstr>Checkpoint Question</vt:lpstr>
      <vt:lpstr>MarkeTrak Training Bulk Insert Process</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MarkeTrak Training Additional D2D Subtypes</vt:lpstr>
      <vt:lpstr>Additional Day to Day Subtypes - summary</vt:lpstr>
      <vt:lpstr>Additional Day to Day Subtypes – summary – cont.</vt:lpstr>
      <vt:lpstr>Additional Day to Day Subtypes – summary – cont.</vt:lpstr>
      <vt:lpstr>MarkeTrak Training ‘Other’ Issues</vt:lpstr>
      <vt:lpstr>D2D Issues: Other</vt:lpstr>
      <vt:lpstr>MarkeTrak Training Background Reporting</vt:lpstr>
      <vt:lpstr>MarkeTrak Background Reporting</vt:lpstr>
      <vt:lpstr>MarkeTrak Background Reporting</vt:lpstr>
      <vt:lpstr>MarkeTrak Background Reporting</vt:lpstr>
      <vt:lpstr>MarkeTrak Training Survey</vt:lpstr>
      <vt:lpstr>MarkeTrak Training Jeopardy</vt:lpstr>
      <vt:lpstr>MarkeTrak Training</vt:lpstr>
    </vt:vector>
  </TitlesOfParts>
  <Company>American Electric Power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Discussion MSWG 022619</cp:lastModifiedBy>
  <cp:revision>122</cp:revision>
  <dcterms:created xsi:type="dcterms:W3CDTF">2019-07-11T15:23:42Z</dcterms:created>
  <dcterms:modified xsi:type="dcterms:W3CDTF">2019-12-05T18:07:19Z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4B442596-036B-4A3A-B393-2F5E2609491C</vt:lpwstr>
  </property>
  <property fmtid="{D5CDD505-2E9C-101B-9397-08002B2CF9AE}" pid="3" name="ArticulatePath">
    <vt:lpwstr>Update_MT_and_IAG_Combined_Training_MT</vt:lpwstr>
  </property>
  <property fmtid="{D5CDD505-2E9C-101B-9397-08002B2CF9AE}" pid="4" name="ContentTypeId">
    <vt:lpwstr>0x0101002104F8D8613474438072891BC10B687B</vt:lpwstr>
  </property>
</Properties>
</file>