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8"/>
  </p:notesMasterIdLst>
  <p:handoutMasterIdLst>
    <p:handoutMasterId r:id="rId9"/>
  </p:handoutMasterIdLst>
  <p:sldIdLst>
    <p:sldId id="257" r:id="rId3"/>
    <p:sldId id="263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5A4B6-63DC-416C-9486-CE634161ED0E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CF6EE-D28B-4E73-86AE-E300110C9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38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7144-6486-4EFA-B4E6-A70424EC10C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415A-B4D9-4410-B230-042AEFDC2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7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39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30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0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19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2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42729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4867" y="2728533"/>
            <a:ext cx="5105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5B6770"/>
                </a:solidFill>
              </a:rPr>
              <a:t>Overview of Battery Additions in ERCOT (past, present and future)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Fuel Type Chart (as of Nov 30th 2019)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24553"/>
          <a:stretch/>
        </p:blipFill>
        <p:spPr>
          <a:xfrm>
            <a:off x="81790" y="1033343"/>
            <a:ext cx="8756073" cy="517416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908568" y="2380783"/>
            <a:ext cx="3657600" cy="147732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8968" y="2784579"/>
            <a:ext cx="382555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dirty="0" smtClean="0"/>
              <a:t>(included in this chart</a:t>
            </a:r>
            <a:r>
              <a:rPr lang="en-US" sz="1400" dirty="0" smtClean="0"/>
              <a:t>):</a:t>
            </a:r>
          </a:p>
          <a:p>
            <a:pPr>
              <a:spcBef>
                <a:spcPts val="600"/>
              </a:spcBef>
            </a:pPr>
            <a:r>
              <a:rPr lang="en-US" sz="1400" dirty="0" smtClean="0"/>
              <a:t>1 existing project 2 MW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en-US" sz="1400" dirty="0" smtClean="0"/>
              <a:t>7 “planned” projects 62 MW (Full RARF submitted)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938698" y="2464223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r>
              <a:rPr lang="en-US" sz="1400" dirty="0" smtClean="0"/>
              <a:t>atteries on the distribution system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013476" y="1582290"/>
            <a:ext cx="3683648" cy="1685077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90791" y="1677687"/>
            <a:ext cx="41148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400" dirty="0" smtClean="0"/>
              <a:t>Distribution </a:t>
            </a:r>
            <a:r>
              <a:rPr lang="en-US" sz="1400" dirty="0" smtClean="0"/>
              <a:t>Generation Resources 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(not included in this </a:t>
            </a:r>
            <a:r>
              <a:rPr lang="en-US" sz="1400" dirty="0" smtClean="0"/>
              <a:t>chart with </a:t>
            </a:r>
            <a:r>
              <a:rPr lang="en-US" sz="1400" dirty="0"/>
              <a:t>a</a:t>
            </a:r>
            <a:r>
              <a:rPr lang="en-US" sz="1400" dirty="0" smtClean="0"/>
              <a:t>ffidavits </a:t>
            </a:r>
            <a:r>
              <a:rPr lang="en-US" sz="1400" dirty="0"/>
              <a:t>and supporting documentation </a:t>
            </a:r>
            <a:r>
              <a:rPr lang="en-US" sz="1400" dirty="0" smtClean="0"/>
              <a:t>submitted to ERCOT):</a:t>
            </a:r>
            <a:endParaRPr lang="en-US" sz="1400" dirty="0"/>
          </a:p>
          <a:p>
            <a:pPr lvl="1">
              <a:spcBef>
                <a:spcPts val="600"/>
              </a:spcBef>
            </a:pPr>
            <a:r>
              <a:rPr lang="en-US" sz="1400" dirty="0" smtClean="0"/>
              <a:t>38 </a:t>
            </a:r>
            <a:r>
              <a:rPr lang="en-US" sz="1400" dirty="0" smtClean="0"/>
              <a:t>projects </a:t>
            </a:r>
            <a:r>
              <a:rPr lang="en-US" sz="1400" dirty="0" smtClean="0"/>
              <a:t>349 MW (including all projects from the blue textbox)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479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64656"/>
          </a:xfrm>
        </p:spPr>
        <p:txBody>
          <a:bodyPr/>
          <a:lstStyle/>
          <a:p>
            <a:r>
              <a:rPr lang="en-US" dirty="0" smtClean="0"/>
              <a:t>GIS Summary for Batteries (as of </a:t>
            </a:r>
            <a:r>
              <a:rPr lang="en-US" dirty="0" smtClean="0"/>
              <a:t>Nov 30, </a:t>
            </a:r>
            <a:r>
              <a:rPr lang="en-US" dirty="0" smtClean="0"/>
              <a:t>2019)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3966"/>
            <a:ext cx="8534400" cy="5121543"/>
          </a:xfrm>
        </p:spPr>
        <p:txBody>
          <a:bodyPr/>
          <a:lstStyle/>
          <a:p>
            <a:r>
              <a:rPr lang="en-US" sz="2400" dirty="0" smtClean="0">
                <a:solidFill>
                  <a:srgbClr val="5B6771"/>
                </a:solidFill>
              </a:rPr>
              <a:t>Total amount of </a:t>
            </a:r>
            <a:r>
              <a:rPr lang="en-US" sz="2400" dirty="0" smtClean="0">
                <a:solidFill>
                  <a:srgbClr val="5B6771"/>
                </a:solidFill>
              </a:rPr>
              <a:t>b</a:t>
            </a:r>
            <a:r>
              <a:rPr lang="en-US" sz="2400" dirty="0" smtClean="0">
                <a:solidFill>
                  <a:srgbClr val="5B6771"/>
                </a:solidFill>
              </a:rPr>
              <a:t>attery projects </a:t>
            </a:r>
            <a:r>
              <a:rPr lang="en-US" sz="2400" dirty="0" smtClean="0">
                <a:solidFill>
                  <a:srgbClr val="5B6771"/>
                </a:solidFill>
              </a:rPr>
              <a:t>in the interconnection queue 7,214 MW, up by 1587 MW since last month</a:t>
            </a:r>
            <a:r>
              <a:rPr lang="en-US" sz="2400" dirty="0" smtClean="0">
                <a:solidFill>
                  <a:srgbClr val="5B6771"/>
                </a:solidFill>
              </a:rPr>
              <a:t>.</a:t>
            </a:r>
          </a:p>
          <a:p>
            <a:pPr marL="573088" indent="-231775"/>
            <a:endParaRPr lang="en-US" sz="1000" dirty="0" smtClean="0">
              <a:solidFill>
                <a:srgbClr val="5B6771"/>
              </a:solidFill>
            </a:endParaRPr>
          </a:p>
          <a:p>
            <a:pPr marL="573088" indent="-231775"/>
            <a:r>
              <a:rPr lang="en-US" sz="1800" dirty="0" smtClean="0">
                <a:solidFill>
                  <a:srgbClr val="5B6771"/>
                </a:solidFill>
              </a:rPr>
              <a:t>Report run </a:t>
            </a:r>
            <a:r>
              <a:rPr lang="en-US" sz="1800" dirty="0">
                <a:solidFill>
                  <a:srgbClr val="5B6771"/>
                </a:solidFill>
              </a:rPr>
              <a:t>Dec 1, 2019:  7,214 MW</a:t>
            </a:r>
          </a:p>
          <a:p>
            <a:pPr marL="573088" indent="-231775"/>
            <a:r>
              <a:rPr lang="en-US" sz="1800" dirty="0">
                <a:solidFill>
                  <a:srgbClr val="5B6771"/>
                </a:solidFill>
              </a:rPr>
              <a:t>Report run Dec 1, 2018:  2,048 MW</a:t>
            </a:r>
          </a:p>
          <a:p>
            <a:pPr marL="573088" indent="-231775"/>
            <a:r>
              <a:rPr lang="en-US" sz="1800" dirty="0">
                <a:solidFill>
                  <a:srgbClr val="5B6771"/>
                </a:solidFill>
              </a:rPr>
              <a:t>Report run Dec 1, 2017:         0 MW</a:t>
            </a:r>
          </a:p>
          <a:p>
            <a:endParaRPr lang="en-US" sz="1000" dirty="0" smtClean="0">
              <a:solidFill>
                <a:srgbClr val="5B6771"/>
              </a:solidFill>
            </a:endParaRPr>
          </a:p>
          <a:p>
            <a:r>
              <a:rPr lang="en-US" sz="2400" dirty="0" smtClean="0">
                <a:solidFill>
                  <a:srgbClr val="5B6771"/>
                </a:solidFill>
              </a:rPr>
              <a:t>Full Interconnection Study started for 50 battery projects with total capacity of 4,387 MW up by 707 MW since last month’s GIS.</a:t>
            </a:r>
          </a:p>
          <a:p>
            <a:endParaRPr lang="en-US" sz="2400" dirty="0">
              <a:solidFill>
                <a:srgbClr val="5B6771"/>
              </a:solidFill>
            </a:endParaRPr>
          </a:p>
          <a:p>
            <a:r>
              <a:rPr lang="en-US" sz="2400" dirty="0" smtClean="0">
                <a:solidFill>
                  <a:srgbClr val="5B6771"/>
                </a:solidFill>
              </a:rPr>
              <a:t>GIS </a:t>
            </a:r>
            <a:r>
              <a:rPr lang="en-US" sz="2400" dirty="0" smtClean="0">
                <a:solidFill>
                  <a:srgbClr val="5B6771"/>
                </a:solidFill>
              </a:rPr>
              <a:t>report does </a:t>
            </a:r>
            <a:r>
              <a:rPr lang="en-US" sz="2400" dirty="0" smtClean="0">
                <a:solidFill>
                  <a:srgbClr val="5B6771"/>
                </a:solidFill>
              </a:rPr>
              <a:t>not include batteries planned to be interconnected on the Distribution System</a:t>
            </a:r>
          </a:p>
          <a:p>
            <a:pPr marL="0" indent="0">
              <a:buNone/>
            </a:pPr>
            <a:endParaRPr lang="en-US" sz="2400" dirty="0">
              <a:solidFill>
                <a:srgbClr val="5B677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GIS</a:t>
            </a:r>
            <a:r>
              <a:rPr lang="en-US" dirty="0" smtClean="0"/>
              <a:t>, Battery Project </a:t>
            </a:r>
            <a:r>
              <a:rPr lang="en-US" dirty="0"/>
              <a:t>Details (as of Nov 30)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023958"/>
              </p:ext>
            </p:extLst>
          </p:nvPr>
        </p:nvGraphicFramePr>
        <p:xfrm>
          <a:off x="381001" y="1386682"/>
          <a:ext cx="822959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960"/>
                <a:gridCol w="1109623"/>
                <a:gridCol w="1175657"/>
                <a:gridCol w="1332411"/>
                <a:gridCol w="1010195"/>
                <a:gridCol w="886096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r>
                        <a:rPr lang="en-US" sz="1600" baseline="0" dirty="0" smtClean="0"/>
                        <a:t> of Projects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Capacity, </a:t>
                      </a:r>
                      <a:r>
                        <a:rPr lang="en-US" sz="1600" dirty="0" smtClean="0"/>
                        <a:t>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of Total</a:t>
                      </a:r>
                      <a:r>
                        <a:rPr lang="en-US" sz="1600" baseline="0" dirty="0" smtClean="0"/>
                        <a:t> MW of Batteries with FIS Started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 Project Size, MW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Project Size, MW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Project Size, MW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5B6771"/>
                          </a:solidFill>
                        </a:rPr>
                        <a:t>Co-located with new PVGR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23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2,017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46%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325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88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Co-located with</a:t>
                      </a:r>
                      <a:r>
                        <a:rPr lang="en-US" sz="1600" baseline="0" dirty="0" smtClean="0">
                          <a:solidFill>
                            <a:srgbClr val="5B6771"/>
                          </a:solidFill>
                        </a:rPr>
                        <a:t> new WGR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275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6%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50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120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92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Co-located with existing</a:t>
                      </a:r>
                      <a:r>
                        <a:rPr lang="en-US" sz="1600" baseline="0" dirty="0" smtClean="0">
                          <a:solidFill>
                            <a:srgbClr val="5B6771"/>
                          </a:solidFill>
                        </a:rPr>
                        <a:t> CT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260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6%</a:t>
                      </a:r>
                    </a:p>
                    <a:p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260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260</a:t>
                      </a:r>
                    </a:p>
                    <a:p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260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Stand-alone Batteries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23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1,835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42%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202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5B6771"/>
                          </a:solidFill>
                        </a:rPr>
                        <a:t>80</a:t>
                      </a:r>
                      <a:endParaRPr lang="en-US" sz="1600" dirty="0">
                        <a:solidFill>
                          <a:srgbClr val="5B677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3227" y="6051362"/>
            <a:ext cx="6327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B6771"/>
                </a:solidFill>
              </a:rPr>
              <a:t>* Co-located means the same Point of Interconnection (POI)</a:t>
            </a:r>
          </a:p>
        </p:txBody>
      </p:sp>
    </p:spTree>
    <p:extLst>
      <p:ext uri="{BB962C8B-B14F-4D97-AF65-F5344CB8AC3E}">
        <p14:creationId xmlns:p14="http://schemas.microsoft.com/office/powerpoint/2010/main" val="306606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Thank you! Questions?</a:t>
            </a:r>
            <a:endParaRPr lang="en-US" sz="4000" dirty="0"/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49" y="1386682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29793" y="5625510"/>
            <a:ext cx="30189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</a:rPr>
              <a:t>Julia Matevosyan</a:t>
            </a:r>
          </a:p>
          <a:p>
            <a:endParaRPr lang="en-US" sz="1000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jmatevosjana@ercot.com</a:t>
            </a:r>
          </a:p>
        </p:txBody>
      </p:sp>
    </p:spTree>
    <p:extLst>
      <p:ext uri="{BB962C8B-B14F-4D97-AF65-F5344CB8AC3E}">
        <p14:creationId xmlns:p14="http://schemas.microsoft.com/office/powerpoint/2010/main" val="17663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284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1_Office Theme</vt:lpstr>
      <vt:lpstr>PowerPoint Presentation</vt:lpstr>
      <vt:lpstr>Fuel Type Chart (as of Nov 30th 2019)</vt:lpstr>
      <vt:lpstr>GIS Summary for Batteries (as of Nov 30, 2019)</vt:lpstr>
      <vt:lpstr>GIS, Battery Project Details (as of Nov 30)</vt:lpstr>
      <vt:lpstr>Thank you!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Matevosjana, Julia</cp:lastModifiedBy>
  <cp:revision>22</cp:revision>
  <dcterms:created xsi:type="dcterms:W3CDTF">2019-11-19T15:39:44Z</dcterms:created>
  <dcterms:modified xsi:type="dcterms:W3CDTF">2019-12-04T17:17:19Z</dcterms:modified>
</cp:coreProperties>
</file>