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3"/>
  </p:notesMasterIdLst>
  <p:handoutMasterIdLst>
    <p:handoutMasterId r:id="rId24"/>
  </p:handoutMasterIdLst>
  <p:sldIdLst>
    <p:sldId id="260" r:id="rId6"/>
    <p:sldId id="284" r:id="rId7"/>
    <p:sldId id="261" r:id="rId8"/>
    <p:sldId id="294" r:id="rId9"/>
    <p:sldId id="295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262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7462" autoAdjust="0"/>
  </p:normalViewPr>
  <p:slideViewPr>
    <p:cSldViewPr snapToGrid="0" snapToObjects="1">
      <p:cViewPr varScale="1">
        <p:scale>
          <a:sx n="116" d="100"/>
          <a:sy n="116" d="100"/>
        </p:scale>
        <p:origin x="1416" y="10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12/5/2019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December 5</a:t>
              </a:r>
              <a:r>
                <a:rPr lang="en-US" baseline="30000" dirty="0"/>
                <a:t>th</a:t>
              </a:r>
              <a:r>
                <a:rPr lang="en-US" dirty="0"/>
                <a:t>, 2019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974" y="828675"/>
            <a:ext cx="7046477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7265" y="828675"/>
            <a:ext cx="7801232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371" y="829438"/>
            <a:ext cx="7053683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829" y="828675"/>
            <a:ext cx="7054768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974" y="828675"/>
            <a:ext cx="7046477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974" y="828675"/>
            <a:ext cx="7046477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974" y="828675"/>
            <a:ext cx="7046477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BAL-001-TRE-1 FMEs &amp; IMFR</a:t>
            </a:r>
          </a:p>
          <a:p>
            <a:pPr lvl="2"/>
            <a:r>
              <a:rPr lang="en-US" sz="1600" dirty="0"/>
              <a:t>2 FMEs in the month of October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11/14/19</a:t>
            </a:r>
            <a:endParaRPr lang="en-US" sz="1800" kern="0" dirty="0"/>
          </a:p>
          <a:p>
            <a:pPr lvl="1"/>
            <a:r>
              <a:rPr lang="en-US" sz="1800" kern="0" dirty="0"/>
              <a:t>Southern Cross DC Tie – Directive 3, DC Tie Ramping Limits </a:t>
            </a:r>
          </a:p>
          <a:p>
            <a:pPr lvl="2"/>
            <a:r>
              <a:rPr lang="en-US" sz="1400" kern="0" dirty="0"/>
              <a:t>Topic tabled; revisit in December</a:t>
            </a:r>
          </a:p>
          <a:p>
            <a:pPr lvl="1"/>
            <a:r>
              <a:rPr lang="en-US" sz="1800" kern="0" dirty="0"/>
              <a:t>NOGRR 195</a:t>
            </a:r>
          </a:p>
          <a:p>
            <a:pPr lvl="2"/>
            <a:r>
              <a:rPr lang="en-US" sz="1400" kern="0" dirty="0"/>
              <a:t>Generator Voltage Control Tolerance Band</a:t>
            </a:r>
          </a:p>
          <a:p>
            <a:pPr lvl="3"/>
            <a:r>
              <a:rPr lang="en-US" sz="1200" kern="0" dirty="0"/>
              <a:t>Time requirements for response/notification need further clarification</a:t>
            </a:r>
          </a:p>
          <a:p>
            <a:pPr lvl="3"/>
            <a:r>
              <a:rPr lang="en-US" sz="1200" kern="0" dirty="0"/>
              <a:t>Explanation of AVR needs additional development based on stakeholder input</a:t>
            </a:r>
          </a:p>
          <a:p>
            <a:pPr lvl="3"/>
            <a:r>
              <a:rPr lang="en-US" sz="1200" kern="0" dirty="0"/>
              <a:t>Develop language to clarify that these changes are not intended for any type of compliance metrics</a:t>
            </a:r>
          </a:p>
          <a:p>
            <a:pPr lvl="3"/>
            <a:r>
              <a:rPr lang="en-US" sz="1200" kern="0" dirty="0"/>
              <a:t>Expanded discussion and explanation of generator/operator capabilities and system reliability needs</a:t>
            </a:r>
          </a:p>
          <a:p>
            <a:pPr lvl="3"/>
            <a:r>
              <a:rPr lang="en-US" sz="1200" kern="0" dirty="0"/>
              <a:t>ERCOT provided specific examples to the PDC of scenarios where problems were encountered due to voltage tolerance band interpretation</a:t>
            </a:r>
          </a:p>
          <a:p>
            <a:pPr lvl="1"/>
            <a:r>
              <a:rPr lang="en-US" sz="1800" kern="0" dirty="0"/>
              <a:t>Proposal to Limit Generator RRS Bids/Offers Based on Inertia Forecast</a:t>
            </a:r>
          </a:p>
          <a:p>
            <a:pPr lvl="1"/>
            <a:r>
              <a:rPr lang="en-US" sz="1800" kern="0" dirty="0"/>
              <a:t>Coming soon – SAR-12 (Standard Authorization Request) for BAL-001-TRE (NERC Regional Standard for Primary Frequency Response): Widening generator </a:t>
            </a:r>
            <a:r>
              <a:rPr lang="en-US" sz="1800" kern="0" dirty="0" err="1"/>
              <a:t>deadbands</a:t>
            </a:r>
            <a:endParaRPr lang="en-US" sz="1800" kern="0" dirty="0"/>
          </a:p>
          <a:p>
            <a:pPr lvl="1"/>
            <a:r>
              <a:rPr lang="en-US" sz="1800" kern="0" dirty="0"/>
              <a:t>Regulation &amp; Frequency Control Reports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There were 2 FMEs in October</a:t>
            </a:r>
          </a:p>
          <a:p>
            <a:pPr lvl="1"/>
            <a:r>
              <a:rPr lang="en-US" sz="2200" dirty="0"/>
              <a:t>10/14/2019 15:31:36</a:t>
            </a:r>
          </a:p>
          <a:p>
            <a:pPr lvl="2"/>
            <a:r>
              <a:rPr lang="en-US" sz="1900" dirty="0"/>
              <a:t>Loss of 576 MW</a:t>
            </a:r>
          </a:p>
          <a:p>
            <a:pPr lvl="2"/>
            <a:r>
              <a:rPr lang="en-US" sz="1900" dirty="0"/>
              <a:t>Interconnection Frequency Response: 834 MW/0.1 Hz</a:t>
            </a:r>
          </a:p>
          <a:p>
            <a:pPr lvl="2"/>
            <a:r>
              <a:rPr lang="en-US" sz="1900" dirty="0"/>
              <a:t>11 of 41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10 of 41 Evaluated Generation Resources had less than 75% of their expected Sustained Primary Frequency Response.</a:t>
            </a:r>
          </a:p>
          <a:p>
            <a:pPr lvl="1"/>
            <a:r>
              <a:rPr lang="en-US" sz="2200" dirty="0"/>
              <a:t>10/30/2019 21:29:39</a:t>
            </a:r>
          </a:p>
          <a:p>
            <a:pPr lvl="2"/>
            <a:r>
              <a:rPr lang="en-US" sz="1900" dirty="0"/>
              <a:t>Loss of 746 MW</a:t>
            </a:r>
          </a:p>
          <a:p>
            <a:pPr lvl="2"/>
            <a:r>
              <a:rPr lang="en-US" sz="1900" dirty="0"/>
              <a:t>Interconnection Frequency Response: 898 MW/0.1 Hz</a:t>
            </a:r>
          </a:p>
          <a:p>
            <a:pPr lvl="2"/>
            <a:r>
              <a:rPr lang="en-US" sz="1900" dirty="0"/>
              <a:t>5 of 38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5 of 38 Evaluated Generation Resources had less than 75% of their expected Sustained Primary Frequency Response.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271" y="828675"/>
            <a:ext cx="8122508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5430" y="3360673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1134.33 MW/0.1Hz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381 MW/0.1 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October 2019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697" y="828675"/>
            <a:ext cx="7825946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432" y="831212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848" y="828675"/>
            <a:ext cx="704272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c34af464-7aa1-4edd-9be4-83dffc1cb926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10794</TotalTime>
  <Words>362</Words>
  <Application>Microsoft Office PowerPoint</Application>
  <PresentationFormat>On-screen Show (4:3)</PresentationFormat>
  <Paragraphs>58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Hinojosa, Jose Luis</cp:lastModifiedBy>
  <cp:revision>571</cp:revision>
  <cp:lastPrinted>2013-01-30T23:16:36Z</cp:lastPrinted>
  <dcterms:created xsi:type="dcterms:W3CDTF">2010-04-12T23:12:02Z</dcterms:created>
  <dcterms:modified xsi:type="dcterms:W3CDTF">2019-12-04T17:35:02Z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