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6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20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11/17</a:t>
            </a:r>
            <a:r>
              <a:rPr lang="en-US" sz="1600" dirty="0" smtClean="0"/>
              <a:t>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11/24/19 </a:t>
            </a:r>
            <a:r>
              <a:rPr lang="en-US" sz="1600" dirty="0"/>
              <a:t>– Planned Maintenance </a:t>
            </a:r>
            <a:r>
              <a:rPr lang="en-US" sz="1600" dirty="0" smtClean="0"/>
              <a:t>(Infrastructure Maintenance </a:t>
            </a:r>
            <a:r>
              <a:rPr lang="en-US" sz="1600" dirty="0"/>
              <a:t>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lvl="2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200" dirty="0" smtClean="0"/>
              <a:t>This maintenance was scheduled and a Market Notice sent, but was not needed and did not take place</a:t>
            </a:r>
            <a:endParaRPr lang="en-US" sz="1200" dirty="0"/>
          </a:p>
          <a:p>
            <a:pPr marL="457200" lvl="1" indent="0">
              <a:buNone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11/01/19 12:35 PM – 1:40 PM – Users of the Market Participant Identity Management (MPIM) application were unable to issue, renew, or revoke client digital certificates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11/13/19 7:28 AM </a:t>
            </a:r>
            <a:r>
              <a:rPr lang="en-US" sz="1600" dirty="0"/>
              <a:t>– </a:t>
            </a:r>
            <a:r>
              <a:rPr lang="en-US" sz="1600" dirty="0" smtClean="0"/>
              <a:t>7:48 AM </a:t>
            </a:r>
            <a:r>
              <a:rPr lang="en-US" sz="1600" dirty="0"/>
              <a:t>– Access to the MIS UI may have been intermittent.  The MIS API was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11/15/19 </a:t>
            </a:r>
            <a:r>
              <a:rPr lang="en-US" sz="1600" dirty="0"/>
              <a:t>– Planned Maintenance </a:t>
            </a:r>
            <a:r>
              <a:rPr lang="en-US" sz="1600" dirty="0" smtClean="0"/>
              <a:t>(Application Upgrade </a:t>
            </a:r>
            <a:r>
              <a:rPr lang="en-US" sz="1600" dirty="0"/>
              <a:t>– </a:t>
            </a:r>
            <a:r>
              <a:rPr lang="en-US" sz="1600" dirty="0" smtClean="0"/>
              <a:t>MPIM)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200" dirty="0"/>
              <a:t>This maintenance went over the planned window of 12:00 - 2:00 PM, resulting in an unplanned outage from 2:00 - 5:00 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11/18/19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11/20/19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11/21/19 </a:t>
            </a:r>
            <a:r>
              <a:rPr lang="en-US" sz="1600" dirty="0"/>
              <a:t>– Planned Maintenance (Site Failover – MPIM, Retail API</a:t>
            </a:r>
            <a:r>
              <a:rPr lang="en-US" sz="1600" dirty="0" smtClean="0"/>
              <a:t>)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752600"/>
            <a:ext cx="85115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239</Words>
  <Application>Microsoft Office PowerPoint</Application>
  <PresentationFormat>On-screen Show (4:3)</PresentationFormat>
  <Paragraphs>34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169</cp:revision>
  <cp:lastPrinted>2019-05-06T20:09:17Z</cp:lastPrinted>
  <dcterms:created xsi:type="dcterms:W3CDTF">2016-01-21T15:20:31Z</dcterms:created>
  <dcterms:modified xsi:type="dcterms:W3CDTF">2019-12-03T19:57:11Z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