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83" r:id="rId4"/>
    <p:sldId id="284" r:id="rId5"/>
    <p:sldId id="285" r:id="rId6"/>
    <p:sldId id="286" r:id="rId7"/>
    <p:sldId id="28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7021" autoAdjust="0"/>
  </p:normalViewPr>
  <p:slideViewPr>
    <p:cSldViewPr>
      <p:cViewPr>
        <p:scale>
          <a:sx n="122" d="100"/>
          <a:sy n="122" d="100"/>
        </p:scale>
        <p:origin x="-1314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11/29/2019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962B-8953-476D-9E2A-850698B2E256}" type="datetime1">
              <a:rPr lang="en-US" smtClean="0"/>
              <a:t>11/29/2019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266F-74CA-4AE2-8527-C8E6ACD37FD0}" type="datetime1">
              <a:rPr lang="en-US" smtClean="0"/>
              <a:t>11/29/2019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059-F9D8-49BF-895D-2A6AAB33C8C2}" type="datetime1">
              <a:rPr lang="en-US" smtClean="0"/>
              <a:t>11/29/2019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4D6B8-0739-41D1-8BCF-1D86B5945B7B}" type="datetime1">
              <a:rPr lang="en-US" smtClean="0"/>
              <a:t>11/29/2019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FB8D-3742-491E-87CE-54E1DB8CE097}" type="datetime1">
              <a:rPr lang="en-US" smtClean="0"/>
              <a:t>11/29/2019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475F-F24F-4404-A159-B2E0868CB43E}" type="datetime1">
              <a:rPr lang="en-US" smtClean="0"/>
              <a:t>11/29/2019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5F40-1724-45AC-9E8F-3995753F3C41}" type="datetime1">
              <a:rPr lang="en-US" smtClean="0"/>
              <a:t>11/29/2019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2F0C-1B97-4759-8D52-88ECF6F80EA6}" type="datetime1">
              <a:rPr lang="en-US" smtClean="0"/>
              <a:t>11/29/2019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31ED-07C5-4639-9994-6E2680624364}" type="datetime1">
              <a:rPr lang="en-US" smtClean="0"/>
              <a:t>11/29/2019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82AF-1224-4BBE-8389-7110B741EE02}" type="datetime1">
              <a:rPr lang="en-US" smtClean="0"/>
              <a:t>11/29/2019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3AAD-494F-4935-9B32-6C017EC59661}" type="datetime1">
              <a:rPr lang="en-US" smtClean="0"/>
              <a:t>11/29/2019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EC76-C7BB-4B64-AB2C-4CA666B08B18}" type="datetime1">
              <a:rPr lang="en-US" smtClean="0"/>
              <a:t>11/29/2019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6764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+mn-lt"/>
              </a:rPr>
              <a:t>Market Credit Working Group update to the Wholesale Market Subcommittee</a:t>
            </a:r>
            <a:endParaRPr lang="en-US" sz="36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5404" y="5181600"/>
            <a:ext cx="6400800" cy="685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12/04/2019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42604" y="39624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b="1" dirty="0" smtClean="0"/>
              <a:t>Bill Barnes NRG, Chair</a:t>
            </a:r>
          </a:p>
          <a:p>
            <a:pPr algn="ctr"/>
            <a:r>
              <a:rPr lang="en-US" b="1" dirty="0" smtClean="0"/>
              <a:t>Josephine Wan Austin Energy, Vice Chair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 smtClean="0"/>
              <a:t>MCWG </a:t>
            </a:r>
            <a:r>
              <a:rPr lang="en-US" dirty="0" smtClean="0">
                <a:latin typeface="+mn-lt"/>
              </a:rPr>
              <a:t>update</a:t>
            </a:r>
            <a:r>
              <a:rPr lang="en-US" dirty="0" smtClean="0"/>
              <a:t>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2400" b="1" dirty="0"/>
              <a:t>General Update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2000" dirty="0"/>
          </a:p>
          <a:p>
            <a:pPr lvl="1">
              <a:spcBef>
                <a:spcPts val="0"/>
              </a:spcBef>
              <a:defRPr/>
            </a:pPr>
            <a:r>
              <a:rPr lang="en-US" sz="1800" dirty="0" smtClean="0"/>
              <a:t>Novem</a:t>
            </a:r>
            <a:r>
              <a:rPr lang="en-US" sz="1800" dirty="0" smtClean="0"/>
              <a:t>ber </a:t>
            </a:r>
            <a:r>
              <a:rPr lang="en-US" sz="1800" dirty="0" smtClean="0"/>
              <a:t>22</a:t>
            </a:r>
            <a:r>
              <a:rPr lang="en-US" sz="1800" dirty="0" smtClean="0"/>
              <a:t> </a:t>
            </a:r>
            <a:r>
              <a:rPr lang="en-US" sz="1800" dirty="0" smtClean="0"/>
              <a:t>Joint </a:t>
            </a:r>
            <a:r>
              <a:rPr lang="en-US" sz="1800" dirty="0"/>
              <a:t>MCWG/CWG </a:t>
            </a:r>
            <a:r>
              <a:rPr lang="en-US" sz="1800" dirty="0" smtClean="0"/>
              <a:t>Meeting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18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1800" dirty="0">
                <a:cs typeface="Arial" panose="020B0604020202020204" pitchFamily="34" charset="0"/>
              </a:rPr>
              <a:t>9</a:t>
            </a:r>
            <a:r>
              <a:rPr lang="en-US" sz="1800" dirty="0" smtClean="0">
                <a:cs typeface="Arial" panose="020B0604020202020204" pitchFamily="34" charset="0"/>
              </a:rPr>
              <a:t> </a:t>
            </a:r>
            <a:r>
              <a:rPr lang="en-US" sz="1800" dirty="0">
                <a:cs typeface="Arial" panose="020B0604020202020204" pitchFamily="34" charset="0"/>
              </a:rPr>
              <a:t>NPRRS reviewed for their credit </a:t>
            </a:r>
            <a:r>
              <a:rPr lang="en-US" sz="1800" dirty="0" smtClean="0">
                <a:cs typeface="Arial" panose="020B0604020202020204" pitchFamily="34" charset="0"/>
              </a:rPr>
              <a:t>impacts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1800" dirty="0" smtClean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826NPRR Mitigated Offer Caps for RMR Resources. 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838NPRR  Updated O&amp;M Cost for RMR Resources. 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963NPRR  Creation of Generation and Controllable Load Resource Group (GCLR Group). 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964NPRR   Improvement of RMR Process and Removal of Synchronous Condenser Unit and Agreement</a:t>
            </a:r>
            <a:r>
              <a:rPr lang="en-US" sz="1800" dirty="0" smtClean="0">
                <a:cs typeface="Arial" panose="020B0604020202020204" pitchFamily="34" charset="0"/>
              </a:rPr>
              <a:t>.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967NPRR  Allow Limited Duration Resource Energy Offer Curve Updates Near Real-Time and Remove the 10 MW Limit.  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971NPRR  Changing Energy Offer Curve Caps for Make-Whole Calculation Purposes and Replacing the Real-Time Average Incremental Energy Cost. 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974NPRR  Capacity Insufficiency Operating Condition Notice (OCN) Transparency. 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977NPRR Create MIS Posting for RUC Cancellations. </a:t>
            </a:r>
            <a:endParaRPr lang="en-US" sz="1800" dirty="0" smtClean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978NPRR Alignment with Amendments to PUCT Substantive Rule 25.505</a:t>
            </a:r>
            <a:r>
              <a:rPr lang="en-US" sz="1800" dirty="0" smtClean="0">
                <a:cs typeface="Arial" panose="020B0604020202020204" pitchFamily="34" charset="0"/>
              </a:rPr>
              <a:t>.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endParaRPr lang="en-US" sz="1800" dirty="0">
              <a:cs typeface="Arial" panose="020B0604020202020204" pitchFamily="34" charset="0"/>
            </a:endParaRPr>
          </a:p>
          <a:p>
            <a:pPr marL="457200" lvl="1" indent="0">
              <a:spcBef>
                <a:spcPts val="0"/>
              </a:spcBef>
              <a:buNone/>
              <a:defRPr/>
            </a:pPr>
            <a:r>
              <a:rPr lang="en-US" sz="1800" dirty="0" smtClean="0">
                <a:cs typeface="Arial" panose="020B0604020202020204" pitchFamily="34" charset="0"/>
              </a:rPr>
              <a:t>All were </a:t>
            </a:r>
            <a:r>
              <a:rPr lang="en-US" sz="1800" dirty="0">
                <a:cs typeface="Arial" panose="020B0604020202020204" pitchFamily="34" charset="0"/>
              </a:rPr>
              <a:t>operational without any credit </a:t>
            </a:r>
            <a:r>
              <a:rPr lang="en-US" sz="1800" dirty="0" smtClean="0">
                <a:cs typeface="Arial" panose="020B0604020202020204" pitchFamily="34" charset="0"/>
              </a:rPr>
              <a:t>impact. </a:t>
            </a:r>
            <a:endParaRPr lang="en-US" sz="1800" dirty="0" smtClean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 smtClean="0"/>
              <a:t>MCWG </a:t>
            </a:r>
            <a:r>
              <a:rPr lang="en-US" dirty="0" smtClean="0">
                <a:latin typeface="+mn-lt"/>
              </a:rPr>
              <a:t>update</a:t>
            </a:r>
            <a:r>
              <a:rPr lang="en-US" dirty="0" smtClean="0"/>
              <a:t>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80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b="1" dirty="0" smtClean="0"/>
              <a:t>Late Payments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1676400"/>
            <a:ext cx="7981950" cy="4631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609600" y="2209800"/>
            <a:ext cx="914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ight Arrow 6"/>
          <p:cNvSpPr/>
          <p:nvPr/>
        </p:nvSpPr>
        <p:spPr>
          <a:xfrm rot="16200000">
            <a:off x="547687" y="4176712"/>
            <a:ext cx="2867025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609600" y="2895600"/>
            <a:ext cx="914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09600" y="4419600"/>
            <a:ext cx="914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85800" y="5867400"/>
            <a:ext cx="914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33400" y="2971800"/>
            <a:ext cx="1219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</a:t>
            </a:r>
            <a:r>
              <a:rPr lang="en-US" sz="1100" baseline="30000" dirty="0" smtClean="0"/>
              <a:t>st</a:t>
            </a:r>
            <a:r>
              <a:rPr lang="en-US" sz="1100" dirty="0" smtClean="0"/>
              <a:t> Late Payment</a:t>
            </a:r>
            <a:endParaRPr lang="en-US" sz="1100" dirty="0"/>
          </a:p>
        </p:txBody>
      </p:sp>
      <p:sp>
        <p:nvSpPr>
          <p:cNvPr id="13" name="TextBox 12"/>
          <p:cNvSpPr txBox="1"/>
          <p:nvPr/>
        </p:nvSpPr>
        <p:spPr>
          <a:xfrm>
            <a:off x="533400" y="4462790"/>
            <a:ext cx="1219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2</a:t>
            </a:r>
            <a:r>
              <a:rPr lang="en-US" sz="1100" baseline="30000" dirty="0" smtClean="0"/>
              <a:t>nd</a:t>
            </a:r>
            <a:r>
              <a:rPr lang="en-US" sz="1100" dirty="0" smtClean="0"/>
              <a:t> Late Payment</a:t>
            </a:r>
            <a:endParaRPr lang="en-US" sz="1100" dirty="0"/>
          </a:p>
        </p:txBody>
      </p:sp>
      <p:sp>
        <p:nvSpPr>
          <p:cNvPr id="14" name="TextBox 13"/>
          <p:cNvSpPr txBox="1"/>
          <p:nvPr/>
        </p:nvSpPr>
        <p:spPr>
          <a:xfrm>
            <a:off x="533400" y="5910590"/>
            <a:ext cx="1219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3</a:t>
            </a:r>
            <a:r>
              <a:rPr lang="en-US" sz="1100" baseline="30000" dirty="0" smtClean="0"/>
              <a:t>rd</a:t>
            </a:r>
            <a:r>
              <a:rPr lang="en-US" sz="1100" dirty="0" smtClean="0"/>
              <a:t> Late Payment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87544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 smtClean="0"/>
              <a:t>MCWG </a:t>
            </a:r>
            <a:r>
              <a:rPr lang="en-US" dirty="0" smtClean="0">
                <a:latin typeface="+mn-lt"/>
              </a:rPr>
              <a:t>update</a:t>
            </a:r>
            <a:r>
              <a:rPr lang="en-US" dirty="0" smtClean="0"/>
              <a:t>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80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b="1" dirty="0" smtClean="0"/>
              <a:t>Late Payments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47" y="1676400"/>
            <a:ext cx="8026753" cy="3769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47" y="5410200"/>
            <a:ext cx="8026753" cy="131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127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396" y="2286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MCWG </a:t>
            </a:r>
            <a:r>
              <a:rPr lang="en-US" dirty="0" smtClean="0">
                <a:latin typeface="+mn-lt"/>
              </a:rPr>
              <a:t>update</a:t>
            </a:r>
            <a:r>
              <a:rPr lang="en-US" dirty="0" smtClean="0"/>
              <a:t>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556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 smtClean="0"/>
              <a:t>NPRR976 </a:t>
            </a:r>
          </a:p>
          <a:p>
            <a:pPr marL="0" indent="0">
              <a:buNone/>
            </a:pPr>
            <a:r>
              <a:rPr lang="en-US" sz="2400" b="1" dirty="0" smtClean="0"/>
              <a:t>Review of NPRR</a:t>
            </a:r>
            <a:r>
              <a:rPr lang="en-US" sz="2400" b="1" dirty="0"/>
              <a:t>976</a:t>
            </a:r>
            <a:r>
              <a:rPr lang="en-US" sz="2400" b="1" dirty="0" smtClean="0"/>
              <a:t> </a:t>
            </a:r>
            <a:r>
              <a:rPr lang="en-US" sz="2400" b="1" dirty="0"/>
              <a:t>Provisions for Resource Entities to Act as a Virtual QSE or Emergency QSE </a:t>
            </a:r>
            <a:r>
              <a:rPr lang="en-US" sz="2400" b="1" dirty="0" smtClean="0"/>
              <a:t> - What happens during the period when a replacement QSE is not set up yet?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u="sng" dirty="0" smtClean="0"/>
              <a:t>CRR </a:t>
            </a:r>
            <a:r>
              <a:rPr lang="en-US" sz="2400" b="1" u="sng" dirty="0"/>
              <a:t>Future Credit Exposure </a:t>
            </a:r>
            <a:r>
              <a:rPr lang="en-US" sz="2400" b="1" u="sng" dirty="0" smtClean="0"/>
              <a:t>Improvements (DC Energy)</a:t>
            </a:r>
          </a:p>
          <a:p>
            <a:r>
              <a:rPr lang="en-US" sz="2400" b="1" dirty="0"/>
              <a:t>Treatment of CRR Options in the Future Credit </a:t>
            </a:r>
            <a:r>
              <a:rPr lang="en-US" sz="2400" b="1" dirty="0" smtClean="0"/>
              <a:t>Exposure calculation</a:t>
            </a:r>
          </a:p>
          <a:p>
            <a:pPr marL="685800" lvl="1"/>
            <a:r>
              <a:rPr lang="en-US" sz="2000" b="1" dirty="0" smtClean="0"/>
              <a:t>Calculate </a:t>
            </a:r>
            <a:r>
              <a:rPr lang="en-US" sz="2000" b="1" dirty="0"/>
              <a:t>one Portfolio Weighted </a:t>
            </a:r>
            <a:r>
              <a:rPr lang="en-US" sz="2000" b="1" dirty="0" smtClean="0"/>
              <a:t>Adder (PWA</a:t>
            </a:r>
            <a:r>
              <a:rPr lang="en-US" sz="2000" b="1" dirty="0"/>
              <a:t>) calculation where options and obligations are </a:t>
            </a:r>
            <a:r>
              <a:rPr lang="en-US" sz="2000" b="1" dirty="0" smtClean="0"/>
              <a:t>considered together</a:t>
            </a:r>
          </a:p>
          <a:p>
            <a:pPr marL="285750"/>
            <a:r>
              <a:rPr lang="en-US" sz="2400" b="1" dirty="0"/>
              <a:t>Including the impact of time diversification in the </a:t>
            </a:r>
            <a:r>
              <a:rPr lang="en-US" sz="2400" b="1" dirty="0" smtClean="0"/>
              <a:t>Future Credit </a:t>
            </a:r>
            <a:r>
              <a:rPr lang="en-US" sz="2400" b="1" dirty="0"/>
              <a:t>Exposure </a:t>
            </a:r>
            <a:r>
              <a:rPr lang="en-US" sz="2400" b="1" dirty="0" smtClean="0"/>
              <a:t>calculation</a:t>
            </a:r>
          </a:p>
          <a:p>
            <a:pPr lvl="1"/>
            <a:r>
              <a:rPr lang="en-US" sz="2000" b="1" dirty="0"/>
              <a:t>Portfolios spanning different durations do not exhibit the same </a:t>
            </a:r>
            <a:r>
              <a:rPr lang="en-US" sz="2000" b="1" dirty="0" smtClean="0"/>
              <a:t>risk profile </a:t>
            </a:r>
            <a:endParaRPr lang="en-US" sz="20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08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396" y="2286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MCWG </a:t>
            </a:r>
            <a:r>
              <a:rPr lang="en-US" dirty="0" smtClean="0">
                <a:latin typeface="+mn-lt"/>
              </a:rPr>
              <a:t>update</a:t>
            </a:r>
            <a:r>
              <a:rPr lang="en-US" dirty="0" smtClean="0"/>
              <a:t>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5562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u="sng" dirty="0" smtClean="0"/>
              <a:t>NPRR976 </a:t>
            </a:r>
          </a:p>
          <a:p>
            <a:pPr marL="0" indent="0">
              <a:buNone/>
            </a:pPr>
            <a:r>
              <a:rPr lang="en-US" sz="2400" b="1" dirty="0" smtClean="0"/>
              <a:t>Review of NPRR</a:t>
            </a:r>
            <a:r>
              <a:rPr lang="en-US" sz="2400" b="1" dirty="0"/>
              <a:t>976</a:t>
            </a:r>
            <a:r>
              <a:rPr lang="en-US" sz="2400" b="1" dirty="0" smtClean="0"/>
              <a:t> </a:t>
            </a:r>
            <a:r>
              <a:rPr lang="en-US" sz="2400" b="1" dirty="0"/>
              <a:t>Provisions for Resource Entities to Act as a Virtual QSE or Emergency QSE </a:t>
            </a:r>
            <a:r>
              <a:rPr lang="en-US" sz="2400" b="1" dirty="0" smtClean="0"/>
              <a:t> - What happens during the period when a replacement QSE is not set up yet?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u="sng" dirty="0" smtClean="0"/>
              <a:t>Proposal - CRR </a:t>
            </a:r>
            <a:r>
              <a:rPr lang="en-US" sz="2400" b="1" u="sng" dirty="0"/>
              <a:t>Future Credit Exposure </a:t>
            </a:r>
            <a:r>
              <a:rPr lang="en-US" sz="2400" b="1" u="sng" dirty="0" smtClean="0"/>
              <a:t>Improvements (DC Energy)</a:t>
            </a:r>
          </a:p>
          <a:p>
            <a:r>
              <a:rPr lang="en-US" sz="2400" b="1" dirty="0"/>
              <a:t>Treatment of CRR Options in the Future Credit </a:t>
            </a:r>
            <a:r>
              <a:rPr lang="en-US" sz="2400" b="1" dirty="0" smtClean="0"/>
              <a:t>Exposure calculation</a:t>
            </a:r>
          </a:p>
          <a:p>
            <a:pPr marL="685800" lvl="1"/>
            <a:r>
              <a:rPr lang="en-US" sz="2000" b="1" dirty="0" smtClean="0"/>
              <a:t>Calculate </a:t>
            </a:r>
            <a:r>
              <a:rPr lang="en-US" sz="2000" b="1" dirty="0"/>
              <a:t>one Portfolio Weighted </a:t>
            </a:r>
            <a:r>
              <a:rPr lang="en-US" sz="2000" b="1" dirty="0" smtClean="0"/>
              <a:t>Adder (PWA</a:t>
            </a:r>
            <a:r>
              <a:rPr lang="en-US" sz="2000" b="1" dirty="0"/>
              <a:t>) calculation where options and obligations are </a:t>
            </a:r>
            <a:r>
              <a:rPr lang="en-US" sz="2000" b="1" dirty="0" smtClean="0"/>
              <a:t>considered together</a:t>
            </a:r>
          </a:p>
          <a:p>
            <a:pPr marL="285750"/>
            <a:r>
              <a:rPr lang="en-US" sz="2400" b="1" dirty="0"/>
              <a:t>Including the impact of time diversification in the </a:t>
            </a:r>
            <a:r>
              <a:rPr lang="en-US" sz="2400" b="1" dirty="0" smtClean="0"/>
              <a:t>Future Credit </a:t>
            </a:r>
            <a:r>
              <a:rPr lang="en-US" sz="2400" b="1" dirty="0"/>
              <a:t>Exposure </a:t>
            </a:r>
            <a:r>
              <a:rPr lang="en-US" sz="2400" b="1" dirty="0" smtClean="0"/>
              <a:t>calculation</a:t>
            </a:r>
          </a:p>
          <a:p>
            <a:pPr lvl="1"/>
            <a:r>
              <a:rPr lang="en-US" sz="2000" b="1" dirty="0"/>
              <a:t>Portfolios spanning different durations do not exhibit the same </a:t>
            </a:r>
            <a:r>
              <a:rPr lang="en-US" sz="2000" b="1" dirty="0" smtClean="0"/>
              <a:t>risk profile </a:t>
            </a:r>
            <a:endParaRPr lang="en-US" sz="20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92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396" y="2286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MCWG </a:t>
            </a:r>
            <a:r>
              <a:rPr lang="en-US" dirty="0" smtClean="0">
                <a:latin typeface="+mn-lt"/>
              </a:rPr>
              <a:t>update</a:t>
            </a:r>
            <a:r>
              <a:rPr lang="en-US" dirty="0" smtClean="0"/>
              <a:t>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556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 smtClean="0"/>
              <a:t>Proposal – “Activity Suspension” (</a:t>
            </a:r>
            <a:r>
              <a:rPr lang="en-US" sz="2400" b="1" u="sng" dirty="0" err="1" smtClean="0"/>
              <a:t>Wolfranium</a:t>
            </a:r>
            <a:r>
              <a:rPr lang="en-US" sz="2400" b="1" u="sng" dirty="0" smtClean="0"/>
              <a:t> Power)</a:t>
            </a:r>
          </a:p>
          <a:p>
            <a:r>
              <a:rPr lang="en-US" sz="2400" b="1" dirty="0" smtClean="0"/>
              <a:t>Allow </a:t>
            </a:r>
            <a:r>
              <a:rPr lang="en-US" sz="2400" b="1" dirty="0"/>
              <a:t>a manual “activity suspension” </a:t>
            </a:r>
            <a:r>
              <a:rPr lang="en-US" sz="2400" b="1" dirty="0" smtClean="0"/>
              <a:t>to freeze </a:t>
            </a:r>
            <a:r>
              <a:rPr lang="en-US" sz="2400" b="1" dirty="0"/>
              <a:t>a participant’s EAL value at the current </a:t>
            </a:r>
            <a:r>
              <a:rPr lang="en-US" sz="2400" b="1" dirty="0" smtClean="0"/>
              <a:t>value</a:t>
            </a:r>
          </a:p>
          <a:p>
            <a:r>
              <a:rPr lang="en-US" sz="2000" b="1" dirty="0"/>
              <a:t>Allow participants to affirmatively (1) suspend trading and (</a:t>
            </a:r>
            <a:r>
              <a:rPr lang="en-US" sz="2000" b="1" dirty="0" smtClean="0"/>
              <a:t>2) immediately </a:t>
            </a:r>
            <a:r>
              <a:rPr lang="en-US" sz="2000" b="1" dirty="0"/>
              <a:t>pay all outstanding invoices (zeroing out future </a:t>
            </a:r>
            <a:r>
              <a:rPr lang="en-US" sz="2000" b="1" dirty="0" smtClean="0"/>
              <a:t>risk to ERCOT), </a:t>
            </a:r>
            <a:r>
              <a:rPr lang="en-US" sz="2000" b="1" dirty="0"/>
              <a:t>after which the “Financial Security Obligation” </a:t>
            </a:r>
            <a:r>
              <a:rPr lang="en-US" sz="2000" b="1" dirty="0" smtClean="0"/>
              <a:t>would be </a:t>
            </a:r>
            <a:r>
              <a:rPr lang="en-US" sz="2000" b="1" dirty="0"/>
              <a:t>frozen at a prior value until participants affirmatively </a:t>
            </a:r>
            <a:r>
              <a:rPr lang="en-US" sz="2000" b="1" dirty="0" smtClean="0"/>
              <a:t>contact EROCT </a:t>
            </a:r>
            <a:r>
              <a:rPr lang="en-US" sz="2000" b="1" dirty="0"/>
              <a:t>to resume operations</a:t>
            </a:r>
            <a:r>
              <a:rPr lang="en-US" sz="2000" b="1" dirty="0" smtClean="0"/>
              <a:t>.</a:t>
            </a:r>
          </a:p>
          <a:p>
            <a:r>
              <a:rPr lang="en-US" sz="2000" b="1" dirty="0"/>
              <a:t>Intended to allow fully solvent participants to ride out </a:t>
            </a:r>
            <a:r>
              <a:rPr lang="en-US" sz="2000" b="1" dirty="0" smtClean="0"/>
              <a:t>short-duration extraordinary </a:t>
            </a:r>
            <a:r>
              <a:rPr lang="en-US" sz="2000" b="1" dirty="0"/>
              <a:t>market periods without defaulting, while insuring that </a:t>
            </a:r>
            <a:r>
              <a:rPr lang="en-US" sz="2000" b="1" dirty="0" smtClean="0"/>
              <a:t>ERCOT bears </a:t>
            </a:r>
            <a:r>
              <a:rPr lang="en-US" sz="2000" b="1" dirty="0"/>
              <a:t>no </a:t>
            </a:r>
            <a:r>
              <a:rPr lang="en-US" sz="2000" b="1" dirty="0" smtClean="0"/>
              <a:t>additional </a:t>
            </a:r>
            <a:r>
              <a:rPr lang="en-US" sz="2000" b="1" dirty="0"/>
              <a:t>financial </a:t>
            </a:r>
            <a:r>
              <a:rPr lang="en-US" sz="2000" b="1" dirty="0" smtClean="0"/>
              <a:t>risk.</a:t>
            </a:r>
          </a:p>
          <a:p>
            <a:r>
              <a:rPr lang="en-US" sz="2000" b="1" dirty="0" smtClean="0"/>
              <a:t>Directed at market participants that have a varying credit risk profile (traders).</a:t>
            </a:r>
          </a:p>
          <a:p>
            <a:r>
              <a:rPr lang="en-US" sz="2000" b="1" dirty="0" smtClean="0"/>
              <a:t>Does this create perverse incentives?</a:t>
            </a:r>
            <a:endParaRPr lang="en-US" sz="20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80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12593</TotalTime>
  <Words>397</Words>
  <Application>Microsoft Office PowerPoint</Application>
  <PresentationFormat>On-screen Show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Market Credit Working Group update to the Wholesale Market Subcommittee</vt:lpstr>
      <vt:lpstr>MCWG update to WMS</vt:lpstr>
      <vt:lpstr>MCWG update to WMS</vt:lpstr>
      <vt:lpstr>MCWG update to WMS</vt:lpstr>
      <vt:lpstr>MCWG update to WMS</vt:lpstr>
      <vt:lpstr>MCWG update to WMS</vt:lpstr>
      <vt:lpstr>MCWG update to WMS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Bill Barnes (NRG)</cp:lastModifiedBy>
  <cp:revision>299</cp:revision>
  <dcterms:created xsi:type="dcterms:W3CDTF">2006-08-16T00:00:00Z</dcterms:created>
  <dcterms:modified xsi:type="dcterms:W3CDTF">2019-12-03T01:43:53Z</dcterms:modified>
</cp:coreProperties>
</file>