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3" r:id="rId2"/>
    <p:sldMasterId id="2147483730" r:id="rId3"/>
  </p:sldMasterIdLst>
  <p:notesMasterIdLst>
    <p:notesMasterId r:id="rId20"/>
  </p:notesMasterIdLst>
  <p:sldIdLst>
    <p:sldId id="256" r:id="rId4"/>
    <p:sldId id="2345" r:id="rId5"/>
    <p:sldId id="338" r:id="rId6"/>
    <p:sldId id="410" r:id="rId7"/>
    <p:sldId id="423" r:id="rId8"/>
    <p:sldId id="2344" r:id="rId9"/>
    <p:sldId id="433" r:id="rId10"/>
    <p:sldId id="434" r:id="rId11"/>
    <p:sldId id="435" r:id="rId12"/>
    <p:sldId id="436" r:id="rId13"/>
    <p:sldId id="431" r:id="rId14"/>
    <p:sldId id="437" r:id="rId15"/>
    <p:sldId id="415" r:id="rId16"/>
    <p:sldId id="432" r:id="rId17"/>
    <p:sldId id="2346" r:id="rId18"/>
    <p:sldId id="391" r:id="rId19"/>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alley, Mark" initials="O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0" autoAdjust="0"/>
    <p:restoredTop sz="90635"/>
  </p:normalViewPr>
  <p:slideViewPr>
    <p:cSldViewPr snapToGrid="0">
      <p:cViewPr varScale="1">
        <p:scale>
          <a:sx n="113" d="100"/>
          <a:sy n="113" d="100"/>
        </p:scale>
        <p:origin x="200" y="248"/>
      </p:cViewPr>
      <p:guideLst/>
    </p:cSldViewPr>
  </p:slid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D4F4FDA-5883-4740-B08F-C07329D39E6F}" type="datetimeFigureOut">
              <a:rPr lang="en-US" smtClean="0"/>
              <a:t>10/29/19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48AB219-D888-0443-928D-BEB2350F0CB7}" type="slidenum">
              <a:rPr lang="en-US" smtClean="0"/>
              <a:t>‹#›</a:t>
            </a:fld>
            <a:endParaRPr lang="en-US"/>
          </a:p>
        </p:txBody>
      </p:sp>
    </p:spTree>
    <p:extLst>
      <p:ext uri="{BB962C8B-B14F-4D97-AF65-F5344CB8AC3E}">
        <p14:creationId xmlns:p14="http://schemas.microsoft.com/office/powerpoint/2010/main" val="409758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15971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10</a:t>
            </a:fld>
            <a:endParaRPr lang="en-US"/>
          </a:p>
        </p:txBody>
      </p:sp>
    </p:spTree>
    <p:extLst>
      <p:ext uri="{BB962C8B-B14F-4D97-AF65-F5344CB8AC3E}">
        <p14:creationId xmlns:p14="http://schemas.microsoft.com/office/powerpoint/2010/main" val="4143475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11</a:t>
            </a:fld>
            <a:endParaRPr lang="en-US"/>
          </a:p>
        </p:txBody>
      </p:sp>
    </p:spTree>
    <p:extLst>
      <p:ext uri="{BB962C8B-B14F-4D97-AF65-F5344CB8AC3E}">
        <p14:creationId xmlns:p14="http://schemas.microsoft.com/office/powerpoint/2010/main" val="226767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12</a:t>
            </a:fld>
            <a:endParaRPr lang="en-US"/>
          </a:p>
        </p:txBody>
      </p:sp>
    </p:spTree>
    <p:extLst>
      <p:ext uri="{BB962C8B-B14F-4D97-AF65-F5344CB8AC3E}">
        <p14:creationId xmlns:p14="http://schemas.microsoft.com/office/powerpoint/2010/main" val="24500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13</a:t>
            </a:fld>
            <a:endParaRPr lang="en-US"/>
          </a:p>
        </p:txBody>
      </p:sp>
    </p:spTree>
    <p:extLst>
      <p:ext uri="{BB962C8B-B14F-4D97-AF65-F5344CB8AC3E}">
        <p14:creationId xmlns:p14="http://schemas.microsoft.com/office/powerpoint/2010/main" val="81182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14</a:t>
            </a:fld>
            <a:endParaRPr lang="en-US"/>
          </a:p>
        </p:txBody>
      </p:sp>
    </p:spTree>
    <p:extLst>
      <p:ext uri="{BB962C8B-B14F-4D97-AF65-F5344CB8AC3E}">
        <p14:creationId xmlns:p14="http://schemas.microsoft.com/office/powerpoint/2010/main" val="267607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15</a:t>
            </a:fld>
            <a:endParaRPr lang="en-US"/>
          </a:p>
        </p:txBody>
      </p:sp>
    </p:spTree>
    <p:extLst>
      <p:ext uri="{BB962C8B-B14F-4D97-AF65-F5344CB8AC3E}">
        <p14:creationId xmlns:p14="http://schemas.microsoft.com/office/powerpoint/2010/main" val="2553306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2772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9197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007AC-227E-4197-BDE3-A70CC756D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D97BD-36B0-4AFD-AB53-1511D21E743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84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D97BD-36B0-4AFD-AB53-1511D21E743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91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007AC-227E-4197-BDE3-A70CC756DF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05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7</a:t>
            </a:fld>
            <a:endParaRPr lang="en-US"/>
          </a:p>
        </p:txBody>
      </p:sp>
    </p:spTree>
    <p:extLst>
      <p:ext uri="{BB962C8B-B14F-4D97-AF65-F5344CB8AC3E}">
        <p14:creationId xmlns:p14="http://schemas.microsoft.com/office/powerpoint/2010/main" val="26211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8</a:t>
            </a:fld>
            <a:endParaRPr lang="en-US"/>
          </a:p>
        </p:txBody>
      </p:sp>
    </p:spTree>
    <p:extLst>
      <p:ext uri="{BB962C8B-B14F-4D97-AF65-F5344CB8AC3E}">
        <p14:creationId xmlns:p14="http://schemas.microsoft.com/office/powerpoint/2010/main" val="347469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8AB219-D888-0443-928D-BEB2350F0CB7}" type="slidenum">
              <a:rPr lang="en-US" smtClean="0"/>
              <a:t>9</a:t>
            </a:fld>
            <a:endParaRPr lang="en-US"/>
          </a:p>
        </p:txBody>
      </p:sp>
    </p:spTree>
    <p:extLst>
      <p:ext uri="{BB962C8B-B14F-4D97-AF65-F5344CB8AC3E}">
        <p14:creationId xmlns:p14="http://schemas.microsoft.com/office/powerpoint/2010/main" val="269154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859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FDD8F-CE0D-4338-AD39-8768FA0DA1BF}"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52059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FDD8F-CE0D-4338-AD39-8768FA0DA1BF}"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404447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889433-B344-4492-941B-78F5E75241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8483" y="-66502"/>
            <a:ext cx="14231391" cy="7115695"/>
          </a:xfrm>
          <a:prstGeom prst="rect">
            <a:avLst/>
          </a:prstGeom>
          <a:effectLst>
            <a:outerShdw blurRad="50800" dist="50800" dir="5400000" algn="ctr" rotWithShape="0">
              <a:srgbClr val="000000"/>
            </a:outerShdw>
          </a:effectLst>
        </p:spPr>
      </p:pic>
      <p:sp>
        <p:nvSpPr>
          <p:cNvPr id="10" name="Rectangle 9">
            <a:extLst>
              <a:ext uri="{FF2B5EF4-FFF2-40B4-BE49-F238E27FC236}">
                <a16:creationId xmlns:a16="http://schemas.microsoft.com/office/drawing/2014/main" id="{2A389B22-131F-4E77-BDB9-CE418EB25D77}"/>
              </a:ext>
            </a:extLst>
          </p:cNvPr>
          <p:cNvSpPr/>
          <p:nvPr userDrawn="1"/>
        </p:nvSpPr>
        <p:spPr>
          <a:xfrm>
            <a:off x="-822900" y="1636517"/>
            <a:ext cx="14444133" cy="3390900"/>
          </a:xfrm>
          <a:prstGeom prst="rect">
            <a:avLst/>
          </a:prstGeom>
          <a:solidFill>
            <a:schemeClr val="accent1">
              <a:alpha val="50000"/>
            </a:schemeClr>
          </a:solidFill>
          <a:ln w="571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15" name="Rectangle 14">
            <a:extLst>
              <a:ext uri="{FF2B5EF4-FFF2-40B4-BE49-F238E27FC236}">
                <a16:creationId xmlns:a16="http://schemas.microsoft.com/office/drawing/2014/main" id="{4707F987-1240-42C3-9AA3-C27CACFED26A}"/>
              </a:ext>
            </a:extLst>
          </p:cNvPr>
          <p:cNvSpPr/>
          <p:nvPr userDrawn="1"/>
        </p:nvSpPr>
        <p:spPr>
          <a:xfrm>
            <a:off x="10108084" y="-66502"/>
            <a:ext cx="2118096" cy="7115695"/>
          </a:xfrm>
          <a:prstGeom prst="rect">
            <a:avLst/>
          </a:prstGeom>
          <a:gradFill>
            <a:gsLst>
              <a:gs pos="0">
                <a:schemeClr val="bg1"/>
              </a:gs>
              <a:gs pos="50000">
                <a:schemeClr val="bg1">
                  <a:lumMod val="95000"/>
                </a:schemeClr>
              </a:gs>
              <a:gs pos="100000">
                <a:schemeClr val="bg1">
                  <a:lumMod val="95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800"/>
          </a:p>
        </p:txBody>
      </p:sp>
      <p:pic>
        <p:nvPicPr>
          <p:cNvPr id="4" name="Picture 3">
            <a:extLst>
              <a:ext uri="{FF2B5EF4-FFF2-40B4-BE49-F238E27FC236}">
                <a16:creationId xmlns:a16="http://schemas.microsoft.com/office/drawing/2014/main" id="{19822042-F6C7-4D98-903E-32C207F3712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39405" y="4676128"/>
            <a:ext cx="2052595" cy="2054876"/>
          </a:xfrm>
          <a:prstGeom prst="rect">
            <a:avLst/>
          </a:prstGeom>
        </p:spPr>
      </p:pic>
    </p:spTree>
    <p:extLst>
      <p:ext uri="{BB962C8B-B14F-4D97-AF65-F5344CB8AC3E}">
        <p14:creationId xmlns:p14="http://schemas.microsoft.com/office/powerpoint/2010/main" val="205171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2934-4556-49E0-BAC3-397BE01F4A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736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718516" y="1631852"/>
            <a:ext cx="5873261" cy="1167620"/>
          </a:xfrm>
        </p:spPr>
        <p:txBody>
          <a:bodyPr anchor="t">
            <a:normAutofit/>
          </a:bodyPr>
          <a:lstStyle>
            <a:lvl1pPr algn="l">
              <a:defRPr sz="3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718516" y="3067466"/>
            <a:ext cx="5873260" cy="308780"/>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9776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B">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718516" y="1631852"/>
            <a:ext cx="5873261" cy="1167620"/>
          </a:xfrm>
        </p:spPr>
        <p:txBody>
          <a:bodyPr anchor="t">
            <a:normAutofit/>
          </a:bodyPr>
          <a:lstStyle>
            <a:lvl1pPr algn="l">
              <a:defRPr sz="3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718516" y="3067466"/>
            <a:ext cx="5873260" cy="308780"/>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81948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C">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718516" y="1631852"/>
            <a:ext cx="5873261" cy="1167620"/>
          </a:xfrm>
        </p:spPr>
        <p:txBody>
          <a:bodyPr anchor="t">
            <a:normAutofit/>
          </a:bodyPr>
          <a:lstStyle>
            <a:lvl1pPr algn="l">
              <a:defRPr sz="3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718516" y="3067466"/>
            <a:ext cx="5873260" cy="308780"/>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2530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718516" y="1631852"/>
            <a:ext cx="5873261" cy="1167620"/>
          </a:xfrm>
        </p:spPr>
        <p:txBody>
          <a:bodyPr anchor="t">
            <a:normAutofit/>
          </a:bodyPr>
          <a:lstStyle>
            <a:lvl1pPr algn="l">
              <a:defRPr sz="3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718516" y="3067466"/>
            <a:ext cx="5873260" cy="308780"/>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9061439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60" y="365125"/>
            <a:ext cx="11155680" cy="803275"/>
          </a:xfrm>
        </p:spPr>
        <p:txBody>
          <a:bodyPr/>
          <a:lstStyle/>
          <a:p>
            <a:r>
              <a:rPr lang="en-US"/>
              <a:t>Click to edit Master title style</a:t>
            </a:r>
            <a:endParaRPr lang="en-US" dirty="0"/>
          </a:p>
        </p:txBody>
      </p:sp>
      <p:sp>
        <p:nvSpPr>
          <p:cNvPr id="3" name="Content Placeholder 2"/>
          <p:cNvSpPr>
            <a:spLocks noGrp="1"/>
          </p:cNvSpPr>
          <p:nvPr>
            <p:ph idx="1"/>
          </p:nvPr>
        </p:nvSpPr>
        <p:spPr>
          <a:xfrm>
            <a:off x="518160" y="1755953"/>
            <a:ext cx="11155680" cy="42976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p>
            <a:fld id="{02141E54-835B-754B-9525-A0F9682593D9}" type="slidenum">
              <a:rPr lang="en-US" smtClean="0"/>
              <a:t>‹#›</a:t>
            </a:fld>
            <a:endParaRPr lang="en-US"/>
          </a:p>
        </p:txBody>
      </p:sp>
      <p:sp>
        <p:nvSpPr>
          <p:cNvPr id="9" name="Text Placeholder 8"/>
          <p:cNvSpPr>
            <a:spLocks noGrp="1"/>
          </p:cNvSpPr>
          <p:nvPr>
            <p:ph type="body" sz="quarter" idx="13" hasCustomPrompt="1"/>
          </p:nvPr>
        </p:nvSpPr>
        <p:spPr>
          <a:xfrm>
            <a:off x="518160" y="1200328"/>
            <a:ext cx="11155680" cy="355600"/>
          </a:xfrm>
        </p:spPr>
        <p:txBody>
          <a:bodyPr>
            <a:normAutofit/>
          </a:bodyPr>
          <a:lstStyle>
            <a:lvl1pPr marL="0" indent="0">
              <a:buNone/>
              <a:defRPr sz="2000" baseline="0">
                <a:solidFill>
                  <a:schemeClr val="accent1"/>
                </a:solidFill>
              </a:defRPr>
            </a:lvl1pPr>
          </a:lstStyle>
          <a:p>
            <a:pPr lvl="0"/>
            <a:r>
              <a:rPr lang="en-US" dirty="0"/>
              <a:t>Subhead Text Here</a:t>
            </a:r>
          </a:p>
        </p:txBody>
      </p:sp>
    </p:spTree>
    <p:extLst>
      <p:ext uri="{BB962C8B-B14F-4D97-AF65-F5344CB8AC3E}">
        <p14:creationId xmlns:p14="http://schemas.microsoft.com/office/powerpoint/2010/main" val="408127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8160" y="365125"/>
            <a:ext cx="11155680" cy="803275"/>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p>
            <a:fld id="{02141E54-835B-754B-9525-A0F9682593D9}" type="slidenum">
              <a:rPr lang="en-US" smtClean="0"/>
              <a:t>‹#›</a:t>
            </a:fld>
            <a:endParaRPr lang="en-US"/>
          </a:p>
        </p:txBody>
      </p:sp>
      <p:sp>
        <p:nvSpPr>
          <p:cNvPr id="9" name="Text Placeholder 8"/>
          <p:cNvSpPr>
            <a:spLocks noGrp="1"/>
          </p:cNvSpPr>
          <p:nvPr>
            <p:ph type="body" sz="quarter" idx="13" hasCustomPrompt="1"/>
          </p:nvPr>
        </p:nvSpPr>
        <p:spPr>
          <a:xfrm>
            <a:off x="518160" y="1200328"/>
            <a:ext cx="11155680" cy="355600"/>
          </a:xfrm>
        </p:spPr>
        <p:txBody>
          <a:bodyPr>
            <a:normAutofit/>
          </a:bodyPr>
          <a:lstStyle>
            <a:lvl1pPr marL="0" indent="0">
              <a:buNone/>
              <a:defRPr sz="2000" baseline="0">
                <a:solidFill>
                  <a:schemeClr val="accent1"/>
                </a:solidFill>
              </a:defRPr>
            </a:lvl1pPr>
          </a:lstStyle>
          <a:p>
            <a:pPr lvl="0"/>
            <a:r>
              <a:rPr lang="en-US" dirty="0"/>
              <a:t>Subhead Text Here</a:t>
            </a:r>
          </a:p>
        </p:txBody>
      </p:sp>
    </p:spTree>
    <p:extLst>
      <p:ext uri="{BB962C8B-B14F-4D97-AF65-F5344CB8AC3E}">
        <p14:creationId xmlns:p14="http://schemas.microsoft.com/office/powerpoint/2010/main" val="158170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FDD8F-CE0D-4338-AD39-8768FA0DA1BF}"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424414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518160" y="365125"/>
            <a:ext cx="11155680" cy="803275"/>
          </a:xfrm>
        </p:spPr>
        <p:txBody>
          <a:bodyPr/>
          <a:lstStyle/>
          <a:p>
            <a:r>
              <a:rPr lang="en-US"/>
              <a:t>Click to edit Master title style</a:t>
            </a:r>
            <a:endParaRPr lang="en-US" dirty="0"/>
          </a:p>
        </p:txBody>
      </p:sp>
      <p:sp>
        <p:nvSpPr>
          <p:cNvPr id="3" name="Content Placeholder 2"/>
          <p:cNvSpPr>
            <a:spLocks noGrp="1"/>
          </p:cNvSpPr>
          <p:nvPr>
            <p:ph idx="1"/>
          </p:nvPr>
        </p:nvSpPr>
        <p:spPr>
          <a:xfrm>
            <a:off x="520065" y="1755953"/>
            <a:ext cx="530352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p>
            <a:fld id="{02141E54-835B-754B-9525-A0F9682593D9}" type="slidenum">
              <a:rPr lang="en-US" smtClean="0"/>
              <a:t>‹#›</a:t>
            </a:fld>
            <a:endParaRPr lang="en-US"/>
          </a:p>
        </p:txBody>
      </p:sp>
      <p:sp>
        <p:nvSpPr>
          <p:cNvPr id="9" name="Text Placeholder 8"/>
          <p:cNvSpPr>
            <a:spLocks noGrp="1"/>
          </p:cNvSpPr>
          <p:nvPr>
            <p:ph type="body" sz="quarter" idx="13" hasCustomPrompt="1"/>
          </p:nvPr>
        </p:nvSpPr>
        <p:spPr>
          <a:xfrm>
            <a:off x="518160" y="1200328"/>
            <a:ext cx="11155680" cy="355600"/>
          </a:xfrm>
        </p:spPr>
        <p:txBody>
          <a:bodyPr>
            <a:normAutofit/>
          </a:bodyPr>
          <a:lstStyle>
            <a:lvl1pPr marL="0" indent="0">
              <a:buNone/>
              <a:defRPr sz="2000" baseline="0">
                <a:solidFill>
                  <a:schemeClr val="accent1"/>
                </a:solidFill>
              </a:defRPr>
            </a:lvl1pPr>
          </a:lstStyle>
          <a:p>
            <a:pPr lvl="0"/>
            <a:r>
              <a:rPr lang="en-US" dirty="0"/>
              <a:t>Subhead Text Here</a:t>
            </a:r>
          </a:p>
        </p:txBody>
      </p:sp>
      <p:sp>
        <p:nvSpPr>
          <p:cNvPr id="8" name="Content Placeholder 2"/>
          <p:cNvSpPr>
            <a:spLocks noGrp="1"/>
          </p:cNvSpPr>
          <p:nvPr>
            <p:ph idx="14"/>
          </p:nvPr>
        </p:nvSpPr>
        <p:spPr>
          <a:xfrm>
            <a:off x="6370320" y="1755953"/>
            <a:ext cx="5303520" cy="4297680"/>
          </a:xfrm>
        </p:spPr>
        <p:txBody>
          <a:bodyPr/>
          <a:lstStyle>
            <a:lvl2pPr>
              <a:defRPr>
                <a:solidFill>
                  <a:schemeClr val="tx2"/>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598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x4)">
    <p:spTree>
      <p:nvGrpSpPr>
        <p:cNvPr id="1" name=""/>
        <p:cNvGrpSpPr/>
        <p:nvPr/>
      </p:nvGrpSpPr>
      <p:grpSpPr>
        <a:xfrm>
          <a:off x="0" y="0"/>
          <a:ext cx="0" cy="0"/>
          <a:chOff x="0" y="0"/>
          <a:chExt cx="0" cy="0"/>
        </a:xfrm>
      </p:grpSpPr>
      <p:sp>
        <p:nvSpPr>
          <p:cNvPr id="2" name="Title 1"/>
          <p:cNvSpPr>
            <a:spLocks noGrp="1"/>
          </p:cNvSpPr>
          <p:nvPr>
            <p:ph type="title"/>
          </p:nvPr>
        </p:nvSpPr>
        <p:spPr>
          <a:xfrm>
            <a:off x="518160" y="365125"/>
            <a:ext cx="11155680" cy="803275"/>
          </a:xfrm>
        </p:spPr>
        <p:txBody>
          <a:bodyPr/>
          <a:lstStyle/>
          <a:p>
            <a:r>
              <a:rPr lang="en-US"/>
              <a:t>Click to edit Master title style</a:t>
            </a:r>
          </a:p>
        </p:txBody>
      </p:sp>
      <p:sp>
        <p:nvSpPr>
          <p:cNvPr id="3" name="Content Placeholder 2"/>
          <p:cNvSpPr>
            <a:spLocks noGrp="1"/>
          </p:cNvSpPr>
          <p:nvPr>
            <p:ph idx="1"/>
          </p:nvPr>
        </p:nvSpPr>
        <p:spPr>
          <a:xfrm>
            <a:off x="518160" y="1755953"/>
            <a:ext cx="530352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p>
            <a:fld id="{02141E54-835B-754B-9525-A0F9682593D9}" type="slidenum">
              <a:rPr lang="en-US" smtClean="0"/>
              <a:t>‹#›</a:t>
            </a:fld>
            <a:endParaRPr lang="en-US"/>
          </a:p>
        </p:txBody>
      </p:sp>
      <p:sp>
        <p:nvSpPr>
          <p:cNvPr id="9" name="Text Placeholder 8"/>
          <p:cNvSpPr>
            <a:spLocks noGrp="1"/>
          </p:cNvSpPr>
          <p:nvPr>
            <p:ph type="body" sz="quarter" idx="13" hasCustomPrompt="1"/>
          </p:nvPr>
        </p:nvSpPr>
        <p:spPr>
          <a:xfrm>
            <a:off x="518160" y="1200328"/>
            <a:ext cx="11155680" cy="355600"/>
          </a:xfrm>
        </p:spPr>
        <p:txBody>
          <a:bodyPr>
            <a:noAutofit/>
          </a:bodyPr>
          <a:lstStyle>
            <a:lvl1pPr marL="0" indent="0">
              <a:buNone/>
              <a:defRPr sz="2000" baseline="0">
                <a:solidFill>
                  <a:schemeClr val="accent1"/>
                </a:solidFill>
              </a:defRPr>
            </a:lvl1pPr>
          </a:lstStyle>
          <a:p>
            <a:pPr lvl="0"/>
            <a:r>
              <a:rPr lang="en-US" dirty="0"/>
              <a:t>Subhead Text Here</a:t>
            </a:r>
          </a:p>
        </p:txBody>
      </p:sp>
      <p:sp>
        <p:nvSpPr>
          <p:cNvPr id="8" name="Content Placeholder 2"/>
          <p:cNvSpPr>
            <a:spLocks noGrp="1"/>
          </p:cNvSpPr>
          <p:nvPr>
            <p:ph idx="14"/>
          </p:nvPr>
        </p:nvSpPr>
        <p:spPr>
          <a:xfrm>
            <a:off x="6370320" y="1755953"/>
            <a:ext cx="530352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518160" y="4013927"/>
            <a:ext cx="530352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6370320" y="4013927"/>
            <a:ext cx="5303520" cy="2011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9864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 Fluence Energy LLC. All Rights Reserved.</a:t>
            </a:r>
            <a:endParaRPr lang="en-US" dirty="0"/>
          </a:p>
        </p:txBody>
      </p:sp>
      <p:sp>
        <p:nvSpPr>
          <p:cNvPr id="4" name="Slide Number Placeholder 3"/>
          <p:cNvSpPr>
            <a:spLocks noGrp="1"/>
          </p:cNvSpPr>
          <p:nvPr>
            <p:ph type="sldNum" sz="quarter" idx="11"/>
          </p:nvPr>
        </p:nvSpPr>
        <p:spPr/>
        <p:txBody>
          <a:bodyPr/>
          <a:lstStyle/>
          <a:p>
            <a:fld id="{02141E54-835B-754B-9525-A0F9682593D9}" type="slidenum">
              <a:rPr lang="en-US" smtClean="0"/>
              <a:pPr/>
              <a:t>‹#›</a:t>
            </a:fld>
            <a:endParaRPr lang="en-US" dirty="0"/>
          </a:p>
        </p:txBody>
      </p:sp>
    </p:spTree>
    <p:extLst>
      <p:ext uri="{BB962C8B-B14F-4D97-AF65-F5344CB8AC3E}">
        <p14:creationId xmlns:p14="http://schemas.microsoft.com/office/powerpoint/2010/main" val="602882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8160" y="1601258"/>
            <a:ext cx="5486400" cy="2310341"/>
          </a:xfrm>
        </p:spPr>
        <p:txBody>
          <a:bodyPr anchor="t"/>
          <a:lstStyle>
            <a:lvl1pPr>
              <a:defRPr>
                <a:solidFill>
                  <a:schemeClr val="tx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02141E54-835B-754B-9525-A0F9682593D9}" type="slidenum">
              <a:rPr lang="en-US" smtClean="0"/>
              <a:pPr/>
              <a:t>‹#›</a:t>
            </a:fld>
            <a:endParaRPr lang="en-US" dirty="0"/>
          </a:p>
        </p:txBody>
      </p:sp>
    </p:spTree>
    <p:extLst>
      <p:ext uri="{BB962C8B-B14F-4D97-AF65-F5344CB8AC3E}">
        <p14:creationId xmlns:p14="http://schemas.microsoft.com/office/powerpoint/2010/main" val="3474321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Slide B">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8160" y="1601258"/>
            <a:ext cx="5486400" cy="2310341"/>
          </a:xfrm>
        </p:spPr>
        <p:txBody>
          <a:bodyPr anchor="t"/>
          <a:lstStyle>
            <a:lvl1pPr>
              <a:defRPr>
                <a:solidFill>
                  <a:schemeClr val="tx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02141E54-835B-754B-9525-A0F9682593D9}" type="slidenum">
              <a:rPr lang="en-US" smtClean="0"/>
              <a:pPr/>
              <a:t>‹#›</a:t>
            </a:fld>
            <a:endParaRPr lang="en-US" dirty="0"/>
          </a:p>
        </p:txBody>
      </p:sp>
    </p:spTree>
    <p:extLst>
      <p:ext uri="{BB962C8B-B14F-4D97-AF65-F5344CB8AC3E}">
        <p14:creationId xmlns:p14="http://schemas.microsoft.com/office/powerpoint/2010/main" val="1403953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olid Blue Full">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 y="365125"/>
            <a:ext cx="11155680" cy="803275"/>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20065" y="1755953"/>
            <a:ext cx="5303520"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2141E54-835B-754B-9525-A0F9682593D9}" type="slidenum">
              <a:rPr lang="en-US" smtClean="0"/>
              <a:pPr/>
              <a:t>‹#›</a:t>
            </a:fld>
            <a:endParaRPr lang="en-US"/>
          </a:p>
        </p:txBody>
      </p:sp>
      <p:sp>
        <p:nvSpPr>
          <p:cNvPr id="9" name="Text Placeholder 8"/>
          <p:cNvSpPr>
            <a:spLocks noGrp="1"/>
          </p:cNvSpPr>
          <p:nvPr>
            <p:ph type="body" sz="quarter" idx="13" hasCustomPrompt="1"/>
          </p:nvPr>
        </p:nvSpPr>
        <p:spPr>
          <a:xfrm>
            <a:off x="518160" y="1200328"/>
            <a:ext cx="11155680" cy="355600"/>
          </a:xfrm>
        </p:spPr>
        <p:txBody>
          <a:bodyPr>
            <a:normAutofit/>
          </a:bodyPr>
          <a:lstStyle>
            <a:lvl1pPr marL="0" indent="0">
              <a:buNone/>
              <a:defRPr sz="2000" baseline="0">
                <a:solidFill>
                  <a:schemeClr val="bg1"/>
                </a:solidFill>
              </a:defRPr>
            </a:lvl1pPr>
          </a:lstStyle>
          <a:p>
            <a:pPr lvl="0"/>
            <a:r>
              <a:rPr lang="en-US" dirty="0"/>
              <a:t>Subhead Text Here</a:t>
            </a:r>
          </a:p>
        </p:txBody>
      </p:sp>
      <p:sp>
        <p:nvSpPr>
          <p:cNvPr id="8" name="Content Placeholder 2"/>
          <p:cNvSpPr>
            <a:spLocks noGrp="1"/>
          </p:cNvSpPr>
          <p:nvPr>
            <p:ph idx="14"/>
          </p:nvPr>
        </p:nvSpPr>
        <p:spPr>
          <a:xfrm>
            <a:off x="6370320" y="1755953"/>
            <a:ext cx="5303520"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4633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olid Blue Half">
    <p:spTree>
      <p:nvGrpSpPr>
        <p:cNvPr id="1" name=""/>
        <p:cNvGrpSpPr/>
        <p:nvPr/>
      </p:nvGrpSpPr>
      <p:grpSpPr>
        <a:xfrm>
          <a:off x="0" y="0"/>
          <a:ext cx="0" cy="0"/>
          <a:chOff x="0" y="0"/>
          <a:chExt cx="0" cy="0"/>
        </a:xfrm>
      </p:grpSpPr>
      <p:sp>
        <p:nvSpPr>
          <p:cNvPr id="10" name="Rectangle 9"/>
          <p:cNvSpPr/>
          <p:nvPr/>
        </p:nvSpPr>
        <p:spPr>
          <a:xfrm>
            <a:off x="-1" y="0"/>
            <a:ext cx="6126480" cy="6858000"/>
          </a:xfrm>
          <a:prstGeom prst="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 y="365125"/>
            <a:ext cx="5450840" cy="803275"/>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20065" y="1755953"/>
            <a:ext cx="5303520" cy="42976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 Fluence Energy LLC. All Rights Reserved.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2141E54-835B-754B-9525-A0F9682593D9}" type="slidenum">
              <a:rPr lang="en-US" smtClean="0"/>
              <a:pPr/>
              <a:t>‹#›</a:t>
            </a:fld>
            <a:endParaRPr lang="en-US"/>
          </a:p>
        </p:txBody>
      </p:sp>
      <p:sp>
        <p:nvSpPr>
          <p:cNvPr id="9" name="Text Placeholder 8"/>
          <p:cNvSpPr>
            <a:spLocks noGrp="1"/>
          </p:cNvSpPr>
          <p:nvPr>
            <p:ph type="body" sz="quarter" idx="13" hasCustomPrompt="1"/>
          </p:nvPr>
        </p:nvSpPr>
        <p:spPr>
          <a:xfrm>
            <a:off x="518160" y="1200328"/>
            <a:ext cx="5450840" cy="355600"/>
          </a:xfrm>
        </p:spPr>
        <p:txBody>
          <a:bodyPr>
            <a:normAutofit/>
          </a:bodyPr>
          <a:lstStyle>
            <a:lvl1pPr marL="0" indent="0">
              <a:buNone/>
              <a:defRPr sz="2000" baseline="0">
                <a:solidFill>
                  <a:schemeClr val="bg1"/>
                </a:solidFill>
              </a:defRPr>
            </a:lvl1pPr>
          </a:lstStyle>
          <a:p>
            <a:pPr lvl="0"/>
            <a:r>
              <a:rPr lang="en-US" dirty="0"/>
              <a:t>Subhead Text Here</a:t>
            </a:r>
          </a:p>
        </p:txBody>
      </p:sp>
      <p:sp>
        <p:nvSpPr>
          <p:cNvPr id="8" name="Content Placeholder 2"/>
          <p:cNvSpPr>
            <a:spLocks noGrp="1"/>
          </p:cNvSpPr>
          <p:nvPr>
            <p:ph idx="14"/>
          </p:nvPr>
        </p:nvSpPr>
        <p:spPr>
          <a:xfrm>
            <a:off x="6370320" y="1755953"/>
            <a:ext cx="5303520" cy="4297680"/>
          </a:xfrm>
        </p:spPr>
        <p:txBody>
          <a:bodyPr/>
          <a:lstStyle>
            <a:lvl2pPr>
              <a:defRPr>
                <a:solidFill>
                  <a:schemeClr val="tx2"/>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192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25242" y="1828800"/>
            <a:ext cx="11341514" cy="4389120"/>
          </a:xfrm>
        </p:spPr>
        <p:txBody>
          <a:bodyPr/>
          <a:lstStyle>
            <a:lvl1pPr>
              <a:defRPr>
                <a:latin typeface="Arial MT Lt"/>
                <a:cs typeface="Arial MT Lt"/>
              </a:defRPr>
            </a:lvl1pPr>
            <a:lvl2pPr>
              <a:defRPr>
                <a:latin typeface="Arial MT Lt"/>
                <a:cs typeface="Arial MT Lt"/>
              </a:defRPr>
            </a:lvl2pPr>
            <a:lvl3pPr>
              <a:defRPr>
                <a:latin typeface="Arial MT Lt"/>
                <a:cs typeface="Arial MT Lt"/>
              </a:defRPr>
            </a:lvl3pPr>
            <a:lvl4pPr>
              <a:defRPr>
                <a:latin typeface="Arial MT Lt"/>
                <a:cs typeface="Arial MT Lt"/>
              </a:defRPr>
            </a:lvl4pPr>
            <a:lvl5pPr>
              <a:defRPr>
                <a:latin typeface="Arial MT Lt"/>
                <a:cs typeface="Arial MT 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15" hasCustomPrompt="1"/>
          </p:nvPr>
        </p:nvSpPr>
        <p:spPr bwMode="gray">
          <a:xfrm>
            <a:off x="375253" y="1373514"/>
            <a:ext cx="11509248"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7" name="Text Placeholder 12"/>
          <p:cNvSpPr>
            <a:spLocks noGrp="1"/>
          </p:cNvSpPr>
          <p:nvPr>
            <p:ph type="body" sz="quarter" idx="16" hasCustomPrompt="1"/>
          </p:nvPr>
        </p:nvSpPr>
        <p:spPr>
          <a:xfrm>
            <a:off x="383723" y="6204372"/>
            <a:ext cx="11091599"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18" name="Title 3"/>
          <p:cNvSpPr>
            <a:spLocks noGrp="1"/>
          </p:cNvSpPr>
          <p:nvPr>
            <p:ph type="title"/>
          </p:nvPr>
        </p:nvSpPr>
        <p:spPr>
          <a:xfrm>
            <a:off x="367658" y="464820"/>
            <a:ext cx="11507499" cy="869940"/>
          </a:xfrm>
        </p:spPr>
        <p:txBody>
          <a:bodyPr/>
          <a:lstStyle>
            <a:lvl1pPr>
              <a:defRPr sz="3000" b="0">
                <a:latin typeface="Arial MT Lt"/>
                <a:cs typeface="Arial MT Lt"/>
              </a:defRPr>
            </a:lvl1pPr>
          </a:lstStyle>
          <a:p>
            <a:r>
              <a:rPr lang="en-US" dirty="0"/>
              <a:t>Click to edit Master title style</a:t>
            </a:r>
          </a:p>
        </p:txBody>
      </p:sp>
      <p:sp>
        <p:nvSpPr>
          <p:cNvPr id="19" name="Isosceles Triangle 18"/>
          <p:cNvSpPr/>
          <p:nvPr userDrawn="1"/>
        </p:nvSpPr>
        <p:spPr bwMode="auto">
          <a:xfrm rot="10800000">
            <a:off x="11382165" y="1"/>
            <a:ext cx="652441" cy="562303"/>
          </a:xfrm>
          <a:prstGeom prst="triangl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1"/>
              </a:solidFill>
            </a:endParaRPr>
          </a:p>
        </p:txBody>
      </p:sp>
      <p:sp>
        <p:nvSpPr>
          <p:cNvPr id="20" name="Slide Number Placeholder 4"/>
          <p:cNvSpPr>
            <a:spLocks noGrp="1"/>
          </p:cNvSpPr>
          <p:nvPr>
            <p:ph type="sldNum" sz="quarter" idx="4"/>
          </p:nvPr>
        </p:nvSpPr>
        <p:spPr>
          <a:xfrm>
            <a:off x="11451671" y="2445"/>
            <a:ext cx="513426" cy="365125"/>
          </a:xfrm>
          <a:prstGeom prst="rect">
            <a:avLst/>
          </a:prstGeom>
          <a:noFill/>
          <a:ln>
            <a:noFill/>
          </a:ln>
        </p:spPr>
        <p:txBody>
          <a:bodyPr vert="horz" lIns="91440" tIns="45720" rIns="91440" bIns="45720" rtlCol="0" anchor="ctr"/>
          <a:lstStyle>
            <a:lvl1pPr algn="ctr">
              <a:defRPr sz="1200">
                <a:solidFill>
                  <a:srgbClr val="FFFFFF"/>
                </a:solidFill>
                <a:latin typeface="Arial MT Lt"/>
                <a:cs typeface="Arial MT Lt"/>
              </a:defRPr>
            </a:lvl1pPr>
          </a:lstStyle>
          <a:p>
            <a:fld id="{89809011-713C-6049-9E9E-037C508AC222}" type="slidenum">
              <a:rPr lang="en-US" smtClean="0"/>
              <a:pPr/>
              <a:t>‹#›</a:t>
            </a:fld>
            <a:endParaRPr lang="en-US" dirty="0"/>
          </a:p>
        </p:txBody>
      </p:sp>
    </p:spTree>
    <p:extLst>
      <p:ext uri="{BB962C8B-B14F-4D97-AF65-F5344CB8AC3E}">
        <p14:creationId xmlns:p14="http://schemas.microsoft.com/office/powerpoint/2010/main" val="1507298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425242" y="1828800"/>
            <a:ext cx="11341514" cy="4389120"/>
          </a:xfrm>
        </p:spPr>
        <p:txBody>
          <a:bodyPr/>
          <a:lstStyle>
            <a:lvl1pPr>
              <a:defRPr>
                <a:latin typeface="Arial MT Lt"/>
                <a:cs typeface="Arial MT Lt"/>
              </a:defRPr>
            </a:lvl1pPr>
            <a:lvl2pPr>
              <a:defRPr>
                <a:latin typeface="Arial MT Lt"/>
                <a:cs typeface="Arial MT Lt"/>
              </a:defRPr>
            </a:lvl2pPr>
            <a:lvl3pPr>
              <a:defRPr>
                <a:latin typeface="Arial MT Lt"/>
                <a:cs typeface="Arial MT Lt"/>
              </a:defRPr>
            </a:lvl3pPr>
            <a:lvl4pPr>
              <a:defRPr>
                <a:latin typeface="Arial MT Lt"/>
                <a:cs typeface="Arial MT Lt"/>
              </a:defRPr>
            </a:lvl4pPr>
            <a:lvl5pPr>
              <a:defRPr>
                <a:latin typeface="Arial MT Lt"/>
                <a:cs typeface="Arial MT 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p:cNvSpPr>
            <a:spLocks noGrp="1"/>
          </p:cNvSpPr>
          <p:nvPr>
            <p:ph type="body" sz="quarter" idx="15" hasCustomPrompt="1"/>
          </p:nvPr>
        </p:nvSpPr>
        <p:spPr bwMode="gray">
          <a:xfrm>
            <a:off x="375253" y="1373514"/>
            <a:ext cx="11509248"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0" kern="1200" smtClean="0">
                <a:solidFill>
                  <a:schemeClr val="tx1">
                    <a:lumMod val="50000"/>
                    <a:lumOff val="50000"/>
                  </a:schemeClr>
                </a:solidFill>
                <a:latin typeface="Arial MT Lt"/>
                <a:ea typeface="+mn-ea"/>
                <a:cs typeface="Arial MT Lt"/>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7" name="Text Placeholder 12"/>
          <p:cNvSpPr>
            <a:spLocks noGrp="1"/>
          </p:cNvSpPr>
          <p:nvPr>
            <p:ph type="body" sz="quarter" idx="16" hasCustomPrompt="1"/>
          </p:nvPr>
        </p:nvSpPr>
        <p:spPr>
          <a:xfrm>
            <a:off x="383723" y="6204372"/>
            <a:ext cx="11091599" cy="321223"/>
          </a:xfrm>
          <a:prstGeom prst="rect">
            <a:avLst/>
          </a:prstGeom>
          <a:noFill/>
          <a:ln>
            <a:noFill/>
          </a:ln>
        </p:spPr>
        <p:txBody>
          <a:bodyPr lIns="91440" tIns="0" rIns="0" bIns="0" anchor="b" anchorCtr="0">
            <a:noAutofit/>
          </a:bodyPr>
          <a:lstStyle>
            <a:lvl1pPr marL="0" indent="0">
              <a:spcBef>
                <a:spcPts val="200"/>
              </a:spcBef>
              <a:buNone/>
              <a:defRPr sz="900">
                <a:solidFill>
                  <a:schemeClr val="tx1"/>
                </a:solidFill>
                <a:latin typeface="Arial MT Lt"/>
                <a:cs typeface="Arial MT Lt"/>
              </a:defRPr>
            </a:lvl1pPr>
          </a:lstStyle>
          <a:p>
            <a:pPr lvl="0"/>
            <a:r>
              <a:rPr lang="en-US" dirty="0"/>
              <a:t>Click to add source or footnotes</a:t>
            </a:r>
          </a:p>
        </p:txBody>
      </p:sp>
      <p:sp>
        <p:nvSpPr>
          <p:cNvPr id="18" name="Title 3"/>
          <p:cNvSpPr>
            <a:spLocks noGrp="1"/>
          </p:cNvSpPr>
          <p:nvPr>
            <p:ph type="title"/>
          </p:nvPr>
        </p:nvSpPr>
        <p:spPr>
          <a:xfrm>
            <a:off x="367658" y="464820"/>
            <a:ext cx="11507499" cy="869940"/>
          </a:xfrm>
        </p:spPr>
        <p:txBody>
          <a:bodyPr/>
          <a:lstStyle>
            <a:lvl1pPr>
              <a:defRPr sz="3000" b="0">
                <a:latin typeface="Arial MT Lt"/>
                <a:cs typeface="Arial MT Lt"/>
              </a:defRPr>
            </a:lvl1pPr>
          </a:lstStyle>
          <a:p>
            <a:r>
              <a:rPr lang="en-US" dirty="0"/>
              <a:t>Click to edit Master title style</a:t>
            </a:r>
          </a:p>
        </p:txBody>
      </p:sp>
      <p:sp>
        <p:nvSpPr>
          <p:cNvPr id="19" name="Isosceles Triangle 18"/>
          <p:cNvSpPr/>
          <p:nvPr userDrawn="1"/>
        </p:nvSpPr>
        <p:spPr bwMode="auto">
          <a:xfrm rot="10800000">
            <a:off x="11382165" y="1"/>
            <a:ext cx="652441" cy="562303"/>
          </a:xfrm>
          <a:prstGeom prst="triangle">
            <a:avLst/>
          </a:prstGeom>
          <a:solidFill>
            <a:srgbClr val="00293D"/>
          </a:solidFill>
          <a:ln w="25400">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b="1" dirty="0">
              <a:solidFill>
                <a:schemeClr val="bg1"/>
              </a:solidFill>
            </a:endParaRPr>
          </a:p>
        </p:txBody>
      </p:sp>
      <p:sp>
        <p:nvSpPr>
          <p:cNvPr id="20" name="Slide Number Placeholder 4"/>
          <p:cNvSpPr>
            <a:spLocks noGrp="1"/>
          </p:cNvSpPr>
          <p:nvPr>
            <p:ph type="sldNum" sz="quarter" idx="4"/>
          </p:nvPr>
        </p:nvSpPr>
        <p:spPr>
          <a:xfrm>
            <a:off x="11451671" y="2445"/>
            <a:ext cx="513426" cy="365125"/>
          </a:xfrm>
          <a:prstGeom prst="rect">
            <a:avLst/>
          </a:prstGeom>
          <a:noFill/>
          <a:ln>
            <a:noFill/>
          </a:ln>
        </p:spPr>
        <p:txBody>
          <a:bodyPr vert="horz" lIns="91440" tIns="45720" rIns="91440" bIns="45720" rtlCol="0" anchor="ctr"/>
          <a:lstStyle>
            <a:lvl1pPr algn="ctr">
              <a:defRPr sz="1200">
                <a:solidFill>
                  <a:srgbClr val="FFFFFF"/>
                </a:solidFill>
                <a:latin typeface="Arial MT Lt"/>
                <a:cs typeface="Arial MT Lt"/>
              </a:defRPr>
            </a:lvl1pPr>
          </a:lstStyle>
          <a:p>
            <a:fld id="{89809011-713C-6049-9E9E-037C508AC222}" type="slidenum">
              <a:rPr lang="en-US" smtClean="0"/>
              <a:pPr/>
              <a:t>‹#›</a:t>
            </a:fld>
            <a:endParaRPr lang="en-US" dirty="0"/>
          </a:p>
        </p:txBody>
      </p:sp>
    </p:spTree>
    <p:extLst>
      <p:ext uri="{BB962C8B-B14F-4D97-AF65-F5344CB8AC3E}">
        <p14:creationId xmlns:p14="http://schemas.microsoft.com/office/powerpoint/2010/main" val="3548674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ext Placeholder 9"/>
          <p:cNvSpPr>
            <a:spLocks noGrp="1"/>
          </p:cNvSpPr>
          <p:nvPr>
            <p:ph type="body" sz="quarter" idx="15" hasCustomPrompt="1"/>
          </p:nvPr>
        </p:nvSpPr>
        <p:spPr bwMode="gray">
          <a:xfrm>
            <a:off x="341376" y="1373515"/>
            <a:ext cx="11509248"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41376" y="6263642"/>
            <a:ext cx="11509248" cy="321223"/>
          </a:xfrm>
          <a:prstGeom prst="rect">
            <a:avLst/>
          </a:prstGeom>
        </p:spPr>
        <p:txBody>
          <a:bodyPr lIns="91440" tIns="0" rIns="0" bIns="0" anchor="b" anchorCtr="0">
            <a:noAutofit/>
          </a:bodyPr>
          <a:lstStyle>
            <a:lvl1pPr marL="0" indent="0">
              <a:spcBef>
                <a:spcPts val="200"/>
              </a:spcBef>
              <a:buNone/>
              <a:defRPr sz="900">
                <a:solidFill>
                  <a:schemeClr val="tx1"/>
                </a:solidFill>
                <a:latin typeface="Arial" pitchFamily="34" charset="0"/>
                <a:cs typeface="Arial" pitchFamily="34" charset="0"/>
              </a:defRPr>
            </a:lvl1pPr>
          </a:lstStyle>
          <a:p>
            <a:pPr lvl="0"/>
            <a:r>
              <a:rPr lang="en-US" dirty="0"/>
              <a:t>Click to add source or footnotes</a:t>
            </a:r>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0301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8FDD8F-CE0D-4338-AD39-8768FA0DA1BF}"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913616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userDrawn="1"/>
        </p:nvSpPr>
        <p:spPr>
          <a:xfrm>
            <a:off x="0" y="5162862"/>
            <a:ext cx="12192000" cy="1666256"/>
          </a:xfrm>
          <a:prstGeom prst="rect">
            <a:avLst/>
          </a:prstGeom>
          <a:gradFill flip="none" rotWithShape="1">
            <a:gsLst>
              <a:gs pos="0">
                <a:srgbClr val="328BBF">
                  <a:shade val="30000"/>
                  <a:satMod val="115000"/>
                </a:srgbClr>
              </a:gs>
              <a:gs pos="50000">
                <a:srgbClr val="328BBF">
                  <a:shade val="67500"/>
                  <a:satMod val="115000"/>
                </a:srgbClr>
              </a:gs>
              <a:gs pos="100000">
                <a:srgbClr val="328BB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bwMode="ltGray">
          <a:xfrm>
            <a:off x="1" y="0"/>
            <a:ext cx="12191999" cy="5135430"/>
          </a:xfrm>
          <a:prstGeom prst="rect">
            <a:avLst/>
          </a:prstGeom>
          <a:gradFill flip="none" rotWithShape="1">
            <a:gsLst>
              <a:gs pos="10000">
                <a:srgbClr val="18496F"/>
              </a:gs>
              <a:gs pos="24000">
                <a:srgbClr val="4393C8"/>
              </a:gs>
              <a:gs pos="63000">
                <a:srgbClr val="005785"/>
              </a:gs>
            </a:gsLst>
            <a:path path="circle">
              <a:fillToRect l="50000" t="-80000" r="50000" b="180000"/>
            </a:path>
            <a:tileRect/>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CED1365-BFA3-4DDC-8E64-A0C55FBE1EC5}" type="datetime1">
              <a:rPr lang="en-US" smtClean="0">
                <a:solidFill>
                  <a:srgbClr val="FFFFFF">
                    <a:tint val="95000"/>
                  </a:srgbClr>
                </a:solidFill>
              </a:rPr>
              <a:pPr/>
              <a:t>10/29/19</a:t>
            </a:fld>
            <a:endParaRPr lang="en-US">
              <a:solidFill>
                <a:srgbClr val="FFFFFF">
                  <a:tint val="9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endParaRPr lang="en-US" dirty="0">
              <a:solidFill>
                <a:srgbClr val="FFFFFF">
                  <a:tint val="95000"/>
                </a:srgb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descr="Copy of DynalogoFinalCompany"/>
          <p:cNvPicPr/>
          <p:nvPr userDrawn="1"/>
        </p:nvPicPr>
        <p:blipFill>
          <a:blip r:embed="rId2" cstate="screen">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724399" y="5234564"/>
            <a:ext cx="2743200" cy="1160780"/>
          </a:xfrm>
          <a:prstGeom prst="rect">
            <a:avLst/>
          </a:prstGeom>
          <a:noFill/>
          <a:ln>
            <a:noFill/>
          </a:ln>
        </p:spPr>
      </p:pic>
    </p:spTree>
    <p:extLst>
      <p:ext uri="{BB962C8B-B14F-4D97-AF65-F5344CB8AC3E}">
        <p14:creationId xmlns:p14="http://schemas.microsoft.com/office/powerpoint/2010/main" val="3814257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3D6FA68-6394-41A2-92AB-67F84678A401}" type="datetime1">
              <a:rPr lang="en-US" smtClean="0">
                <a:solidFill>
                  <a:srgbClr val="000066">
                    <a:tint val="95000"/>
                  </a:srgbClr>
                </a:solidFill>
              </a:rPr>
              <a:pPr/>
              <a:t>10/29/19</a:t>
            </a:fld>
            <a:endParaRPr lang="en-US" dirty="0">
              <a:solidFill>
                <a:srgbClr val="000066">
                  <a:tint val="95000"/>
                </a:srgbClr>
              </a:solidFill>
            </a:endParaRPr>
          </a:p>
        </p:txBody>
      </p:sp>
      <p:sp>
        <p:nvSpPr>
          <p:cNvPr id="5" name="Footer Placeholder 4"/>
          <p:cNvSpPr>
            <a:spLocks noGrp="1"/>
          </p:cNvSpPr>
          <p:nvPr>
            <p:ph type="ftr" sz="quarter" idx="11"/>
          </p:nvPr>
        </p:nvSpPr>
        <p:spPr/>
        <p:txBody>
          <a:bodyPr/>
          <a:lstStyle/>
          <a:p>
            <a:r>
              <a:rPr lang="en-US" dirty="0">
                <a:solidFill>
                  <a:srgbClr val="000066">
                    <a:tint val="95000"/>
                  </a:srgbClr>
                </a:solidFill>
              </a:rPr>
              <a:t>Dynapower Confidential – ITAR  Restricted</a:t>
            </a:r>
          </a:p>
        </p:txBody>
      </p:sp>
      <p:sp>
        <p:nvSpPr>
          <p:cNvPr id="6" name="Slide Number Placeholder 5"/>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146146500"/>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2" y="-53115"/>
            <a:ext cx="12191999" cy="2628202"/>
          </a:xfrm>
          <a:prstGeom prst="rect">
            <a:avLst/>
          </a:prstGeom>
          <a:solidFill>
            <a:srgbClr val="18496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Rectangle 9"/>
          <p:cNvSpPr/>
          <p:nvPr userDrawn="1"/>
        </p:nvSpPr>
        <p:spPr>
          <a:xfrm>
            <a:off x="0" y="2675674"/>
            <a:ext cx="12192000" cy="4153445"/>
          </a:xfrm>
          <a:prstGeom prst="rect">
            <a:avLst/>
          </a:prstGeom>
          <a:gradFill flip="none" rotWithShape="1">
            <a:gsLst>
              <a:gs pos="0">
                <a:srgbClr val="328BBF">
                  <a:shade val="30000"/>
                  <a:satMod val="115000"/>
                </a:srgbClr>
              </a:gs>
              <a:gs pos="50000">
                <a:srgbClr val="328BBF">
                  <a:shade val="67500"/>
                  <a:satMod val="115000"/>
                </a:srgbClr>
              </a:gs>
              <a:gs pos="100000">
                <a:srgbClr val="328BBF">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3953C12-806D-4C1C-B2EE-C290CF4A759E}" type="datetime1">
              <a:rPr lang="en-US" smtClean="0">
                <a:solidFill>
                  <a:srgbClr val="FFFFFF">
                    <a:tint val="95000"/>
                  </a:srgbClr>
                </a:solidFill>
              </a:rPr>
              <a:pPr/>
              <a:t>10/29/19</a:t>
            </a:fld>
            <a:endParaRPr lang="en-US">
              <a:solidFill>
                <a:srgbClr val="FFFFFF">
                  <a:tint val="95000"/>
                </a:srgbClr>
              </a:solidFill>
            </a:endParaRPr>
          </a:p>
        </p:txBody>
      </p:sp>
      <p:sp>
        <p:nvSpPr>
          <p:cNvPr id="5" name="Footer Placeholder 4"/>
          <p:cNvSpPr>
            <a:spLocks noGrp="1"/>
          </p:cNvSpPr>
          <p:nvPr>
            <p:ph type="ftr" sz="quarter" idx="11"/>
          </p:nvPr>
        </p:nvSpPr>
        <p:spPr/>
        <p:txBody>
          <a:bodyPr/>
          <a:lstStyle/>
          <a:p>
            <a:endParaRPr lang="en-US" dirty="0">
              <a:solidFill>
                <a:srgbClr val="FFFFFF">
                  <a:tint val="95000"/>
                </a:srgbClr>
              </a:solidFill>
            </a:endParaRPr>
          </a:p>
        </p:txBody>
      </p:sp>
      <p:sp>
        <p:nvSpPr>
          <p:cNvPr id="6" name="Slide Number Placeholder 5"/>
          <p:cNvSpPr>
            <a:spLocks noGrp="1"/>
          </p:cNvSpPr>
          <p:nvPr>
            <p:ph type="sldNum" sz="quarter" idx="12"/>
          </p:nvPr>
        </p:nvSpPr>
        <p:spPr/>
        <p:txBody>
          <a:bodyPr/>
          <a:lstStyle/>
          <a:p>
            <a:fld id="{5F2218AE-7121-4A9B-8556-E8569078D432}" type="slidenum">
              <a:rPr lang="en-US" smtClean="0">
                <a:solidFill>
                  <a:srgbClr val="FFFFFF">
                    <a:tint val="95000"/>
                  </a:srgbClr>
                </a:solidFill>
              </a:rPr>
              <a:pPr/>
              <a:t>‹#›</a:t>
            </a:fld>
            <a:endParaRPr lang="en-US">
              <a:solidFill>
                <a:srgbClr val="FFFFFF">
                  <a:tint val="95000"/>
                </a:srgbClr>
              </a:solidFill>
            </a:endParaRPr>
          </a:p>
        </p:txBody>
      </p:sp>
      <p:pic>
        <p:nvPicPr>
          <p:cNvPr id="13" name="Picture 12" descr="Copy of DynalogoFinalCompany"/>
          <p:cNvPicPr/>
          <p:nvPr userDrawn="1"/>
        </p:nvPicPr>
        <p:blipFill>
          <a:blip r:embed="rId2" cstate="screen">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9144000" y="139108"/>
            <a:ext cx="2743200" cy="1160780"/>
          </a:xfrm>
          <a:prstGeom prst="rect">
            <a:avLst/>
          </a:prstGeom>
          <a:noFill/>
          <a:ln>
            <a:noFill/>
          </a:ln>
        </p:spPr>
      </p:pic>
    </p:spTree>
    <p:extLst>
      <p:ext uri="{BB962C8B-B14F-4D97-AF65-F5344CB8AC3E}">
        <p14:creationId xmlns:p14="http://schemas.microsoft.com/office/powerpoint/2010/main" val="41683997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D1E5FC-1F89-40AE-AC40-998486C08A02}" type="datetime1">
              <a:rPr lang="en-US" smtClean="0">
                <a:solidFill>
                  <a:srgbClr val="000066">
                    <a:tint val="95000"/>
                  </a:srgbClr>
                </a:solidFill>
              </a:rPr>
              <a:pPr/>
              <a:t>10/29/19</a:t>
            </a:fld>
            <a:endParaRPr lang="en-US">
              <a:solidFill>
                <a:srgbClr val="000066">
                  <a:tint val="95000"/>
                </a:srgbClr>
              </a:solidFill>
            </a:endParaRPr>
          </a:p>
        </p:txBody>
      </p:sp>
      <p:sp>
        <p:nvSpPr>
          <p:cNvPr id="6" name="Footer Placeholder 5"/>
          <p:cNvSpPr>
            <a:spLocks noGrp="1"/>
          </p:cNvSpPr>
          <p:nvPr>
            <p:ph type="ftr" sz="quarter" idx="11"/>
          </p:nvPr>
        </p:nvSpPr>
        <p:spPr/>
        <p:txBody>
          <a:bodyPr/>
          <a:lstStyle/>
          <a:p>
            <a:r>
              <a:rPr lang="en-US" dirty="0">
                <a:solidFill>
                  <a:srgbClr val="000066">
                    <a:tint val="95000"/>
                  </a:srgbClr>
                </a:solidFill>
              </a:rPr>
              <a:t>Dynapower Confidential</a:t>
            </a:r>
          </a:p>
        </p:txBody>
      </p:sp>
      <p:sp>
        <p:nvSpPr>
          <p:cNvPr id="7" name="Slide Number Placeholder 6"/>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3516498808"/>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4F244BD-09F7-461D-842C-D997E78C31EC}" type="datetime1">
              <a:rPr lang="en-US" smtClean="0">
                <a:solidFill>
                  <a:srgbClr val="000066">
                    <a:tint val="95000"/>
                  </a:srgbClr>
                </a:solidFill>
              </a:rPr>
              <a:pPr/>
              <a:t>10/29/19</a:t>
            </a:fld>
            <a:endParaRPr lang="en-US">
              <a:solidFill>
                <a:srgbClr val="000066">
                  <a:tint val="95000"/>
                </a:srgbClr>
              </a:solidFill>
            </a:endParaRPr>
          </a:p>
        </p:txBody>
      </p:sp>
      <p:sp>
        <p:nvSpPr>
          <p:cNvPr id="8" name="Footer Placeholder 7"/>
          <p:cNvSpPr>
            <a:spLocks noGrp="1"/>
          </p:cNvSpPr>
          <p:nvPr>
            <p:ph type="ftr" sz="quarter" idx="11"/>
          </p:nvPr>
        </p:nvSpPr>
        <p:spPr/>
        <p:txBody>
          <a:bodyPr/>
          <a:lstStyle/>
          <a:p>
            <a:r>
              <a:rPr lang="en-US" dirty="0">
                <a:solidFill>
                  <a:srgbClr val="000066">
                    <a:tint val="95000"/>
                  </a:srgbClr>
                </a:solidFill>
              </a:rPr>
              <a:t>Dynapower Confidential</a:t>
            </a:r>
          </a:p>
        </p:txBody>
      </p:sp>
      <p:sp>
        <p:nvSpPr>
          <p:cNvPr id="9" name="Slide Number Placeholder 8"/>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379110062"/>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29447AC-87A5-42E8-A4CE-EC3B0FDB86B0}" type="datetime1">
              <a:rPr lang="en-US" smtClean="0">
                <a:solidFill>
                  <a:srgbClr val="000066">
                    <a:tint val="95000"/>
                  </a:srgbClr>
                </a:solidFill>
              </a:rPr>
              <a:pPr/>
              <a:t>10/29/19</a:t>
            </a:fld>
            <a:endParaRPr lang="en-US">
              <a:solidFill>
                <a:srgbClr val="000066">
                  <a:tint val="95000"/>
                </a:srgbClr>
              </a:solidFill>
            </a:endParaRPr>
          </a:p>
        </p:txBody>
      </p:sp>
      <p:sp>
        <p:nvSpPr>
          <p:cNvPr id="4" name="Footer Placeholder 3"/>
          <p:cNvSpPr>
            <a:spLocks noGrp="1"/>
          </p:cNvSpPr>
          <p:nvPr>
            <p:ph type="ftr" sz="quarter" idx="11"/>
          </p:nvPr>
        </p:nvSpPr>
        <p:spPr/>
        <p:txBody>
          <a:bodyPr/>
          <a:lstStyle/>
          <a:p>
            <a:endParaRPr lang="en-US" dirty="0">
              <a:solidFill>
                <a:srgbClr val="000066">
                  <a:tint val="95000"/>
                </a:srgbClr>
              </a:solidFill>
            </a:endParaRPr>
          </a:p>
        </p:txBody>
      </p:sp>
      <p:sp>
        <p:nvSpPr>
          <p:cNvPr id="5" name="Slide Number Placeholder 4"/>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dirty="0">
              <a:solidFill>
                <a:srgbClr val="000066">
                  <a:tint val="95000"/>
                </a:srgbClr>
              </a:solidFill>
            </a:endParaRPr>
          </a:p>
        </p:txBody>
      </p:sp>
    </p:spTree>
    <p:extLst>
      <p:ext uri="{BB962C8B-B14F-4D97-AF65-F5344CB8AC3E}">
        <p14:creationId xmlns:p14="http://schemas.microsoft.com/office/powerpoint/2010/main" val="4073720948"/>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D3E84-A18A-4411-9F94-EA7CAFD0EEFC}" type="datetime1">
              <a:rPr lang="en-US" smtClean="0">
                <a:solidFill>
                  <a:srgbClr val="000066">
                    <a:tint val="95000"/>
                  </a:srgbClr>
                </a:solidFill>
              </a:rPr>
              <a:pPr/>
              <a:t>10/29/19</a:t>
            </a:fld>
            <a:endParaRPr lang="en-US">
              <a:solidFill>
                <a:srgbClr val="000066">
                  <a:tint val="95000"/>
                </a:srgbClr>
              </a:solidFill>
            </a:endParaRPr>
          </a:p>
        </p:txBody>
      </p:sp>
      <p:sp>
        <p:nvSpPr>
          <p:cNvPr id="3" name="Footer Placeholder 2"/>
          <p:cNvSpPr>
            <a:spLocks noGrp="1"/>
          </p:cNvSpPr>
          <p:nvPr>
            <p:ph type="ftr" sz="quarter" idx="11"/>
          </p:nvPr>
        </p:nvSpPr>
        <p:spPr/>
        <p:txBody>
          <a:bodyPr/>
          <a:lstStyle/>
          <a:p>
            <a:endParaRPr lang="en-US" dirty="0">
              <a:solidFill>
                <a:srgbClr val="000066">
                  <a:tint val="95000"/>
                </a:srgbClr>
              </a:solidFill>
            </a:endParaRPr>
          </a:p>
        </p:txBody>
      </p:sp>
      <p:sp>
        <p:nvSpPr>
          <p:cNvPr id="4" name="Slide Number Placeholder 3"/>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76101572"/>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77E5B9F-6DD5-49C8-9BC3-D2DEBB5AD202}" type="datetime1">
              <a:rPr lang="en-US" smtClean="0">
                <a:solidFill>
                  <a:srgbClr val="000066">
                    <a:tint val="95000"/>
                  </a:srgbClr>
                </a:solidFill>
              </a:rPr>
              <a:pPr/>
              <a:t>10/29/19</a:t>
            </a:fld>
            <a:endParaRPr lang="en-US">
              <a:solidFill>
                <a:srgbClr val="000066">
                  <a:tint val="95000"/>
                </a:srgbClr>
              </a:solidFill>
            </a:endParaRPr>
          </a:p>
        </p:txBody>
      </p:sp>
      <p:sp>
        <p:nvSpPr>
          <p:cNvPr id="6" name="Footer Placeholder 5"/>
          <p:cNvSpPr>
            <a:spLocks noGrp="1"/>
          </p:cNvSpPr>
          <p:nvPr>
            <p:ph type="ftr" sz="quarter" idx="11"/>
          </p:nvPr>
        </p:nvSpPr>
        <p:spPr/>
        <p:txBody>
          <a:bodyPr/>
          <a:lstStyle/>
          <a:p>
            <a:r>
              <a:rPr lang="en-US">
                <a:solidFill>
                  <a:srgbClr val="000066">
                    <a:tint val="95000"/>
                  </a:srgbClr>
                </a:solidFill>
              </a:rPr>
              <a:t>Dynapower Confidential</a:t>
            </a:r>
          </a:p>
        </p:txBody>
      </p:sp>
      <p:sp>
        <p:nvSpPr>
          <p:cNvPr id="7" name="Slide Number Placeholder 6"/>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888725257"/>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94616C77-9651-4716-BEA4-F6EBE6E93D54}" type="datetime1">
              <a:rPr lang="en-US" smtClean="0">
                <a:solidFill>
                  <a:srgbClr val="000066">
                    <a:tint val="95000"/>
                  </a:srgbClr>
                </a:solidFill>
              </a:rPr>
              <a:pPr/>
              <a:t>10/29/19</a:t>
            </a:fld>
            <a:endParaRPr lang="en-US">
              <a:solidFill>
                <a:srgbClr val="000066">
                  <a:tint val="95000"/>
                </a:srgb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solidFill>
                  <a:srgbClr val="FFFFFF">
                    <a:shade val="50000"/>
                  </a:srgbClr>
                </a:solidFill>
              </a:rPr>
              <a:t>Dynapower Confidential</a:t>
            </a:r>
          </a:p>
        </p:txBody>
      </p:sp>
      <p:sp>
        <p:nvSpPr>
          <p:cNvPr id="7" name="Slide Number Placeholder 6"/>
          <p:cNvSpPr>
            <a:spLocks noGrp="1"/>
          </p:cNvSpPr>
          <p:nvPr>
            <p:ph type="sldNum" sz="quarter" idx="12"/>
          </p:nvPr>
        </p:nvSpPr>
        <p:spPr>
          <a:xfrm>
            <a:off x="11119104" y="1170432"/>
            <a:ext cx="978485" cy="201168"/>
          </a:xfrm>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28120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F3929-A73D-4DFA-A88F-EDF2381CAB52}" type="datetime1">
              <a:rPr lang="en-US" smtClean="0">
                <a:solidFill>
                  <a:srgbClr val="000066">
                    <a:tint val="95000"/>
                  </a:srgbClr>
                </a:solidFill>
              </a:rPr>
              <a:pPr/>
              <a:t>10/29/19</a:t>
            </a:fld>
            <a:endParaRPr lang="en-US">
              <a:solidFill>
                <a:srgbClr val="000066">
                  <a:tint val="95000"/>
                </a:srgbClr>
              </a:solidFill>
            </a:endParaRPr>
          </a:p>
        </p:txBody>
      </p:sp>
      <p:sp>
        <p:nvSpPr>
          <p:cNvPr id="5" name="Footer Placeholder 4"/>
          <p:cNvSpPr>
            <a:spLocks noGrp="1"/>
          </p:cNvSpPr>
          <p:nvPr>
            <p:ph type="ftr" sz="quarter" idx="11"/>
          </p:nvPr>
        </p:nvSpPr>
        <p:spPr/>
        <p:txBody>
          <a:bodyPr/>
          <a:lstStyle/>
          <a:p>
            <a:r>
              <a:rPr lang="en-US">
                <a:solidFill>
                  <a:srgbClr val="000066">
                    <a:tint val="95000"/>
                  </a:srgbClr>
                </a:solidFill>
              </a:rPr>
              <a:t>Dynapower Confidential</a:t>
            </a:r>
          </a:p>
        </p:txBody>
      </p:sp>
      <p:sp>
        <p:nvSpPr>
          <p:cNvPr id="6" name="Slide Number Placeholder 5"/>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3457177732"/>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8FDD8F-CE0D-4338-AD39-8768FA0DA1BF}"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3856426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5AF22E-5A68-4D55-9D25-D1D762D12E40}" type="datetime1">
              <a:rPr lang="en-US" smtClean="0">
                <a:solidFill>
                  <a:srgbClr val="000066">
                    <a:tint val="95000"/>
                  </a:srgbClr>
                </a:solidFill>
              </a:rPr>
              <a:pPr/>
              <a:t>10/29/19</a:t>
            </a:fld>
            <a:endParaRPr lang="en-US">
              <a:solidFill>
                <a:srgbClr val="000066">
                  <a:tint val="95000"/>
                </a:srgbClr>
              </a:solidFill>
            </a:endParaRPr>
          </a:p>
        </p:txBody>
      </p:sp>
      <p:sp>
        <p:nvSpPr>
          <p:cNvPr id="5" name="Footer Placeholder 4"/>
          <p:cNvSpPr>
            <a:spLocks noGrp="1"/>
          </p:cNvSpPr>
          <p:nvPr>
            <p:ph type="ftr" sz="quarter" idx="11"/>
          </p:nvPr>
        </p:nvSpPr>
        <p:spPr>
          <a:xfrm>
            <a:off x="3520796" y="6377460"/>
            <a:ext cx="5115205" cy="365125"/>
          </a:xfrm>
        </p:spPr>
        <p:txBody>
          <a:bodyPr/>
          <a:lstStyle/>
          <a:p>
            <a:r>
              <a:rPr lang="en-US">
                <a:solidFill>
                  <a:srgbClr val="000066">
                    <a:tint val="95000"/>
                  </a:srgbClr>
                </a:solidFill>
              </a:rPr>
              <a:t>Dynapower Confidential</a:t>
            </a:r>
          </a:p>
        </p:txBody>
      </p:sp>
      <p:sp>
        <p:nvSpPr>
          <p:cNvPr id="6" name="Slide Number Placeholder 5"/>
          <p:cNvSpPr>
            <a:spLocks noGrp="1"/>
          </p:cNvSpPr>
          <p:nvPr>
            <p:ph type="sldNum" sz="quarter" idx="12"/>
          </p:nvPr>
        </p:nvSpPr>
        <p:spPr/>
        <p:txBody>
          <a:bodyPr/>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576553303"/>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1274" y="649941"/>
            <a:ext cx="10529455" cy="733892"/>
          </a:xfrm>
          <a:prstGeom prst="rect">
            <a:avLst/>
          </a:prstGeom>
        </p:spPr>
        <p:txBody>
          <a:bodyPr tIns="41029" bIns="41029" rtlCol="0">
            <a:noAutofit/>
          </a:bodyPr>
          <a:lstStyle/>
          <a:p>
            <a:r>
              <a:rPr lang="en-US"/>
              <a:t>Click to edit Master title style</a:t>
            </a:r>
            <a:endParaRPr lang="en-US" dirty="0"/>
          </a:p>
        </p:txBody>
      </p:sp>
      <p:sp>
        <p:nvSpPr>
          <p:cNvPr id="9" name="Text Placeholder 10"/>
          <p:cNvSpPr>
            <a:spLocks noGrp="1"/>
          </p:cNvSpPr>
          <p:nvPr>
            <p:ph type="body" sz="quarter" idx="13"/>
          </p:nvPr>
        </p:nvSpPr>
        <p:spPr>
          <a:xfrm>
            <a:off x="831274" y="1444628"/>
            <a:ext cx="10529455" cy="298724"/>
          </a:xfrm>
          <a:solidFill>
            <a:schemeClr val="bg1"/>
          </a:solidFill>
          <a:effectLst/>
        </p:spPr>
        <p:txBody>
          <a:bodyPr tIns="41029" rIns="41029" bIns="41029">
            <a:spAutoFit/>
          </a:bodyPr>
          <a:lstStyle>
            <a:lvl1pPr marL="0" indent="0">
              <a:buNone/>
              <a:defRPr sz="1400" b="1" i="1">
                <a:solidFill>
                  <a:schemeClr val="tx1"/>
                </a:solidFill>
              </a:defRPr>
            </a:lvl1pPr>
          </a:lstStyle>
          <a:p>
            <a:pPr lvl="0"/>
            <a:r>
              <a:rPr lang="en-US"/>
              <a:t>Click to edit Master text styles</a:t>
            </a:r>
          </a:p>
        </p:txBody>
      </p:sp>
      <p:sp>
        <p:nvSpPr>
          <p:cNvPr id="12" name="Content Placeholder 2"/>
          <p:cNvSpPr>
            <a:spLocks noGrp="1"/>
          </p:cNvSpPr>
          <p:nvPr>
            <p:ph idx="14"/>
          </p:nvPr>
        </p:nvSpPr>
        <p:spPr>
          <a:xfrm>
            <a:off x="831274" y="1804147"/>
            <a:ext cx="10529455" cy="4616824"/>
          </a:xfrm>
        </p:spPr>
        <p:txBody>
          <a:bodyPr rIns="82058" bIns="41029"/>
          <a:lstStyle>
            <a:lvl1pPr marL="205146" indent="-205146">
              <a:spcBef>
                <a:spcPts val="1077"/>
              </a:spcBef>
              <a:buClr>
                <a:schemeClr val="tx2"/>
              </a:buClr>
              <a:defRPr b="0"/>
            </a:lvl1pPr>
            <a:lvl2pPr marL="410291" indent="-205146">
              <a:spcBef>
                <a:spcPts val="538"/>
              </a:spcBef>
              <a:buClr>
                <a:schemeClr val="tx2"/>
              </a:buClr>
              <a:defRPr/>
            </a:lvl2pPr>
            <a:lvl3pPr marL="615437" indent="-205146">
              <a:spcBef>
                <a:spcPts val="538"/>
              </a:spcBef>
              <a:buClr>
                <a:schemeClr val="tx2"/>
              </a:buClr>
              <a:buFont typeface="Wingdings 3" pitchFamily="18" charset="2"/>
              <a:buChar char=""/>
              <a:defRPr/>
            </a:lvl3pPr>
            <a:lvl4pPr marL="820583" indent="-205146">
              <a:spcBef>
                <a:spcPts val="538"/>
              </a:spcBef>
              <a:buClr>
                <a:schemeClr val="tx2"/>
              </a:buClr>
              <a:buSzPct val="75000"/>
              <a:buFont typeface="Wingdings" pitchFamily="2" charset="2"/>
              <a:buChar char=""/>
              <a:defRPr/>
            </a:lvl4pPr>
            <a:lvl5pPr marL="1025728" indent="-205146">
              <a:spcBef>
                <a:spcPts val="538"/>
              </a:spcBef>
              <a:buClr>
                <a:schemeClr val="tx2"/>
              </a:buClr>
              <a:buSzPct val="75000"/>
              <a:buFont typeface="Wingdings 2"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6"/>
          </p:nvPr>
        </p:nvSpPr>
        <p:spPr/>
        <p:txBody>
          <a:bodyPr lIns="82058" tIns="41029" rIns="82058"/>
          <a:lstStyle>
            <a:lvl1pPr>
              <a:defRPr/>
            </a:lvl1pPr>
          </a:lstStyle>
          <a:p>
            <a:pPr>
              <a:defRPr/>
            </a:pPr>
            <a:fld id="{575A4B08-7CE1-4574-B35D-2DD420FDC9D4}" type="slidenum">
              <a:rPr lang="en-US">
                <a:solidFill>
                  <a:srgbClr val="000066">
                    <a:tint val="95000"/>
                  </a:srgbClr>
                </a:solidFill>
              </a:rPr>
              <a:pPr>
                <a:defRPr/>
              </a:pPr>
              <a:t>‹#›</a:t>
            </a:fld>
            <a:endParaRPr lang="en-US" dirty="0">
              <a:solidFill>
                <a:srgbClr val="000066">
                  <a:tint val="95000"/>
                </a:srgbClr>
              </a:solidFill>
            </a:endParaRPr>
          </a:p>
        </p:txBody>
      </p:sp>
    </p:spTree>
    <p:extLst>
      <p:ext uri="{BB962C8B-B14F-4D97-AF65-F5344CB8AC3E}">
        <p14:creationId xmlns:p14="http://schemas.microsoft.com/office/powerpoint/2010/main" val="161243790"/>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125468"/>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8FDD8F-CE0D-4338-AD39-8768FA0DA1BF}" type="datetimeFigureOut">
              <a:rPr lang="en-US" smtClean="0"/>
              <a:t>10/29/19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360033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FDD8F-CE0D-4338-AD39-8768FA0DA1BF}" type="datetimeFigureOut">
              <a:rPr lang="en-US" smtClean="0"/>
              <a:t>10/29/19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271870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FDD8F-CE0D-4338-AD39-8768FA0DA1BF}" type="datetimeFigureOut">
              <a:rPr lang="en-US" smtClean="0"/>
              <a:t>10/29/19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410298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FDD8F-CE0D-4338-AD39-8768FA0DA1BF}"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15817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FDD8F-CE0D-4338-AD39-8768FA0DA1BF}"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75CDF37-29E9-463C-B208-19451D5D9B70}" type="slidenum">
              <a:rPr lang="en-US" smtClean="0"/>
              <a:t>‹#›</a:t>
            </a:fld>
            <a:endParaRPr lang="en-US"/>
          </a:p>
        </p:txBody>
      </p:sp>
    </p:spTree>
    <p:extLst>
      <p:ext uri="{BB962C8B-B14F-4D97-AF65-F5344CB8AC3E}">
        <p14:creationId xmlns:p14="http://schemas.microsoft.com/office/powerpoint/2010/main" val="2976697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10/29/19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Pentagon 9">
            <a:extLst>
              <a:ext uri="{FF2B5EF4-FFF2-40B4-BE49-F238E27FC236}">
                <a16:creationId xmlns:a16="http://schemas.microsoft.com/office/drawing/2014/main" id="{7928D3FC-CF87-4FF2-ABA1-B2DFA0418B9A}"/>
              </a:ext>
            </a:extLst>
          </p:cNvPr>
          <p:cNvSpPr/>
          <p:nvPr userDrawn="1"/>
        </p:nvSpPr>
        <p:spPr>
          <a:xfrm>
            <a:off x="-450936" y="5939587"/>
            <a:ext cx="10421655" cy="914400"/>
          </a:xfrm>
          <a:prstGeom prst="homePlat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p>
        </p:txBody>
      </p:sp>
      <p:sp>
        <p:nvSpPr>
          <p:cNvPr id="8" name="Rectangle 7">
            <a:extLst>
              <a:ext uri="{FF2B5EF4-FFF2-40B4-BE49-F238E27FC236}">
                <a16:creationId xmlns:a16="http://schemas.microsoft.com/office/drawing/2014/main" id="{36CA70B4-3187-4E89-8AC7-FAB95494C95A}"/>
              </a:ext>
            </a:extLst>
          </p:cNvPr>
          <p:cNvSpPr/>
          <p:nvPr userDrawn="1"/>
        </p:nvSpPr>
        <p:spPr>
          <a:xfrm>
            <a:off x="844921" y="6104402"/>
            <a:ext cx="6805353"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Energy Systems Integration 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Charting the Future of Energy Systems Integration and Operations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9" name="Picture 8">
            <a:extLst>
              <a:ext uri="{FF2B5EF4-FFF2-40B4-BE49-F238E27FC236}">
                <a16:creationId xmlns:a16="http://schemas.microsoft.com/office/drawing/2014/main" id="{A0B420AD-1ECD-4137-AD3A-CE0899CE3FE8}"/>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9970719" y="5183591"/>
            <a:ext cx="2111123" cy="2111123"/>
          </a:xfrm>
          <a:prstGeom prst="rect">
            <a:avLst/>
          </a:prstGeom>
        </p:spPr>
      </p:pic>
    </p:spTree>
    <p:extLst>
      <p:ext uri="{BB962C8B-B14F-4D97-AF65-F5344CB8AC3E}">
        <p14:creationId xmlns:p14="http://schemas.microsoft.com/office/powerpoint/2010/main" val="10645489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8160" y="365125"/>
            <a:ext cx="1115568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8160" y="1825625"/>
            <a:ext cx="11155680" cy="41148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181393" y="6301092"/>
            <a:ext cx="4114800" cy="365125"/>
          </a:xfrm>
          <a:prstGeom prst="rect">
            <a:avLst/>
          </a:prstGeom>
        </p:spPr>
        <p:txBody>
          <a:bodyPr vert="horz" lIns="91440" tIns="45720" rIns="91440" bIns="45720" rtlCol="0" anchor="ctr"/>
          <a:lstStyle>
            <a:lvl1pPr algn="l">
              <a:defRPr sz="800" b="0" i="0">
                <a:solidFill>
                  <a:schemeClr val="accent6"/>
                </a:solidFill>
                <a:latin typeface="Arial" charset="0"/>
                <a:ea typeface="Arial" charset="0"/>
                <a:cs typeface="Arial" charset="0"/>
              </a:defRPr>
            </a:lvl1pPr>
          </a:lstStyle>
          <a:p>
            <a:r>
              <a:rPr lang="en-US"/>
              <a:t>© Fluence Energy LLC. All Rights Reserved.</a:t>
            </a:r>
            <a:endParaRPr lang="en-US" dirty="0"/>
          </a:p>
        </p:txBody>
      </p:sp>
      <p:sp>
        <p:nvSpPr>
          <p:cNvPr id="6" name="Slide Number Placeholder 5"/>
          <p:cNvSpPr>
            <a:spLocks noGrp="1"/>
          </p:cNvSpPr>
          <p:nvPr>
            <p:ph type="sldNum" sz="quarter" idx="4"/>
          </p:nvPr>
        </p:nvSpPr>
        <p:spPr>
          <a:xfrm>
            <a:off x="518160" y="6301092"/>
            <a:ext cx="466578" cy="365125"/>
          </a:xfrm>
          <a:prstGeom prst="rect">
            <a:avLst/>
          </a:prstGeom>
        </p:spPr>
        <p:txBody>
          <a:bodyPr vert="horz" lIns="91440" tIns="45720" rIns="91440" bIns="45720" rtlCol="0" anchor="ctr"/>
          <a:lstStyle>
            <a:lvl1pPr algn="l">
              <a:defRPr sz="1000" i="0">
                <a:solidFill>
                  <a:schemeClr val="accent6"/>
                </a:solidFill>
                <a:latin typeface="Arial" charset="0"/>
                <a:ea typeface="Arial" charset="0"/>
                <a:cs typeface="Arial" charset="0"/>
              </a:defRPr>
            </a:lvl1pPr>
          </a:lstStyle>
          <a:p>
            <a:fld id="{02141E54-835B-754B-9525-A0F9682593D9}" type="slidenum">
              <a:rPr lang="en-US" smtClean="0"/>
              <a:pPr/>
              <a:t>‹#›</a:t>
            </a:fld>
            <a:endParaRPr lang="en-US" dirty="0"/>
          </a:p>
        </p:txBody>
      </p:sp>
      <p:pic>
        <p:nvPicPr>
          <p:cNvPr id="4" name="Picture 3"/>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1537240" y="6239669"/>
            <a:ext cx="457200" cy="457200"/>
          </a:xfrm>
          <a:prstGeom prst="rect">
            <a:avLst/>
          </a:prstGeom>
        </p:spPr>
      </p:pic>
      <p:pic>
        <p:nvPicPr>
          <p:cNvPr id="7" name="Picture 6"/>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1537240" y="6239669"/>
            <a:ext cx="457200" cy="457200"/>
          </a:xfrm>
          <a:prstGeom prst="rect">
            <a:avLst/>
          </a:prstGeom>
        </p:spPr>
      </p:pic>
    </p:spTree>
    <p:extLst>
      <p:ext uri="{BB962C8B-B14F-4D97-AF65-F5344CB8AC3E}">
        <p14:creationId xmlns:p14="http://schemas.microsoft.com/office/powerpoint/2010/main" val="42939841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hdr="0" dt="0"/>
  <p:txStyles>
    <p:titleStyle>
      <a:lvl1pPr algn="l" defTabSz="914400" rtl="0" eaLnBrk="1" latinLnBrk="0" hangingPunct="1">
        <a:lnSpc>
          <a:spcPct val="90000"/>
        </a:lnSpc>
        <a:spcBef>
          <a:spcPct val="0"/>
        </a:spcBef>
        <a:buNone/>
        <a:defRPr sz="3000" kern="1200">
          <a:solidFill>
            <a:schemeClr val="accent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ppleSystemUIFont" charset="-120"/>
        <a:buChar char="–"/>
        <a:defRPr sz="1800" b="0" i="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ppleSystemUIFont" charset="-120"/>
        <a:buChar char="–"/>
        <a:defRPr sz="1600" b="0" i="0" kern="1200">
          <a:solidFill>
            <a:schemeClr val="tx2"/>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ppleSystemUIFont" charset="-120"/>
        <a:buChar char="–"/>
        <a:defRPr sz="1400" b="0" i="0" kern="1200">
          <a:solidFill>
            <a:schemeClr val="tx2"/>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ppleSystemUIFont" charset="-120"/>
        <a:buChar char="–"/>
        <a:defRPr sz="1200" b="0" i="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p15:clr>
            <a:srgbClr val="F26B43"/>
          </p15:clr>
        </p15:guide>
        <p15:guide id="2" pos="3840">
          <p15:clr>
            <a:srgbClr val="F26B43"/>
          </p15:clr>
        </p15:guide>
        <p15:guide id="3"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7810170-3753-4E8B-A289-03BB4F731FFF}" type="datetime1">
              <a:rPr lang="en-US" smtClean="0">
                <a:solidFill>
                  <a:srgbClr val="000066">
                    <a:tint val="95000"/>
                  </a:srgbClr>
                </a:solidFill>
              </a:rPr>
              <a:pPr/>
              <a:t>10/29/19</a:t>
            </a:fld>
            <a:endParaRPr lang="en-US">
              <a:solidFill>
                <a:srgbClr val="000066">
                  <a:tint val="95000"/>
                </a:srgb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srgbClr val="000066">
                  <a:tint val="95000"/>
                </a:srgb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2218AE-7121-4A9B-8556-E8569078D432}" type="slidenum">
              <a:rPr lang="en-US" smtClean="0">
                <a:solidFill>
                  <a:srgbClr val="000066">
                    <a:tint val="95000"/>
                  </a:srgbClr>
                </a:solidFill>
              </a:rPr>
              <a:pPr/>
              <a:t>‹#›</a:t>
            </a:fld>
            <a:endParaRPr lang="en-US">
              <a:solidFill>
                <a:srgbClr val="000066">
                  <a:tint val="95000"/>
                </a:srgbClr>
              </a:solidFill>
            </a:endParaRPr>
          </a:p>
        </p:txBody>
      </p:sp>
    </p:spTree>
    <p:extLst>
      <p:ext uri="{BB962C8B-B14F-4D97-AF65-F5344CB8AC3E}">
        <p14:creationId xmlns:p14="http://schemas.microsoft.com/office/powerpoint/2010/main" val="33916164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so-ne.com/static-assets/documents/2015/06/price_information_technical_session1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9.jp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o-ne.com/static-assets/documents/2015/06/price_information_technical_session1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1BB79-291B-433D-ABCE-02663142A245}"/>
              </a:ext>
            </a:extLst>
          </p:cNvPr>
          <p:cNvSpPr txBox="1">
            <a:spLocks/>
          </p:cNvSpPr>
          <p:nvPr/>
        </p:nvSpPr>
        <p:spPr>
          <a:xfrm>
            <a:off x="1022442" y="2269214"/>
            <a:ext cx="9086758" cy="2019366"/>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l"/>
            <a:r>
              <a:rPr lang="en-US" sz="4400" dirty="0"/>
              <a:t>Hybrid Resources as Power Plants</a:t>
            </a:r>
          </a:p>
          <a:p>
            <a:endParaRPr lang="en-US" sz="2400" dirty="0"/>
          </a:p>
          <a:p>
            <a:endParaRPr lang="en-US" sz="2400" dirty="0"/>
          </a:p>
        </p:txBody>
      </p:sp>
      <p:sp>
        <p:nvSpPr>
          <p:cNvPr id="12" name="Subtitle 2">
            <a:extLst>
              <a:ext uri="{FF2B5EF4-FFF2-40B4-BE49-F238E27FC236}">
                <a16:creationId xmlns:a16="http://schemas.microsoft.com/office/drawing/2014/main" id="{F46B14C9-92CB-47F9-9410-A5D9BE5893E8}"/>
              </a:ext>
            </a:extLst>
          </p:cNvPr>
          <p:cNvSpPr txBox="1">
            <a:spLocks/>
          </p:cNvSpPr>
          <p:nvPr/>
        </p:nvSpPr>
        <p:spPr>
          <a:xfrm>
            <a:off x="1022442" y="4322237"/>
            <a:ext cx="8376391" cy="6568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mj-lt"/>
              </a:rPr>
              <a:t>Mark Ahlstrom, ESIG and NextEra Energy Resources</a:t>
            </a:r>
          </a:p>
          <a:p>
            <a:pPr algn="l"/>
            <a:endParaRPr lang="en-US" dirty="0"/>
          </a:p>
        </p:txBody>
      </p:sp>
    </p:spTree>
    <p:extLst>
      <p:ext uri="{BB962C8B-B14F-4D97-AF65-F5344CB8AC3E}">
        <p14:creationId xmlns:p14="http://schemas.microsoft.com/office/powerpoint/2010/main" val="1803912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Benefits to Hybrid Owner/Operator</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0744200" cy="4007668"/>
          </a:xfrm>
        </p:spPr>
        <p:txBody>
          <a:bodyPr>
            <a:normAutofit/>
          </a:bodyPr>
          <a:lstStyle/>
          <a:p>
            <a:pPr lvl="0"/>
            <a:r>
              <a:rPr lang="en-US" sz="2600" dirty="0"/>
              <a:t>Can participate in all market products using an existing market participation model (changing a master data file, not creating a new participation model)</a:t>
            </a:r>
          </a:p>
          <a:p>
            <a:pPr lvl="0"/>
            <a:r>
              <a:rPr lang="en-US" sz="2600" dirty="0"/>
              <a:t>Treated like conventional resource with full co-optimization of energy and ancillary services offers using existing day ahead and real time constructs</a:t>
            </a:r>
          </a:p>
          <a:p>
            <a:pPr lvl="0"/>
            <a:r>
              <a:rPr lang="en-US" sz="2600" dirty="0"/>
              <a:t>Allows the renewable component of the Hybrid Resource to generate fully without the need to be curtailed to retain headroom to provide services</a:t>
            </a:r>
          </a:p>
          <a:p>
            <a:pPr lvl="0"/>
            <a:r>
              <a:rPr lang="en-US" sz="2600" dirty="0"/>
              <a:t>Allows the storage component of the Hybrid Resource to be charged from the renewable component of the Hybrid Resource (or from grid, if allowed)</a:t>
            </a:r>
          </a:p>
          <a:p>
            <a:pPr lvl="0"/>
            <a:r>
              <a:rPr lang="en-US" sz="2600" dirty="0"/>
              <a:t>Same incentives/penalties for performance as for conventional resources</a:t>
            </a:r>
          </a:p>
          <a:p>
            <a:pPr marL="0" indent="0">
              <a:buNone/>
            </a:pPr>
            <a:endParaRPr lang="en-US" sz="2600" dirty="0">
              <a:solidFill>
                <a:prstClr val="black"/>
              </a:solidFill>
            </a:endParaRPr>
          </a:p>
        </p:txBody>
      </p:sp>
    </p:spTree>
    <p:extLst>
      <p:ext uri="{BB962C8B-B14F-4D97-AF65-F5344CB8AC3E}">
        <p14:creationId xmlns:p14="http://schemas.microsoft.com/office/powerpoint/2010/main" val="416810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PV Hybrid Resources – Offers and Operations</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0995212" cy="4269636"/>
          </a:xfrm>
        </p:spPr>
        <p:txBody>
          <a:bodyPr>
            <a:normAutofit fontScale="92500"/>
          </a:bodyPr>
          <a:lstStyle/>
          <a:p>
            <a:pPr marL="0" indent="0">
              <a:buNone/>
            </a:pPr>
            <a:r>
              <a:rPr lang="en-US" dirty="0"/>
              <a:t>Offer strategy based on high-confidence PV forecast</a:t>
            </a:r>
          </a:p>
          <a:p>
            <a:pPr lvl="1"/>
            <a:r>
              <a:rPr lang="en-US" dirty="0"/>
              <a:t>Offers use probabilistic PV forecast backed by storage to firm variability and forecast uncertainty (day ahead, hour ahead, eventually intra-hour?)</a:t>
            </a:r>
          </a:p>
          <a:p>
            <a:pPr lvl="1"/>
            <a:r>
              <a:rPr lang="en-US" dirty="0"/>
              <a:t>Creates products by controlling the battery, NOT by retaining headroom on PV</a:t>
            </a:r>
          </a:p>
          <a:p>
            <a:pPr lvl="1"/>
            <a:r>
              <a:rPr lang="en-US" dirty="0"/>
              <a:t>Battery often used around middle of its range most daylight hours, charged for evening</a:t>
            </a:r>
          </a:p>
          <a:p>
            <a:pPr lvl="1"/>
            <a:r>
              <a:rPr lang="en-US" dirty="0"/>
              <a:t>Battery state-of-charge is often controlled via the offers of energy and ancillary products</a:t>
            </a:r>
            <a:br>
              <a:rPr lang="en-US" dirty="0"/>
            </a:br>
            <a:r>
              <a:rPr lang="en-US" dirty="0"/>
              <a:t>(e.g., regulation-up and spin are usually charging the battery)</a:t>
            </a:r>
          </a:p>
          <a:p>
            <a:pPr lvl="4"/>
            <a:endParaRPr lang="en-US" sz="900" dirty="0"/>
          </a:p>
          <a:p>
            <a:pPr marL="0" indent="0">
              <a:buNone/>
            </a:pPr>
            <a:r>
              <a:rPr lang="en-US" dirty="0"/>
              <a:t>Hybrid Resources internalize the non-convexities</a:t>
            </a:r>
            <a:r>
              <a:rPr lang="en-US" baseline="30000" dirty="0"/>
              <a:t>*</a:t>
            </a:r>
            <a:r>
              <a:rPr lang="en-US" dirty="0"/>
              <a:t> and the renewable forecasts</a:t>
            </a:r>
          </a:p>
          <a:p>
            <a:pPr lvl="1"/>
            <a:r>
              <a:rPr lang="en-US" dirty="0">
                <a:solidFill>
                  <a:prstClr val="black"/>
                </a:solidFill>
              </a:rPr>
              <a:t>One-part offers</a:t>
            </a:r>
            <a:r>
              <a:rPr lang="en-US" baseline="30000" dirty="0">
                <a:solidFill>
                  <a:prstClr val="black"/>
                </a:solidFill>
              </a:rPr>
              <a:t>*</a:t>
            </a:r>
            <a:r>
              <a:rPr lang="en-US" dirty="0">
                <a:solidFill>
                  <a:prstClr val="black"/>
                </a:solidFill>
              </a:rPr>
              <a:t>, </a:t>
            </a:r>
            <a:r>
              <a:rPr lang="en-US" dirty="0" err="1">
                <a:solidFill>
                  <a:prstClr val="black"/>
                </a:solidFill>
              </a:rPr>
              <a:t>Pmin</a:t>
            </a:r>
            <a:r>
              <a:rPr lang="en-US" dirty="0">
                <a:solidFill>
                  <a:prstClr val="black"/>
                </a:solidFill>
              </a:rPr>
              <a:t>=0, </a:t>
            </a:r>
            <a:r>
              <a:rPr lang="en-US" dirty="0" err="1">
                <a:solidFill>
                  <a:prstClr val="black"/>
                </a:solidFill>
              </a:rPr>
              <a:t>Pmax</a:t>
            </a:r>
            <a:r>
              <a:rPr lang="en-US" dirty="0">
                <a:solidFill>
                  <a:prstClr val="black"/>
                </a:solidFill>
              </a:rPr>
              <a:t>=offer based on P95+ forecast</a:t>
            </a:r>
          </a:p>
          <a:p>
            <a:pPr lvl="1"/>
            <a:r>
              <a:rPr lang="en-US" dirty="0">
                <a:solidFill>
                  <a:prstClr val="black"/>
                </a:solidFill>
              </a:rPr>
              <a:t>No startup time, startup cost, min-run time or other constraints</a:t>
            </a:r>
          </a:p>
          <a:p>
            <a:pPr lvl="4"/>
            <a:endParaRPr lang="en-US" sz="900" dirty="0">
              <a:solidFill>
                <a:prstClr val="black"/>
              </a:solidFill>
            </a:endParaRPr>
          </a:p>
        </p:txBody>
      </p:sp>
      <p:sp>
        <p:nvSpPr>
          <p:cNvPr id="5" name="TextBox 4">
            <a:extLst>
              <a:ext uri="{FF2B5EF4-FFF2-40B4-BE49-F238E27FC236}">
                <a16:creationId xmlns:a16="http://schemas.microsoft.com/office/drawing/2014/main" id="{C7C166EF-0F54-4649-AB30-7B1394E3D5B9}"/>
              </a:ext>
            </a:extLst>
          </p:cNvPr>
          <p:cNvSpPr txBox="1"/>
          <p:nvPr/>
        </p:nvSpPr>
        <p:spPr>
          <a:xfrm>
            <a:off x="3383558" y="5631467"/>
            <a:ext cx="5424883" cy="338554"/>
          </a:xfrm>
          <a:prstGeom prst="rect">
            <a:avLst/>
          </a:prstGeom>
          <a:noFill/>
        </p:spPr>
        <p:txBody>
          <a:bodyPr wrap="none" rtlCol="0">
            <a:spAutoFit/>
          </a:bodyPr>
          <a:lstStyle/>
          <a:p>
            <a:pPr algn="ctr"/>
            <a:r>
              <a:rPr lang="en-US" sz="800" dirty="0"/>
              <a:t>* Monotonically increasing energy offers without startup or no-load fees. For a good explanation of convexity and offers, see:</a:t>
            </a:r>
            <a:br>
              <a:rPr lang="en-US" sz="800" dirty="0"/>
            </a:br>
            <a:r>
              <a:rPr lang="en-US" sz="800" dirty="0">
                <a:hlinkClick r:id="rId3"/>
              </a:rPr>
              <a:t>https://www.iso-ne.com/static-assets/documents/2015/06/price_information_technical_session11.pdf</a:t>
            </a:r>
            <a:r>
              <a:rPr lang="en-US" sz="800" dirty="0"/>
              <a:t>  </a:t>
            </a:r>
          </a:p>
        </p:txBody>
      </p:sp>
    </p:spTree>
    <p:extLst>
      <p:ext uri="{BB962C8B-B14F-4D97-AF65-F5344CB8AC3E}">
        <p14:creationId xmlns:p14="http://schemas.microsoft.com/office/powerpoint/2010/main" val="111005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Motivates Beneficial Behavior from the Hybrid</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1162016" cy="4269636"/>
          </a:xfrm>
        </p:spPr>
        <p:txBody>
          <a:bodyPr>
            <a:normAutofit fontScale="92500"/>
          </a:bodyPr>
          <a:lstStyle/>
          <a:p>
            <a:r>
              <a:rPr lang="en-US" dirty="0"/>
              <a:t>Sophisticated Analytics – Deeply understanding battery degradation costs, opportunity costs, forecasts and risks, and working to improve them</a:t>
            </a:r>
          </a:p>
          <a:p>
            <a:pPr lvl="0"/>
            <a:r>
              <a:rPr lang="en-US" dirty="0"/>
              <a:t>Using the best available forecasts of the renewable resource (and investing in improving those forecasts, including probabilistic forecasts that better reflect risk and certainty around the forecasts), because this allows offers of larger volumes of services while managing delivery risks</a:t>
            </a:r>
          </a:p>
          <a:p>
            <a:pPr lvl="0"/>
            <a:r>
              <a:rPr lang="en-US" dirty="0"/>
              <a:t>Forecasting and offering services so as to be most available during the most critical hours of system need, as this should align with periods of highest value</a:t>
            </a:r>
          </a:p>
          <a:p>
            <a:r>
              <a:rPr lang="en-US" dirty="0"/>
              <a:t>Optimizing the power plant design to maximize the services that are useful to and valued by the system while minimizing their risk of delivering such service</a:t>
            </a:r>
          </a:p>
          <a:p>
            <a:pPr marL="0" indent="0">
              <a:buNone/>
            </a:pPr>
            <a:endParaRPr lang="en-US" dirty="0">
              <a:solidFill>
                <a:prstClr val="black"/>
              </a:solidFill>
            </a:endParaRPr>
          </a:p>
        </p:txBody>
      </p:sp>
    </p:spTree>
    <p:extLst>
      <p:ext uri="{BB962C8B-B14F-4D97-AF65-F5344CB8AC3E}">
        <p14:creationId xmlns:p14="http://schemas.microsoft.com/office/powerpoint/2010/main" val="175590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Changing Plant Design to Improve Offers</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355881" y="1644565"/>
            <a:ext cx="5168900" cy="4017878"/>
          </a:xfrm>
        </p:spPr>
        <p:txBody>
          <a:bodyPr>
            <a:normAutofit lnSpcReduction="10000"/>
          </a:bodyPr>
          <a:lstStyle/>
          <a:p>
            <a:pPr marL="0" indent="0">
              <a:buNone/>
            </a:pPr>
            <a:r>
              <a:rPr lang="en-US" dirty="0"/>
              <a:t>Hybridizing changes plant design</a:t>
            </a:r>
          </a:p>
          <a:p>
            <a:pPr lvl="1"/>
            <a:r>
              <a:rPr lang="en-US" dirty="0"/>
              <a:t>Leads to dramatic internal design changes and higher effective renewable capacity factors</a:t>
            </a:r>
          </a:p>
          <a:p>
            <a:pPr lvl="1"/>
            <a:r>
              <a:rPr lang="en-US" dirty="0"/>
              <a:t>Variability is reduced by pushing much of it into clipped region and controlling battery charge rate</a:t>
            </a:r>
          </a:p>
          <a:p>
            <a:pPr lvl="1"/>
            <a:r>
              <a:rPr lang="en-US" dirty="0"/>
              <a:t>Power forecasting skill can be improved as viewed from the POI</a:t>
            </a:r>
          </a:p>
          <a:p>
            <a:pPr lvl="1"/>
            <a:r>
              <a:rPr lang="en-US" dirty="0"/>
              <a:t>Many options to optimize layout, orientation, bifacial PV panels, etc.</a:t>
            </a:r>
          </a:p>
          <a:p>
            <a:pPr lvl="1"/>
            <a:r>
              <a:rPr lang="en-US" dirty="0"/>
              <a:t>Optimizes use of interconnection </a:t>
            </a:r>
          </a:p>
        </p:txBody>
      </p:sp>
      <p:pic>
        <p:nvPicPr>
          <p:cNvPr id="4" name="Picture 3">
            <a:extLst>
              <a:ext uri="{FF2B5EF4-FFF2-40B4-BE49-F238E27FC236}">
                <a16:creationId xmlns:a16="http://schemas.microsoft.com/office/drawing/2014/main" id="{42364BDC-E29F-FE40-A4D5-DE7608B21CDA}"/>
              </a:ext>
            </a:extLst>
          </p:cNvPr>
          <p:cNvPicPr>
            <a:picLocks noChangeAspect="1"/>
          </p:cNvPicPr>
          <p:nvPr/>
        </p:nvPicPr>
        <p:blipFill>
          <a:blip r:embed="rId3"/>
          <a:stretch>
            <a:fillRect/>
          </a:stretch>
        </p:blipFill>
        <p:spPr>
          <a:xfrm>
            <a:off x="5787850" y="2743072"/>
            <a:ext cx="3208731" cy="2704795"/>
          </a:xfrm>
          <a:prstGeom prst="rect">
            <a:avLst/>
          </a:prstGeom>
        </p:spPr>
      </p:pic>
      <p:pic>
        <p:nvPicPr>
          <p:cNvPr id="5" name="Picture 4">
            <a:extLst>
              <a:ext uri="{FF2B5EF4-FFF2-40B4-BE49-F238E27FC236}">
                <a16:creationId xmlns:a16="http://schemas.microsoft.com/office/drawing/2014/main" id="{B977BD07-ED20-DD42-8CB7-18FD9B8FC20D}"/>
              </a:ext>
            </a:extLst>
          </p:cNvPr>
          <p:cNvPicPr>
            <a:picLocks noChangeAspect="1"/>
          </p:cNvPicPr>
          <p:nvPr/>
        </p:nvPicPr>
        <p:blipFill>
          <a:blip r:embed="rId4"/>
          <a:stretch>
            <a:fillRect/>
          </a:stretch>
        </p:blipFill>
        <p:spPr>
          <a:xfrm>
            <a:off x="9147302" y="1382844"/>
            <a:ext cx="2901620" cy="2361632"/>
          </a:xfrm>
          <a:prstGeom prst="rect">
            <a:avLst/>
          </a:prstGeom>
        </p:spPr>
      </p:pic>
      <p:sp>
        <p:nvSpPr>
          <p:cNvPr id="6" name="TextBox 5">
            <a:extLst>
              <a:ext uri="{FF2B5EF4-FFF2-40B4-BE49-F238E27FC236}">
                <a16:creationId xmlns:a16="http://schemas.microsoft.com/office/drawing/2014/main" id="{34201379-8B8F-9443-8764-A0923BF1EC54}"/>
              </a:ext>
            </a:extLst>
          </p:cNvPr>
          <p:cNvSpPr txBox="1"/>
          <p:nvPr/>
        </p:nvSpPr>
        <p:spPr>
          <a:xfrm>
            <a:off x="5787850" y="5446671"/>
            <a:ext cx="3662045" cy="461665"/>
          </a:xfrm>
          <a:prstGeom prst="rect">
            <a:avLst/>
          </a:prstGeom>
          <a:noFill/>
        </p:spPr>
        <p:txBody>
          <a:bodyPr wrap="square" rtlCol="0">
            <a:spAutoFit/>
          </a:bodyPr>
          <a:lstStyle/>
          <a:p>
            <a:pPr algn="ctr"/>
            <a:r>
              <a:rPr lang="en-US" sz="800" dirty="0"/>
              <a:t>From Sun, Khan, </a:t>
            </a:r>
            <a:r>
              <a:rPr lang="en-US" sz="800" dirty="0" err="1"/>
              <a:t>Deline</a:t>
            </a:r>
            <a:r>
              <a:rPr lang="en-US" sz="800" dirty="0"/>
              <a:t>, </a:t>
            </a:r>
            <a:r>
              <a:rPr lang="en-US" sz="800" dirty="0" err="1"/>
              <a:t>Alam</a:t>
            </a:r>
            <a:br>
              <a:rPr lang="en-US" sz="800" dirty="0"/>
            </a:br>
            <a:r>
              <a:rPr lang="en-US" sz="800" dirty="0"/>
              <a:t> Optimization and Performance of Bifacial Solar Modules: A Global Perspective</a:t>
            </a:r>
            <a:br>
              <a:rPr lang="en-US" sz="800" dirty="0"/>
            </a:br>
            <a:r>
              <a:rPr lang="en-US" sz="800" dirty="0"/>
              <a:t>https://</a:t>
            </a:r>
            <a:r>
              <a:rPr lang="en-US" sz="800" dirty="0" err="1"/>
              <a:t>www.sciencedirect.com</a:t>
            </a:r>
            <a:r>
              <a:rPr lang="en-US" sz="800" dirty="0"/>
              <a:t>/science/article/</a:t>
            </a:r>
            <a:r>
              <a:rPr lang="en-US" sz="800" dirty="0" err="1"/>
              <a:t>pii</a:t>
            </a:r>
            <a:r>
              <a:rPr lang="en-US" sz="800" dirty="0"/>
              <a:t>/S0306261917317567</a:t>
            </a:r>
          </a:p>
        </p:txBody>
      </p:sp>
    </p:spTree>
    <p:extLst>
      <p:ext uri="{BB962C8B-B14F-4D97-AF65-F5344CB8AC3E}">
        <p14:creationId xmlns:p14="http://schemas.microsoft.com/office/powerpoint/2010/main" val="586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Hybrid Resources – Summary and Future Steps</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1162016" cy="4351338"/>
          </a:xfrm>
        </p:spPr>
        <p:txBody>
          <a:bodyPr>
            <a:normAutofit/>
          </a:bodyPr>
          <a:lstStyle/>
          <a:p>
            <a:pPr marL="0" indent="0">
              <a:buNone/>
            </a:pPr>
            <a:r>
              <a:rPr lang="en-US" dirty="0"/>
              <a:t>Hybrid Resources can initially compete as “generic flexible generators”</a:t>
            </a:r>
          </a:p>
          <a:p>
            <a:pPr lvl="2"/>
            <a:r>
              <a:rPr lang="en-US" dirty="0"/>
              <a:t>Allow treatment as a single resource – a unified system controlled by an intelligent agent</a:t>
            </a:r>
          </a:p>
          <a:p>
            <a:pPr lvl="2"/>
            <a:r>
              <a:rPr lang="en-US" dirty="0"/>
              <a:t>Hybrid would give up renewable DIR/PIR-type settlement and other VER accommodations</a:t>
            </a:r>
          </a:p>
          <a:p>
            <a:pPr lvl="2"/>
            <a:r>
              <a:rPr lang="en-US" dirty="0"/>
              <a:t>Treat Hybrid Resource comparably to a conventional generation resource with a typical forced outage rate, comparable incentives/penalties for performance and contingency treatment</a:t>
            </a:r>
            <a:endParaRPr lang="en-US" sz="900" dirty="0"/>
          </a:p>
          <a:p>
            <a:pPr marL="0" indent="0">
              <a:buNone/>
            </a:pPr>
            <a:r>
              <a:rPr lang="en-US" dirty="0"/>
              <a:t>Hybrid resources, operated as a single resource, will eventually change market products, market design and market participation</a:t>
            </a:r>
          </a:p>
          <a:p>
            <a:pPr lvl="2"/>
            <a:r>
              <a:rPr lang="en-US" dirty="0"/>
              <a:t>No advance commitment, startup costs, minimum generation levels or other constraints</a:t>
            </a:r>
            <a:endParaRPr lang="en-US" sz="900" dirty="0"/>
          </a:p>
          <a:p>
            <a:pPr marL="0" indent="0">
              <a:buNone/>
            </a:pPr>
            <a:r>
              <a:rPr lang="en-US" dirty="0"/>
              <a:t>Will we build standalone storage, or mostly just Hybrid Resources?</a:t>
            </a:r>
          </a:p>
          <a:p>
            <a:pPr lvl="2"/>
            <a:r>
              <a:rPr lang="en-US" dirty="0"/>
              <a:t>Which is better, a highly flexible generator or a battery storage resource?</a:t>
            </a:r>
          </a:p>
          <a:p>
            <a:pPr lvl="2"/>
            <a:r>
              <a:rPr lang="en-US" dirty="0"/>
              <a:t>What, exactly, is the difference? How does it affect planning, markets and operations?</a:t>
            </a:r>
          </a:p>
        </p:txBody>
      </p:sp>
    </p:spTree>
    <p:extLst>
      <p:ext uri="{BB962C8B-B14F-4D97-AF65-F5344CB8AC3E}">
        <p14:creationId xmlns:p14="http://schemas.microsoft.com/office/powerpoint/2010/main" val="284859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Discussion paper is available</a:t>
            </a:r>
          </a:p>
        </p:txBody>
      </p:sp>
      <p:sp>
        <p:nvSpPr>
          <p:cNvPr id="8" name="TextBox 7">
            <a:extLst>
              <a:ext uri="{FF2B5EF4-FFF2-40B4-BE49-F238E27FC236}">
                <a16:creationId xmlns:a16="http://schemas.microsoft.com/office/drawing/2014/main" id="{438A0774-8E49-C049-9198-A0521C3F3B34}"/>
              </a:ext>
            </a:extLst>
          </p:cNvPr>
          <p:cNvSpPr txBox="1"/>
          <p:nvPr/>
        </p:nvSpPr>
        <p:spPr>
          <a:xfrm>
            <a:off x="2934556" y="1305834"/>
            <a:ext cx="6322885" cy="338554"/>
          </a:xfrm>
          <a:prstGeom prst="rect">
            <a:avLst/>
          </a:prstGeom>
          <a:noFill/>
        </p:spPr>
        <p:txBody>
          <a:bodyPr wrap="none" rtlCol="0">
            <a:spAutoFit/>
          </a:bodyPr>
          <a:lstStyle/>
          <a:p>
            <a:r>
              <a:rPr lang="en-US" sz="1600" dirty="0"/>
              <a:t>https://</a:t>
            </a:r>
            <a:r>
              <a:rPr lang="en-US" sz="1600" dirty="0" err="1"/>
              <a:t>www.esig.energy</a:t>
            </a:r>
            <a:r>
              <a:rPr lang="en-US" sz="1600" dirty="0"/>
              <a:t>/</a:t>
            </a:r>
            <a:r>
              <a:rPr lang="en-US" sz="1600" dirty="0" err="1"/>
              <a:t>hyflex</a:t>
            </a:r>
            <a:r>
              <a:rPr lang="en-US" sz="1600" dirty="0"/>
              <a:t>-hybrids-and-emerging-flexible-resources/</a:t>
            </a:r>
          </a:p>
        </p:txBody>
      </p:sp>
      <p:pic>
        <p:nvPicPr>
          <p:cNvPr id="3" name="Picture 2">
            <a:extLst>
              <a:ext uri="{FF2B5EF4-FFF2-40B4-BE49-F238E27FC236}">
                <a16:creationId xmlns:a16="http://schemas.microsoft.com/office/drawing/2014/main" id="{E4C88869-8B5A-1A46-8D69-5112A2D13CF5}"/>
              </a:ext>
            </a:extLst>
          </p:cNvPr>
          <p:cNvPicPr>
            <a:picLocks noChangeAspect="1"/>
          </p:cNvPicPr>
          <p:nvPr/>
        </p:nvPicPr>
        <p:blipFill>
          <a:blip r:embed="rId3"/>
          <a:stretch>
            <a:fillRect/>
          </a:stretch>
        </p:blipFill>
        <p:spPr>
          <a:xfrm>
            <a:off x="3669569" y="1658030"/>
            <a:ext cx="4852857" cy="4256892"/>
          </a:xfrm>
          <a:prstGeom prst="rect">
            <a:avLst/>
          </a:prstGeom>
          <a:ln>
            <a:solidFill>
              <a:schemeClr val="accent1"/>
            </a:solidFill>
          </a:ln>
        </p:spPr>
      </p:pic>
    </p:spTree>
    <p:extLst>
      <p:ext uri="{BB962C8B-B14F-4D97-AF65-F5344CB8AC3E}">
        <p14:creationId xmlns:p14="http://schemas.microsoft.com/office/powerpoint/2010/main" val="263022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801BB79-291B-433D-ABCE-02663142A245}"/>
              </a:ext>
            </a:extLst>
          </p:cNvPr>
          <p:cNvSpPr txBox="1">
            <a:spLocks/>
          </p:cNvSpPr>
          <p:nvPr/>
        </p:nvSpPr>
        <p:spPr>
          <a:xfrm>
            <a:off x="1022442" y="2453061"/>
            <a:ext cx="8352785" cy="2019366"/>
          </a:xfrm>
          <a:prstGeom prst="rect">
            <a:avLst/>
          </a:prstGeom>
        </p:spPr>
        <p:txBody>
          <a:bodyPr anchor="b"/>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400" b="1" dirty="0"/>
              <a:t>Mark Ahlstrom</a:t>
            </a:r>
            <a:br>
              <a:rPr lang="en-US" sz="2400" b="1" dirty="0"/>
            </a:br>
            <a:r>
              <a:rPr lang="en-US" sz="2400" b="1" dirty="0"/>
              <a:t>President, Energy Systems Integration Group</a:t>
            </a:r>
            <a:br>
              <a:rPr lang="en-US" sz="2400" b="1" dirty="0"/>
            </a:br>
            <a:r>
              <a:rPr lang="en-US" sz="2400" b="1" dirty="0"/>
              <a:t>VP, Renewable Energy Policy, NextEra Energy Resources</a:t>
            </a:r>
          </a:p>
          <a:p>
            <a:r>
              <a:rPr lang="en-US" sz="2400" b="1" dirty="0" err="1"/>
              <a:t>mark.ahlstrom@nexteraanalytics.com</a:t>
            </a:r>
            <a:endParaRPr lang="en-US" sz="2400" b="1" dirty="0"/>
          </a:p>
          <a:p>
            <a:r>
              <a:rPr lang="en-US" sz="2400" b="1" dirty="0"/>
              <a:t>Twitter/LinkedIn @</a:t>
            </a:r>
            <a:r>
              <a:rPr lang="en-US" sz="2400" b="1" dirty="0" err="1"/>
              <a:t>markahlstrom</a:t>
            </a:r>
            <a:endParaRPr lang="en-US" sz="2400" b="1" dirty="0"/>
          </a:p>
          <a:p>
            <a:pPr algn="l"/>
            <a:endParaRPr lang="en-US" sz="2000" dirty="0"/>
          </a:p>
        </p:txBody>
      </p:sp>
      <p:sp>
        <p:nvSpPr>
          <p:cNvPr id="12" name="Subtitle 2">
            <a:extLst>
              <a:ext uri="{FF2B5EF4-FFF2-40B4-BE49-F238E27FC236}">
                <a16:creationId xmlns:a16="http://schemas.microsoft.com/office/drawing/2014/main" id="{F46B14C9-92CB-47F9-9410-A5D9BE5893E8}"/>
              </a:ext>
            </a:extLst>
          </p:cNvPr>
          <p:cNvSpPr txBox="1">
            <a:spLocks/>
          </p:cNvSpPr>
          <p:nvPr/>
        </p:nvSpPr>
        <p:spPr>
          <a:xfrm>
            <a:off x="1842254" y="4455136"/>
            <a:ext cx="6858000" cy="65681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t>www.esig.energy</a:t>
            </a:r>
            <a:endParaRPr lang="en-US" dirty="0"/>
          </a:p>
        </p:txBody>
      </p:sp>
    </p:spTree>
    <p:extLst>
      <p:ext uri="{BB962C8B-B14F-4D97-AF65-F5344CB8AC3E}">
        <p14:creationId xmlns:p14="http://schemas.microsoft.com/office/powerpoint/2010/main" val="34030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365125"/>
            <a:ext cx="10934700" cy="1325563"/>
          </a:xfrm>
        </p:spPr>
        <p:txBody>
          <a:bodyPr/>
          <a:lstStyle/>
          <a:p>
            <a:pPr eaLnBrk="1" hangingPunct="1"/>
            <a:r>
              <a:rPr lang="en-US" dirty="0"/>
              <a:t>Explosive growth in solar + storage projects</a:t>
            </a:r>
          </a:p>
        </p:txBody>
      </p:sp>
      <p:sp>
        <p:nvSpPr>
          <p:cNvPr id="4099" name="Content Placeholder 2"/>
          <p:cNvSpPr>
            <a:spLocks noGrp="1"/>
          </p:cNvSpPr>
          <p:nvPr>
            <p:ph idx="1"/>
          </p:nvPr>
        </p:nvSpPr>
        <p:spPr>
          <a:xfrm>
            <a:off x="838200" y="1825625"/>
            <a:ext cx="10678610" cy="4351338"/>
          </a:xfrm>
        </p:spPr>
        <p:txBody>
          <a:bodyPr>
            <a:normAutofit/>
          </a:bodyPr>
          <a:lstStyle/>
          <a:p>
            <a:pPr marL="0" indent="0">
              <a:buNone/>
            </a:pPr>
            <a:r>
              <a:rPr lang="en-US" dirty="0"/>
              <a:t>Both co-located and full hybrid designs (trending toward hybrid?)</a:t>
            </a:r>
            <a:endParaRPr lang="en-US" sz="800" dirty="0"/>
          </a:p>
          <a:p>
            <a:pPr marL="0" indent="0">
              <a:buNone/>
            </a:pPr>
            <a:endParaRPr lang="en-US" sz="1000" dirty="0"/>
          </a:p>
          <a:p>
            <a:pPr marL="0" indent="0">
              <a:buNone/>
            </a:pPr>
            <a:r>
              <a:rPr lang="en-US" dirty="0"/>
              <a:t>As an example from NextEra:</a:t>
            </a:r>
          </a:p>
          <a:p>
            <a:pPr lvl="1"/>
            <a:r>
              <a:rPr lang="en-US" dirty="0"/>
              <a:t>Over half of planned PV includes storage</a:t>
            </a:r>
          </a:p>
          <a:p>
            <a:pPr lvl="1"/>
            <a:r>
              <a:rPr lang="en-US" dirty="0"/>
              <a:t>All planned storage is combined with PV</a:t>
            </a:r>
          </a:p>
          <a:p>
            <a:pPr marL="0" indent="0">
              <a:buNone/>
            </a:pPr>
            <a:endParaRPr lang="en-US" sz="1000" dirty="0"/>
          </a:p>
          <a:p>
            <a:pPr marL="0" indent="0">
              <a:buNone/>
            </a:pPr>
            <a:r>
              <a:rPr lang="en-US" dirty="0"/>
              <a:t>The storage hybrid concept may apply broadly</a:t>
            </a:r>
          </a:p>
          <a:p>
            <a:pPr lvl="1"/>
            <a:r>
              <a:rPr lang="en-US" dirty="0"/>
              <a:t>Solar + storage, wind + storage, gas + storage, or anything + storage?</a:t>
            </a:r>
          </a:p>
          <a:p>
            <a:pPr lvl="1"/>
            <a:r>
              <a:rPr lang="en-US" dirty="0"/>
              <a:t>May apply, with some potential adjustments, to virtual power plants and aggregated distributed energy resources</a:t>
            </a:r>
          </a:p>
        </p:txBody>
      </p:sp>
    </p:spTree>
    <p:extLst>
      <p:ext uri="{BB962C8B-B14F-4D97-AF65-F5344CB8AC3E}">
        <p14:creationId xmlns:p14="http://schemas.microsoft.com/office/powerpoint/2010/main" val="188674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6C507-A8E6-4820-AD55-F750BEDA2C8E}"/>
              </a:ext>
            </a:extLst>
          </p:cNvPr>
          <p:cNvSpPr>
            <a:spLocks noGrp="1"/>
          </p:cNvSpPr>
          <p:nvPr>
            <p:ph type="title"/>
          </p:nvPr>
        </p:nvSpPr>
        <p:spPr/>
        <p:txBody>
          <a:bodyPr/>
          <a:lstStyle/>
          <a:p>
            <a:r>
              <a:rPr lang="en-US" dirty="0"/>
              <a:t>AC versus DC Coupling</a:t>
            </a:r>
          </a:p>
        </p:txBody>
      </p:sp>
      <p:sp>
        <p:nvSpPr>
          <p:cNvPr id="3" name="Footer Placeholder 2">
            <a:extLst>
              <a:ext uri="{FF2B5EF4-FFF2-40B4-BE49-F238E27FC236}">
                <a16:creationId xmlns:a16="http://schemas.microsoft.com/office/drawing/2014/main" id="{A2A15BE8-98F9-45C7-B020-28E31444C6F9}"/>
              </a:ext>
            </a:extLst>
          </p:cNvPr>
          <p:cNvSpPr>
            <a:spLocks noGrp="1"/>
          </p:cNvSpPr>
          <p:nvPr>
            <p:ph type="ftr" sz="quarter" idx="11"/>
          </p:nvPr>
        </p:nvSpPr>
        <p:spPr>
          <a:xfrm>
            <a:off x="1181392" y="6301092"/>
            <a:ext cx="5300687" cy="365125"/>
          </a:xfrm>
        </p:spPr>
        <p:txBody>
          <a:bodyPr/>
          <a:lstStyle/>
          <a:p>
            <a:pPr lvl="0" defTabSz="914400">
              <a:defRPr/>
            </a:pPr>
            <a:r>
              <a:rPr kumimoji="0" lang="en-US" sz="800" b="0" i="0" u="none" strike="noStrike" kern="1200" cap="none" spc="0" normalizeH="0" baseline="0" noProof="0" dirty="0">
                <a:ln>
                  <a:noFill/>
                </a:ln>
                <a:solidFill>
                  <a:srgbClr val="707371"/>
                </a:solidFill>
                <a:effectLst/>
                <a:uLnTx/>
                <a:uFillTx/>
                <a:latin typeface="Arial" charset="0"/>
                <a:cs typeface="Arial" charset="0"/>
              </a:rPr>
              <a:t>© Fluence Energy LLC. All Rights Reserved</a:t>
            </a:r>
            <a:r>
              <a:rPr lang="en-US" dirty="0">
                <a:solidFill>
                  <a:srgbClr val="707371"/>
                </a:solidFill>
              </a:rPr>
              <a:t>. Used with permission of Ray Hohenstein, Fluence.</a:t>
            </a:r>
            <a:endParaRPr kumimoji="0" lang="en-US" sz="800" b="0" i="0" u="none" strike="noStrike" kern="1200" cap="none" spc="0" normalizeH="0" baseline="0" noProof="0" dirty="0">
              <a:ln>
                <a:noFill/>
              </a:ln>
              <a:solidFill>
                <a:srgbClr val="707371"/>
              </a:solidFill>
              <a:effectLst/>
              <a:uLnTx/>
              <a:uFillTx/>
              <a:latin typeface="Arial" charset="0"/>
              <a:cs typeface="Arial" charset="0"/>
            </a:endParaRPr>
          </a:p>
        </p:txBody>
      </p:sp>
      <p:sp>
        <p:nvSpPr>
          <p:cNvPr id="4" name="Slide Number Placeholder 3">
            <a:extLst>
              <a:ext uri="{FF2B5EF4-FFF2-40B4-BE49-F238E27FC236}">
                <a16:creationId xmlns:a16="http://schemas.microsoft.com/office/drawing/2014/main" id="{87D458D0-843D-48D2-A397-B668A0931F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41E54-835B-754B-9525-A0F9682593D9}" type="slidenum">
              <a:rPr kumimoji="0" lang="en-US" sz="1000" b="0" i="0" u="none" strike="noStrike" kern="1200" cap="none" spc="0" normalizeH="0" baseline="0" noProof="0" smtClean="0">
                <a:ln>
                  <a:noFill/>
                </a:ln>
                <a:solidFill>
                  <a:srgbClr val="707371"/>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707371"/>
              </a:solidFill>
              <a:effectLst/>
              <a:uLnTx/>
              <a:uFillTx/>
              <a:latin typeface="Arial" charset="0"/>
              <a:cs typeface="Arial" charset="0"/>
            </a:endParaRPr>
          </a:p>
        </p:txBody>
      </p:sp>
      <p:sp>
        <p:nvSpPr>
          <p:cNvPr id="10" name="TextBox 9">
            <a:extLst>
              <a:ext uri="{FF2B5EF4-FFF2-40B4-BE49-F238E27FC236}">
                <a16:creationId xmlns:a16="http://schemas.microsoft.com/office/drawing/2014/main" id="{E5F43E73-3782-4D30-B8CE-8F0E7EC06D02}"/>
              </a:ext>
            </a:extLst>
          </p:cNvPr>
          <p:cNvSpPr txBox="1"/>
          <p:nvPr/>
        </p:nvSpPr>
        <p:spPr>
          <a:xfrm>
            <a:off x="-314391" y="1627167"/>
            <a:ext cx="32499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7371"/>
                </a:solidFill>
                <a:effectLst/>
                <a:uLnTx/>
                <a:uFillTx/>
                <a:latin typeface="Arial" panose="020B0604020202020204"/>
                <a:ea typeface="+mn-ea"/>
                <a:cs typeface="+mn-cs"/>
              </a:rPr>
              <a:t>AC Coupled</a:t>
            </a:r>
          </a:p>
        </p:txBody>
      </p:sp>
      <p:sp>
        <p:nvSpPr>
          <p:cNvPr id="11" name="TextBox 10">
            <a:extLst>
              <a:ext uri="{FF2B5EF4-FFF2-40B4-BE49-F238E27FC236}">
                <a16:creationId xmlns:a16="http://schemas.microsoft.com/office/drawing/2014/main" id="{2C12C42C-EC94-4111-BFBC-4D7971D00360}"/>
              </a:ext>
            </a:extLst>
          </p:cNvPr>
          <p:cNvSpPr txBox="1"/>
          <p:nvPr/>
        </p:nvSpPr>
        <p:spPr>
          <a:xfrm>
            <a:off x="5491307" y="1627167"/>
            <a:ext cx="32499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7371"/>
                </a:solidFill>
                <a:effectLst/>
                <a:uLnTx/>
                <a:uFillTx/>
                <a:latin typeface="Arial" panose="020B0604020202020204"/>
                <a:ea typeface="+mn-ea"/>
                <a:cs typeface="+mn-cs"/>
              </a:rPr>
              <a:t>DC Coupled</a:t>
            </a:r>
          </a:p>
        </p:txBody>
      </p:sp>
      <p:cxnSp>
        <p:nvCxnSpPr>
          <p:cNvPr id="12" name="Straight Connector 11">
            <a:extLst>
              <a:ext uri="{FF2B5EF4-FFF2-40B4-BE49-F238E27FC236}">
                <a16:creationId xmlns:a16="http://schemas.microsoft.com/office/drawing/2014/main" id="{A2F1A9A5-9975-415F-A3CF-878800982463}"/>
              </a:ext>
            </a:extLst>
          </p:cNvPr>
          <p:cNvCxnSpPr/>
          <p:nvPr/>
        </p:nvCxnSpPr>
        <p:spPr>
          <a:xfrm>
            <a:off x="5735397" y="2389671"/>
            <a:ext cx="0" cy="3017520"/>
          </a:xfrm>
          <a:prstGeom prst="line">
            <a:avLst/>
          </a:prstGeom>
          <a:ln w="19050" cap="rnd" cmpd="sng">
            <a:solidFill>
              <a:schemeClr val="accent6"/>
            </a:solidFill>
            <a:round/>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9359E8F5-A5D7-47F6-B3E9-F6E3F2980B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761" y="2389671"/>
            <a:ext cx="4404807" cy="3268494"/>
          </a:xfrm>
          <a:prstGeom prst="rect">
            <a:avLst/>
          </a:prstGeom>
        </p:spPr>
      </p:pic>
      <p:pic>
        <p:nvPicPr>
          <p:cNvPr id="17" name="Picture 16">
            <a:extLst>
              <a:ext uri="{FF2B5EF4-FFF2-40B4-BE49-F238E27FC236}">
                <a16:creationId xmlns:a16="http://schemas.microsoft.com/office/drawing/2014/main" id="{F83F92EB-B1CB-45AC-BA1C-FC0C167C1936}"/>
              </a:ext>
            </a:extLst>
          </p:cNvPr>
          <p:cNvPicPr>
            <a:picLocks noChangeAspect="1"/>
          </p:cNvPicPr>
          <p:nvPr/>
        </p:nvPicPr>
        <p:blipFill>
          <a:blip r:embed="rId4"/>
          <a:stretch>
            <a:fillRect/>
          </a:stretch>
        </p:blipFill>
        <p:spPr>
          <a:xfrm>
            <a:off x="6096000" y="2764192"/>
            <a:ext cx="5650891" cy="3088278"/>
          </a:xfrm>
          <a:prstGeom prst="rect">
            <a:avLst/>
          </a:prstGeom>
        </p:spPr>
      </p:pic>
    </p:spTree>
    <p:extLst>
      <p:ext uri="{BB962C8B-B14F-4D97-AF65-F5344CB8AC3E}">
        <p14:creationId xmlns:p14="http://schemas.microsoft.com/office/powerpoint/2010/main" val="386844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4D808E-D58E-47EB-A7D3-F8C83D0423AC}"/>
              </a:ext>
            </a:extLst>
          </p:cNvPr>
          <p:cNvSpPr/>
          <p:nvPr/>
        </p:nvSpPr>
        <p:spPr>
          <a:xfrm>
            <a:off x="6081216" y="5417357"/>
            <a:ext cx="4036033" cy="8921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ts val="2040"/>
              </a:lnSpc>
            </a:pPr>
            <a:r>
              <a:rPr lang="en-US" sz="1200" b="1" dirty="0">
                <a:solidFill>
                  <a:srgbClr val="FFFFFF"/>
                </a:solidFill>
                <a:latin typeface="Arial" charset="0"/>
                <a:ea typeface="Arial" charset="0"/>
                <a:cs typeface="Arial" charset="0"/>
              </a:rPr>
              <a:t>   </a:t>
            </a:r>
            <a:r>
              <a:rPr lang="en-US" sz="2000" b="1" dirty="0">
                <a:solidFill>
                  <a:srgbClr val="FFFFFF"/>
                </a:solidFill>
                <a:latin typeface="Arial" charset="0"/>
                <a:ea typeface="Arial" charset="0"/>
                <a:cs typeface="Arial" charset="0"/>
              </a:rPr>
              <a:t>Efficiency = 86.2% </a:t>
            </a:r>
            <a:br>
              <a:rPr lang="en-US" sz="1200" b="1" dirty="0">
                <a:solidFill>
                  <a:srgbClr val="FFFFFF"/>
                </a:solidFill>
                <a:latin typeface="Arial" charset="0"/>
                <a:ea typeface="Arial" charset="0"/>
                <a:cs typeface="Arial" charset="0"/>
              </a:rPr>
            </a:br>
            <a:r>
              <a:rPr lang="en-US" sz="1200" b="1" dirty="0">
                <a:solidFill>
                  <a:srgbClr val="FFFFFF"/>
                </a:solidFill>
                <a:latin typeface="Arial" charset="0"/>
                <a:ea typeface="Arial" charset="0"/>
                <a:cs typeface="Arial" charset="0"/>
              </a:rPr>
              <a:t>   </a:t>
            </a:r>
            <a:r>
              <a:rPr lang="en-US" sz="1200" dirty="0">
                <a:solidFill>
                  <a:srgbClr val="FFFFFF"/>
                </a:solidFill>
                <a:latin typeface="Arial" charset="0"/>
                <a:ea typeface="Arial" charset="0"/>
                <a:cs typeface="Arial" charset="0"/>
              </a:rPr>
              <a:t>= .95 * .984 * .99 * .99 * .984 * .984 * .99</a:t>
            </a:r>
          </a:p>
        </p:txBody>
      </p:sp>
      <p:sp>
        <p:nvSpPr>
          <p:cNvPr id="3" name="Rectangle 2"/>
          <p:cNvSpPr/>
          <p:nvPr/>
        </p:nvSpPr>
        <p:spPr>
          <a:xfrm>
            <a:off x="2067863" y="5436009"/>
            <a:ext cx="3608796" cy="892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ts val="2080"/>
              </a:lnSpc>
            </a:pPr>
            <a:r>
              <a:rPr lang="en-US" sz="1400" b="1" dirty="0">
                <a:solidFill>
                  <a:srgbClr val="DDDDDD">
                    <a:lumMod val="10000"/>
                  </a:srgbClr>
                </a:solidFill>
                <a:latin typeface="Arial Black" panose="020B0604020202020204" pitchFamily="34" charset="0"/>
                <a:ea typeface="Arial" charset="0"/>
                <a:cs typeface="Arial Black" panose="020B0604020202020204" pitchFamily="34" charset="0"/>
              </a:rPr>
              <a:t>   </a:t>
            </a:r>
            <a:r>
              <a:rPr lang="en-US" sz="2000" b="1" dirty="0">
                <a:solidFill>
                  <a:srgbClr val="DDDDDD">
                    <a:lumMod val="10000"/>
                  </a:srgbClr>
                </a:solidFill>
                <a:latin typeface="Arial Black" panose="020B0604020202020204" pitchFamily="34" charset="0"/>
                <a:ea typeface="Arial" charset="0"/>
                <a:cs typeface="Arial Black" panose="020B0604020202020204" pitchFamily="34" charset="0"/>
              </a:rPr>
              <a:t>Efficiency = 89.2% </a:t>
            </a:r>
            <a:br>
              <a:rPr lang="en-US" sz="1400" b="1" dirty="0">
                <a:solidFill>
                  <a:srgbClr val="DDDDDD">
                    <a:lumMod val="10000"/>
                  </a:srgbClr>
                </a:solidFill>
                <a:latin typeface="Arial Black" panose="020B0604020202020204" pitchFamily="34" charset="0"/>
                <a:ea typeface="Arial" charset="0"/>
                <a:cs typeface="Arial Black" panose="020B0604020202020204" pitchFamily="34" charset="0"/>
              </a:rPr>
            </a:br>
            <a:r>
              <a:rPr lang="en-US" sz="1400" b="1" dirty="0">
                <a:solidFill>
                  <a:srgbClr val="DDDDDD">
                    <a:lumMod val="10000"/>
                  </a:srgbClr>
                </a:solidFill>
                <a:latin typeface="Arial Black" panose="020B0604020202020204" pitchFamily="34" charset="0"/>
                <a:ea typeface="Arial" charset="0"/>
                <a:cs typeface="Arial Black" panose="020B0604020202020204" pitchFamily="34" charset="0"/>
              </a:rPr>
              <a:t>   </a:t>
            </a:r>
            <a:r>
              <a:rPr lang="en-US" sz="1200" dirty="0">
                <a:solidFill>
                  <a:srgbClr val="DDDDDD">
                    <a:lumMod val="10000"/>
                  </a:srgbClr>
                </a:solidFill>
                <a:latin typeface="Arial" charset="0"/>
                <a:ea typeface="Arial" charset="0"/>
                <a:cs typeface="Arial" charset="0"/>
              </a:rPr>
              <a:t>= .95 * .982 * .982 * .984 * .99</a:t>
            </a:r>
            <a:endParaRPr lang="en-US" sz="1200" dirty="0">
              <a:solidFill>
                <a:srgbClr val="DDDDDD">
                  <a:lumMod val="10000"/>
                </a:srgbClr>
              </a:solidFill>
              <a:latin typeface="Corbe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47625"/>
            <a:ext cx="9144000" cy="1190625"/>
          </a:xfrm>
          <a:prstGeom prst="rect">
            <a:avLst/>
          </a:prstGeom>
        </p:spPr>
      </p:pic>
      <p:sp>
        <p:nvSpPr>
          <p:cNvPr id="6" name="TextBox 5"/>
          <p:cNvSpPr txBox="1"/>
          <p:nvPr/>
        </p:nvSpPr>
        <p:spPr>
          <a:xfrm>
            <a:off x="4630848" y="381000"/>
            <a:ext cx="5486400" cy="400110"/>
          </a:xfrm>
          <a:prstGeom prst="rect">
            <a:avLst/>
          </a:prstGeom>
          <a:noFill/>
        </p:spPr>
        <p:txBody>
          <a:bodyPr wrap="square" rtlCol="0">
            <a:spAutoFit/>
          </a:bodyPr>
          <a:lstStyle/>
          <a:p>
            <a:pPr algn="r" defTabSz="914400"/>
            <a:r>
              <a:rPr lang="en-US" sz="2000" b="1" spc="150" dirty="0">
                <a:solidFill>
                  <a:srgbClr val="FFFFFF"/>
                </a:solidFill>
                <a:latin typeface="Arial" charset="0"/>
                <a:ea typeface="Arial" charset="0"/>
                <a:cs typeface="Arial" charset="0"/>
              </a:rPr>
              <a:t>  HIGHER EFFICIENCY</a:t>
            </a:r>
          </a:p>
        </p:txBody>
      </p:sp>
      <p:sp>
        <p:nvSpPr>
          <p:cNvPr id="7" name="TextBox 6"/>
          <p:cNvSpPr txBox="1"/>
          <p:nvPr/>
        </p:nvSpPr>
        <p:spPr>
          <a:xfrm>
            <a:off x="1980959" y="3944456"/>
            <a:ext cx="4084334" cy="1315745"/>
          </a:xfrm>
          <a:prstGeom prst="rect">
            <a:avLst/>
          </a:prstGeom>
          <a:noFill/>
        </p:spPr>
        <p:txBody>
          <a:bodyPr wrap="square" rtlCol="0">
            <a:spAutoFit/>
          </a:bodyPr>
          <a:lstStyle/>
          <a:p>
            <a:pPr defTabSz="914400">
              <a:spcAft>
                <a:spcPts val="600"/>
              </a:spcAft>
            </a:pPr>
            <a:r>
              <a:rPr lang="en-US" sz="1600" b="1" dirty="0">
                <a:solidFill>
                  <a:srgbClr val="000066">
                    <a:lumMod val="50000"/>
                  </a:srgbClr>
                </a:solidFill>
                <a:latin typeface="Arial Black" panose="020B0604020202020204" pitchFamily="34" charset="0"/>
                <a:ea typeface="Arial" charset="0"/>
                <a:cs typeface="Arial Black" panose="020B0604020202020204" pitchFamily="34" charset="0"/>
              </a:rPr>
              <a:t>DC-COUPLED </a:t>
            </a:r>
          </a:p>
          <a:p>
            <a:pPr marL="288925" indent="-288925"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3 power electronic conversions</a:t>
            </a:r>
          </a:p>
          <a:p>
            <a:pPr marL="288925" indent="-288925"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1 battery charge and discharge </a:t>
            </a:r>
          </a:p>
          <a:p>
            <a:pPr marL="288925" indent="-288925"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1 transformer conversion</a:t>
            </a:r>
          </a:p>
        </p:txBody>
      </p:sp>
      <p:sp>
        <p:nvSpPr>
          <p:cNvPr id="8" name="TextBox 7"/>
          <p:cNvSpPr txBox="1"/>
          <p:nvPr/>
        </p:nvSpPr>
        <p:spPr>
          <a:xfrm>
            <a:off x="6108430" y="3958661"/>
            <a:ext cx="4773387" cy="1315745"/>
          </a:xfrm>
          <a:prstGeom prst="rect">
            <a:avLst/>
          </a:prstGeom>
          <a:noFill/>
        </p:spPr>
        <p:txBody>
          <a:bodyPr wrap="square" rtlCol="0">
            <a:spAutoFit/>
          </a:bodyPr>
          <a:lstStyle/>
          <a:p>
            <a:pPr defTabSz="914400">
              <a:spcAft>
                <a:spcPts val="600"/>
              </a:spcAft>
            </a:pPr>
            <a:r>
              <a:rPr lang="en-US" sz="1600" b="1" dirty="0">
                <a:solidFill>
                  <a:srgbClr val="000066">
                    <a:lumMod val="50000"/>
                  </a:srgbClr>
                </a:solidFill>
                <a:latin typeface="Arial Black" panose="020B0604020202020204" pitchFamily="34" charset="0"/>
                <a:ea typeface="Arial" charset="0"/>
                <a:cs typeface="Arial Black" panose="020B0604020202020204" pitchFamily="34" charset="0"/>
              </a:rPr>
              <a:t>AC-COUPLED</a:t>
            </a:r>
          </a:p>
          <a:p>
            <a:pPr marL="285750" indent="-285750"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3 power electronic conversions </a:t>
            </a:r>
          </a:p>
          <a:p>
            <a:pPr marL="285750" indent="-285750"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1 battery charge and discharge</a:t>
            </a:r>
          </a:p>
          <a:p>
            <a:pPr marL="285750" indent="-285750" defTabSz="914400">
              <a:lnSpc>
                <a:spcPct val="150000"/>
              </a:lnSpc>
              <a:buFont typeface="Arial" panose="020B0604020202020204" pitchFamily="34" charset="0"/>
              <a:buChar char="•"/>
            </a:pPr>
            <a:r>
              <a:rPr lang="en-US" sz="1300" dirty="0">
                <a:solidFill>
                  <a:srgbClr val="E9E9E9">
                    <a:lumMod val="25000"/>
                  </a:srgbClr>
                </a:solidFill>
                <a:latin typeface="Arial" charset="0"/>
                <a:ea typeface="Arial" charset="0"/>
                <a:cs typeface="Arial" charset="0"/>
              </a:rPr>
              <a:t>3 transformer conversions</a:t>
            </a:r>
            <a:endParaRPr lang="en-US" sz="1300" dirty="0">
              <a:solidFill>
                <a:srgbClr val="FFFFFF"/>
              </a:solidFill>
              <a:latin typeface="Arial" charset="0"/>
              <a:ea typeface="Arial" charset="0"/>
              <a:cs typeface="Arial" charset="0"/>
            </a:endParaRPr>
          </a:p>
        </p:txBody>
      </p:sp>
      <p:sp>
        <p:nvSpPr>
          <p:cNvPr id="11" name="TextBox 10"/>
          <p:cNvSpPr txBox="1"/>
          <p:nvPr/>
        </p:nvSpPr>
        <p:spPr>
          <a:xfrm>
            <a:off x="2002812" y="6463441"/>
            <a:ext cx="8686799" cy="230832"/>
          </a:xfrm>
          <a:prstGeom prst="rect">
            <a:avLst/>
          </a:prstGeom>
          <a:noFill/>
        </p:spPr>
        <p:txBody>
          <a:bodyPr wrap="square" rtlCol="0">
            <a:spAutoFit/>
          </a:bodyPr>
          <a:lstStyle/>
          <a:p>
            <a:pPr defTabSz="914400"/>
            <a:r>
              <a:rPr lang="en-US" sz="900" b="1" dirty="0">
                <a:solidFill>
                  <a:srgbClr val="E9E9E9">
                    <a:lumMod val="25000"/>
                  </a:srgbClr>
                </a:solidFill>
                <a:latin typeface="Arial" charset="0"/>
                <a:cs typeface="Arial" charset="0"/>
              </a:rPr>
              <a:t>Assumed efficiencies: </a:t>
            </a:r>
            <a:r>
              <a:rPr lang="en-US" sz="900" dirty="0">
                <a:solidFill>
                  <a:srgbClr val="E9E9E9">
                    <a:lumMod val="25000"/>
                  </a:srgbClr>
                </a:solidFill>
                <a:latin typeface="Arial" charset="0"/>
                <a:cs typeface="Arial" charset="0"/>
              </a:rPr>
              <a:t>PV inverter = 98.4%, Battery inverter = 97.5%, DC-DC = 98.2%, transformer = 99%, batteries = 95% round trip</a:t>
            </a:r>
          </a:p>
        </p:txBody>
      </p:sp>
      <p:pic>
        <p:nvPicPr>
          <p:cNvPr id="20" name="Picture 19">
            <a:extLst>
              <a:ext uri="{FF2B5EF4-FFF2-40B4-BE49-F238E27FC236}">
                <a16:creationId xmlns:a16="http://schemas.microsoft.com/office/drawing/2014/main" id="{AF4F6A04-7A88-B946-B261-99BA745D24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31174" y="1556862"/>
            <a:ext cx="4533900" cy="1981200"/>
          </a:xfrm>
          <a:prstGeom prst="rect">
            <a:avLst/>
          </a:prstGeom>
        </p:spPr>
      </p:pic>
      <p:pic>
        <p:nvPicPr>
          <p:cNvPr id="22" name="Picture 21">
            <a:extLst>
              <a:ext uri="{FF2B5EF4-FFF2-40B4-BE49-F238E27FC236}">
                <a16:creationId xmlns:a16="http://schemas.microsoft.com/office/drawing/2014/main" id="{A044311E-CB2F-454E-B8C0-7F2A89A854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52961" y="1704080"/>
            <a:ext cx="4038600" cy="1955800"/>
          </a:xfrm>
          <a:prstGeom prst="rect">
            <a:avLst/>
          </a:prstGeom>
        </p:spPr>
      </p:pic>
      <p:sp>
        <p:nvSpPr>
          <p:cNvPr id="2" name="TextBox 1">
            <a:extLst>
              <a:ext uri="{FF2B5EF4-FFF2-40B4-BE49-F238E27FC236}">
                <a16:creationId xmlns:a16="http://schemas.microsoft.com/office/drawing/2014/main" id="{7ADFEB35-6743-EA40-B0C0-A69986E93D26}"/>
              </a:ext>
            </a:extLst>
          </p:cNvPr>
          <p:cNvSpPr txBox="1"/>
          <p:nvPr/>
        </p:nvSpPr>
        <p:spPr>
          <a:xfrm>
            <a:off x="8121049" y="2983468"/>
            <a:ext cx="412292" cy="338554"/>
          </a:xfrm>
          <a:prstGeom prst="rect">
            <a:avLst/>
          </a:prstGeom>
          <a:noFill/>
        </p:spPr>
        <p:txBody>
          <a:bodyPr wrap="none" rtlCol="0">
            <a:spAutoFit/>
          </a:bodyPr>
          <a:lstStyle/>
          <a:p>
            <a:pPr defTabSz="914400"/>
            <a:r>
              <a:rPr lang="en-US" sz="1600" dirty="0">
                <a:solidFill>
                  <a:srgbClr val="DDDDDD">
                    <a:lumMod val="10000"/>
                  </a:srgbClr>
                </a:solidFill>
                <a:latin typeface="Arial" panose="020B0604020202020204" pitchFamily="34" charset="0"/>
                <a:cs typeface="Arial" panose="020B0604020202020204" pitchFamily="34" charset="0"/>
              </a:rPr>
              <a:t>52</a:t>
            </a:r>
          </a:p>
        </p:txBody>
      </p:sp>
      <p:sp>
        <p:nvSpPr>
          <p:cNvPr id="12" name="TextBox 11">
            <a:extLst>
              <a:ext uri="{FF2B5EF4-FFF2-40B4-BE49-F238E27FC236}">
                <a16:creationId xmlns:a16="http://schemas.microsoft.com/office/drawing/2014/main" id="{1B42F941-5F68-8643-9121-5DB27B67FC28}"/>
              </a:ext>
            </a:extLst>
          </p:cNvPr>
          <p:cNvSpPr txBox="1"/>
          <p:nvPr/>
        </p:nvSpPr>
        <p:spPr>
          <a:xfrm>
            <a:off x="8121049" y="1916668"/>
            <a:ext cx="412292" cy="338554"/>
          </a:xfrm>
          <a:prstGeom prst="rect">
            <a:avLst/>
          </a:prstGeom>
          <a:noFill/>
        </p:spPr>
        <p:txBody>
          <a:bodyPr wrap="none" rtlCol="0">
            <a:spAutoFit/>
          </a:bodyPr>
          <a:lstStyle/>
          <a:p>
            <a:pPr defTabSz="914400"/>
            <a:r>
              <a:rPr lang="en-US" sz="1600" dirty="0">
                <a:solidFill>
                  <a:srgbClr val="DDDDDD">
                    <a:lumMod val="10000"/>
                  </a:srgbClr>
                </a:solidFill>
                <a:latin typeface="Arial" panose="020B0604020202020204" pitchFamily="34" charset="0"/>
                <a:cs typeface="Arial" panose="020B0604020202020204" pitchFamily="34" charset="0"/>
              </a:rPr>
              <a:t>52</a:t>
            </a:r>
          </a:p>
        </p:txBody>
      </p:sp>
    </p:spTree>
    <p:extLst>
      <p:ext uri="{BB962C8B-B14F-4D97-AF65-F5344CB8AC3E}">
        <p14:creationId xmlns:p14="http://schemas.microsoft.com/office/powerpoint/2010/main" val="3494666651"/>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1"/>
            <a:ext cx="9153383" cy="1191847"/>
          </a:xfrm>
          <a:prstGeom prst="rect">
            <a:avLst/>
          </a:prstGeom>
        </p:spPr>
      </p:pic>
      <p:sp>
        <p:nvSpPr>
          <p:cNvPr id="6" name="TextBox 5"/>
          <p:cNvSpPr txBox="1"/>
          <p:nvPr/>
        </p:nvSpPr>
        <p:spPr>
          <a:xfrm>
            <a:off x="5486401" y="288147"/>
            <a:ext cx="4744107" cy="615553"/>
          </a:xfrm>
          <a:prstGeom prst="rect">
            <a:avLst/>
          </a:prstGeom>
          <a:noFill/>
        </p:spPr>
        <p:txBody>
          <a:bodyPr wrap="square" rtlCol="0">
            <a:spAutoFit/>
          </a:bodyPr>
          <a:lstStyle/>
          <a:p>
            <a:pPr algn="r" defTabSz="914400"/>
            <a:r>
              <a:rPr lang="en-US" sz="2000" b="1" spc="113" dirty="0">
                <a:solidFill>
                  <a:srgbClr val="FFFFFF"/>
                </a:solidFill>
                <a:latin typeface="Arial" charset="0"/>
                <a:ea typeface="Arial" charset="0"/>
                <a:cs typeface="Arial" charset="0"/>
              </a:rPr>
              <a:t>LOW VOLTAGE HARVEST (LVH)</a:t>
            </a:r>
          </a:p>
          <a:p>
            <a:pPr algn="r" defTabSz="914400"/>
            <a:r>
              <a:rPr lang="en-US" sz="1400" spc="113" dirty="0">
                <a:solidFill>
                  <a:srgbClr val="FFFFFF"/>
                </a:solidFill>
                <a:latin typeface="Arial" charset="0"/>
                <a:ea typeface="Arial" charset="0"/>
                <a:cs typeface="Arial" charset="0"/>
              </a:rPr>
              <a:t>ONLY WITH DC-COUPLED</a:t>
            </a:r>
          </a:p>
        </p:txBody>
      </p:sp>
      <p:sp>
        <p:nvSpPr>
          <p:cNvPr id="2" name="Rectangle 1"/>
          <p:cNvSpPr/>
          <p:nvPr/>
        </p:nvSpPr>
        <p:spPr>
          <a:xfrm>
            <a:off x="5029201" y="5411918"/>
            <a:ext cx="5201307" cy="646331"/>
          </a:xfrm>
          <a:prstGeom prst="rect">
            <a:avLst/>
          </a:prstGeom>
        </p:spPr>
        <p:txBody>
          <a:bodyPr wrap="square">
            <a:spAutoFit/>
          </a:bodyPr>
          <a:lstStyle/>
          <a:p>
            <a:pPr defTabSz="914400"/>
            <a:r>
              <a:rPr lang="en-US" sz="1200" dirty="0">
                <a:solidFill>
                  <a:srgbClr val="E9E9E9">
                    <a:lumMod val="25000"/>
                  </a:srgbClr>
                </a:solidFill>
                <a:latin typeface="Arial" charset="0"/>
                <a:ea typeface="Arial" charset="0"/>
                <a:cs typeface="Arial" charset="0"/>
              </a:rPr>
              <a:t>PV inverters harvest DC input when the array or string voltage is above a certain threshold. </a:t>
            </a:r>
            <a:r>
              <a:rPr lang="en-US" sz="1200" i="1" dirty="0">
                <a:solidFill>
                  <a:srgbClr val="E9E9E9">
                    <a:lumMod val="25000"/>
                  </a:srgbClr>
                </a:solidFill>
                <a:latin typeface="Arial" charset="0"/>
                <a:ea typeface="Arial" charset="0"/>
                <a:cs typeface="Arial" charset="0"/>
              </a:rPr>
              <a:t>This impacts generation at beginning of day, end of day and in heavy cloud cover. </a:t>
            </a:r>
          </a:p>
        </p:txBody>
      </p:sp>
      <p:pic>
        <p:nvPicPr>
          <p:cNvPr id="4" name="Picture 3"/>
          <p:cNvPicPr>
            <a:picLocks noChangeAspect="1"/>
          </p:cNvPicPr>
          <p:nvPr/>
        </p:nvPicPr>
        <p:blipFill>
          <a:blip r:embed="rId4"/>
          <a:stretch>
            <a:fillRect/>
          </a:stretch>
        </p:blipFill>
        <p:spPr>
          <a:xfrm>
            <a:off x="4648200" y="2520785"/>
            <a:ext cx="5204460" cy="26798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91200" y="1204763"/>
            <a:ext cx="10057422" cy="5666153"/>
          </a:xfrm>
          <a:prstGeom prst="rect">
            <a:avLst/>
          </a:prstGeom>
        </p:spPr>
      </p:pic>
    </p:spTree>
    <p:extLst>
      <p:ext uri="{BB962C8B-B14F-4D97-AF65-F5344CB8AC3E}">
        <p14:creationId xmlns:p14="http://schemas.microsoft.com/office/powerpoint/2010/main" val="2947416872"/>
      </p:ext>
    </p:extLst>
  </p:cSld>
  <p:clrMapOvr>
    <a:masterClrMapping/>
  </p:clrMapOvr>
  <mc:AlternateContent xmlns:mc="http://schemas.openxmlformats.org/markup-compatibility/2006" xmlns:p14="http://schemas.microsoft.com/office/powerpoint/2010/main">
    <mc:Choice Requires="p14">
      <p:transition p14:dur="0" advClick="0" advTm="45000"/>
    </mc:Choice>
    <mc:Fallback xmlns="">
      <p:transition advClick="0" advTm="4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87ADBC4-8FE1-47CB-A4E8-9981D352E002}"/>
              </a:ext>
            </a:extLst>
          </p:cNvPr>
          <p:cNvPicPr>
            <a:picLocks noChangeAspect="1"/>
          </p:cNvPicPr>
          <p:nvPr/>
        </p:nvPicPr>
        <p:blipFill>
          <a:blip r:embed="rId3"/>
          <a:stretch>
            <a:fillRect/>
          </a:stretch>
        </p:blipFill>
        <p:spPr>
          <a:xfrm>
            <a:off x="7668477" y="3574270"/>
            <a:ext cx="3383280" cy="1642371"/>
          </a:xfrm>
          <a:prstGeom prst="rect">
            <a:avLst/>
          </a:prstGeom>
        </p:spPr>
      </p:pic>
      <p:pic>
        <p:nvPicPr>
          <p:cNvPr id="11" name="Picture 10">
            <a:extLst>
              <a:ext uri="{FF2B5EF4-FFF2-40B4-BE49-F238E27FC236}">
                <a16:creationId xmlns:a16="http://schemas.microsoft.com/office/drawing/2014/main" id="{C3433C66-A75B-402E-8D0F-C05F3A3A9C5D}"/>
              </a:ext>
            </a:extLst>
          </p:cNvPr>
          <p:cNvPicPr>
            <a:picLocks noChangeAspect="1"/>
          </p:cNvPicPr>
          <p:nvPr/>
        </p:nvPicPr>
        <p:blipFill>
          <a:blip r:embed="rId4"/>
          <a:stretch>
            <a:fillRect/>
          </a:stretch>
        </p:blipFill>
        <p:spPr>
          <a:xfrm>
            <a:off x="1336927" y="2313153"/>
            <a:ext cx="9875520" cy="3770861"/>
          </a:xfrm>
          <a:prstGeom prst="rect">
            <a:avLst/>
          </a:prstGeom>
        </p:spPr>
      </p:pic>
      <p:pic>
        <p:nvPicPr>
          <p:cNvPr id="8" name="Picture 7">
            <a:extLst>
              <a:ext uri="{FF2B5EF4-FFF2-40B4-BE49-F238E27FC236}">
                <a16:creationId xmlns:a16="http://schemas.microsoft.com/office/drawing/2014/main" id="{6690D98E-1C9B-4B1F-920A-DB7353BFD905}"/>
              </a:ext>
            </a:extLst>
          </p:cNvPr>
          <p:cNvPicPr>
            <a:picLocks noChangeAspect="1"/>
          </p:cNvPicPr>
          <p:nvPr/>
        </p:nvPicPr>
        <p:blipFill>
          <a:blip r:embed="rId5"/>
          <a:stretch>
            <a:fillRect/>
          </a:stretch>
        </p:blipFill>
        <p:spPr>
          <a:xfrm>
            <a:off x="1313481" y="3093360"/>
            <a:ext cx="9892145" cy="2987175"/>
          </a:xfrm>
          <a:prstGeom prst="rect">
            <a:avLst/>
          </a:prstGeom>
        </p:spPr>
      </p:pic>
      <p:pic>
        <p:nvPicPr>
          <p:cNvPr id="6" name="Picture 5">
            <a:extLst>
              <a:ext uri="{FF2B5EF4-FFF2-40B4-BE49-F238E27FC236}">
                <a16:creationId xmlns:a16="http://schemas.microsoft.com/office/drawing/2014/main" id="{46D7C218-5670-41A5-83F5-909625B39CD8}"/>
              </a:ext>
            </a:extLst>
          </p:cNvPr>
          <p:cNvPicPr>
            <a:picLocks noChangeAspect="1"/>
          </p:cNvPicPr>
          <p:nvPr/>
        </p:nvPicPr>
        <p:blipFill>
          <a:blip r:embed="rId6"/>
          <a:stretch>
            <a:fillRect/>
          </a:stretch>
        </p:blipFill>
        <p:spPr>
          <a:xfrm>
            <a:off x="656852" y="1638852"/>
            <a:ext cx="10878296" cy="4134215"/>
          </a:xfrm>
          <a:prstGeom prst="rect">
            <a:avLst/>
          </a:prstGeom>
        </p:spPr>
      </p:pic>
      <p:sp>
        <p:nvSpPr>
          <p:cNvPr id="3" name="Footer Placeholder 2">
            <a:extLst>
              <a:ext uri="{FF2B5EF4-FFF2-40B4-BE49-F238E27FC236}">
                <a16:creationId xmlns:a16="http://schemas.microsoft.com/office/drawing/2014/main" id="{911655B2-48F3-4706-B852-6624E44FA1BF}"/>
              </a:ext>
            </a:extLst>
          </p:cNvPr>
          <p:cNvSpPr>
            <a:spLocks noGrp="1"/>
          </p:cNvSpPr>
          <p:nvPr>
            <p:ph type="ftr" sz="quarter" idx="11"/>
          </p:nvPr>
        </p:nvSpPr>
        <p:spPr>
          <a:xfrm>
            <a:off x="1181392" y="6301092"/>
            <a:ext cx="4914607" cy="365125"/>
          </a:xfrm>
        </p:spPr>
        <p:txBody>
          <a:bodyPr/>
          <a:lstStyle/>
          <a:p>
            <a:pPr lvl="0" defTabSz="914400">
              <a:defRPr/>
            </a:pPr>
            <a:r>
              <a:rPr kumimoji="0" lang="en-US" sz="800" b="0" i="0" u="none" strike="noStrike" kern="1200" cap="none" spc="0" normalizeH="0" baseline="0" noProof="0" dirty="0">
                <a:ln>
                  <a:noFill/>
                </a:ln>
                <a:solidFill>
                  <a:srgbClr val="707371"/>
                </a:solidFill>
                <a:effectLst/>
                <a:uLnTx/>
                <a:uFillTx/>
                <a:latin typeface="Arial" charset="0"/>
                <a:cs typeface="Arial" charset="0"/>
              </a:rPr>
              <a:t>© </a:t>
            </a:r>
            <a:r>
              <a:rPr kumimoji="0" lang="en-US" sz="800" b="0" i="0" u="none" strike="noStrike" kern="1200" cap="none" spc="0" normalizeH="0" baseline="0" noProof="0" dirty="0" err="1">
                <a:ln>
                  <a:noFill/>
                </a:ln>
                <a:solidFill>
                  <a:srgbClr val="707371"/>
                </a:solidFill>
                <a:effectLst/>
                <a:uLnTx/>
                <a:uFillTx/>
                <a:latin typeface="Arial" charset="0"/>
                <a:cs typeface="Arial" charset="0"/>
              </a:rPr>
              <a:t>Fluence</a:t>
            </a:r>
            <a:r>
              <a:rPr kumimoji="0" lang="en-US" sz="800" b="0" i="0" u="none" strike="noStrike" kern="1200" cap="none" spc="0" normalizeH="0" baseline="0" noProof="0" dirty="0">
                <a:ln>
                  <a:noFill/>
                </a:ln>
                <a:solidFill>
                  <a:srgbClr val="707371"/>
                </a:solidFill>
                <a:effectLst/>
                <a:uLnTx/>
                <a:uFillTx/>
                <a:latin typeface="Arial" charset="0"/>
                <a:cs typeface="Arial" charset="0"/>
              </a:rPr>
              <a:t> Energy LLC. All Rights Reserved. Used with permission </a:t>
            </a:r>
            <a:r>
              <a:rPr lang="en-US" dirty="0">
                <a:solidFill>
                  <a:srgbClr val="707371"/>
                </a:solidFill>
              </a:rPr>
              <a:t>of Ray Hohenstein, Fluence.</a:t>
            </a:r>
            <a:endParaRPr kumimoji="0" lang="en-US" sz="800" b="0" i="0" u="none" strike="noStrike" kern="1200" cap="none" spc="0" normalizeH="0" baseline="0" noProof="0" dirty="0">
              <a:ln>
                <a:noFill/>
              </a:ln>
              <a:solidFill>
                <a:srgbClr val="707371"/>
              </a:solidFill>
              <a:effectLst/>
              <a:uLnTx/>
              <a:uFillTx/>
              <a:latin typeface="Arial" charset="0"/>
              <a:cs typeface="Arial" charset="0"/>
            </a:endParaRPr>
          </a:p>
        </p:txBody>
      </p:sp>
      <p:sp>
        <p:nvSpPr>
          <p:cNvPr id="4" name="Slide Number Placeholder 3">
            <a:extLst>
              <a:ext uri="{FF2B5EF4-FFF2-40B4-BE49-F238E27FC236}">
                <a16:creationId xmlns:a16="http://schemas.microsoft.com/office/drawing/2014/main" id="{31D851DD-CEF1-473F-9B5E-CE841A16678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41E54-835B-754B-9525-A0F9682593D9}" type="slidenum">
              <a:rPr kumimoji="0" lang="en-US" sz="1000" b="0" i="0" u="none" strike="noStrike" kern="1200" cap="none" spc="0" normalizeH="0" baseline="0" noProof="0" smtClean="0">
                <a:ln>
                  <a:noFill/>
                </a:ln>
                <a:solidFill>
                  <a:srgbClr val="707371"/>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707371"/>
              </a:solidFill>
              <a:effectLst/>
              <a:uLnTx/>
              <a:uFillTx/>
              <a:latin typeface="Arial" charset="0"/>
              <a:cs typeface="Arial" charset="0"/>
            </a:endParaRPr>
          </a:p>
        </p:txBody>
      </p:sp>
      <p:sp>
        <p:nvSpPr>
          <p:cNvPr id="2" name="Title 1">
            <a:extLst>
              <a:ext uri="{FF2B5EF4-FFF2-40B4-BE49-F238E27FC236}">
                <a16:creationId xmlns:a16="http://schemas.microsoft.com/office/drawing/2014/main" id="{F837F245-46A1-4A70-A1E3-7A0557E93996}"/>
              </a:ext>
            </a:extLst>
          </p:cNvPr>
          <p:cNvSpPr>
            <a:spLocks noGrp="1"/>
          </p:cNvSpPr>
          <p:nvPr>
            <p:ph type="title"/>
          </p:nvPr>
        </p:nvSpPr>
        <p:spPr/>
        <p:txBody>
          <a:bodyPr>
            <a:normAutofit/>
          </a:bodyPr>
          <a:lstStyle/>
          <a:p>
            <a:r>
              <a:rPr lang="en-US" dirty="0"/>
              <a:t>Maximizing solar with DC-coupled energy storage</a:t>
            </a:r>
          </a:p>
        </p:txBody>
      </p:sp>
      <p:pic>
        <p:nvPicPr>
          <p:cNvPr id="7" name="Picture 6">
            <a:extLst>
              <a:ext uri="{FF2B5EF4-FFF2-40B4-BE49-F238E27FC236}">
                <a16:creationId xmlns:a16="http://schemas.microsoft.com/office/drawing/2014/main" id="{EBDD1279-6052-4419-B66E-C314A00021C4}"/>
              </a:ext>
            </a:extLst>
          </p:cNvPr>
          <p:cNvPicPr>
            <a:picLocks noChangeAspect="1"/>
          </p:cNvPicPr>
          <p:nvPr/>
        </p:nvPicPr>
        <p:blipFill rotWithShape="1">
          <a:blip r:embed="rId7"/>
          <a:srcRect l="32129" r="33493" b="62475"/>
          <a:stretch/>
        </p:blipFill>
        <p:spPr>
          <a:xfrm>
            <a:off x="4614749" y="2759808"/>
            <a:ext cx="3200400" cy="895310"/>
          </a:xfrm>
          <a:prstGeom prst="rect">
            <a:avLst/>
          </a:prstGeom>
        </p:spPr>
      </p:pic>
      <p:pic>
        <p:nvPicPr>
          <p:cNvPr id="10" name="Picture 9">
            <a:extLst>
              <a:ext uri="{FF2B5EF4-FFF2-40B4-BE49-F238E27FC236}">
                <a16:creationId xmlns:a16="http://schemas.microsoft.com/office/drawing/2014/main" id="{C14EF799-CD42-4C52-BA7E-E1756F679693}"/>
              </a:ext>
            </a:extLst>
          </p:cNvPr>
          <p:cNvPicPr>
            <a:picLocks noChangeAspect="1"/>
          </p:cNvPicPr>
          <p:nvPr/>
        </p:nvPicPr>
        <p:blipFill rotWithShape="1">
          <a:blip r:embed="rId8"/>
          <a:srcRect l="59811" r="16588" b="40373"/>
          <a:stretch/>
        </p:blipFill>
        <p:spPr>
          <a:xfrm>
            <a:off x="7130897" y="2626112"/>
            <a:ext cx="2503346" cy="1605776"/>
          </a:xfrm>
          <a:prstGeom prst="rect">
            <a:avLst/>
          </a:prstGeom>
        </p:spPr>
      </p:pic>
    </p:spTree>
    <p:extLst>
      <p:ext uri="{BB962C8B-B14F-4D97-AF65-F5344CB8AC3E}">
        <p14:creationId xmlns:p14="http://schemas.microsoft.com/office/powerpoint/2010/main" val="14518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2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Hybrid Resources – Definition</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984133" y="1514593"/>
            <a:ext cx="10311404" cy="4351338"/>
          </a:xfrm>
        </p:spPr>
        <p:txBody>
          <a:bodyPr>
            <a:normAutofit/>
          </a:bodyPr>
          <a:lstStyle/>
          <a:p>
            <a:pPr marL="0" indent="0">
              <a:buNone/>
            </a:pPr>
            <a:endParaRPr lang="en-US" dirty="0"/>
          </a:p>
          <a:p>
            <a:pPr marL="0" indent="0">
              <a:buNone/>
            </a:pPr>
            <a:endParaRPr lang="en-US" dirty="0"/>
          </a:p>
          <a:p>
            <a:pPr marL="0" indent="0">
              <a:buNone/>
            </a:pPr>
            <a:r>
              <a:rPr lang="en-US" sz="3200" dirty="0"/>
              <a:t>A combination of multiple technologies that are </a:t>
            </a:r>
            <a:br>
              <a:rPr lang="en-US" sz="3200" dirty="0"/>
            </a:br>
            <a:r>
              <a:rPr lang="en-US" sz="3200" dirty="0"/>
              <a:t>physically and electronically controlled by the Hybrid Owner/Operator behind the point of interconnection (“POI”) and offered to the grid as a </a:t>
            </a:r>
            <a:r>
              <a:rPr lang="en-US" sz="3200" i="1" dirty="0"/>
              <a:t>single resource</a:t>
            </a:r>
            <a:r>
              <a:rPr lang="en-US" sz="3200" dirty="0"/>
              <a:t> at that POI</a:t>
            </a:r>
          </a:p>
          <a:p>
            <a:pPr marL="0" indent="0">
              <a:buNone/>
            </a:pPr>
            <a:endParaRPr lang="en-US" dirty="0"/>
          </a:p>
        </p:txBody>
      </p:sp>
    </p:spTree>
    <p:extLst>
      <p:ext uri="{BB962C8B-B14F-4D97-AF65-F5344CB8AC3E}">
        <p14:creationId xmlns:p14="http://schemas.microsoft.com/office/powerpoint/2010/main" val="44841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Proposed Hybrid Resources Concept</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0337801" cy="4351338"/>
          </a:xfrm>
        </p:spPr>
        <p:txBody>
          <a:bodyPr>
            <a:normAutofit/>
          </a:bodyPr>
          <a:lstStyle/>
          <a:p>
            <a:pPr marL="0" indent="0">
              <a:buNone/>
            </a:pPr>
            <a:endParaRPr lang="en-US" dirty="0"/>
          </a:p>
          <a:p>
            <a:pPr marL="0" indent="0">
              <a:buNone/>
            </a:pPr>
            <a:r>
              <a:rPr lang="en-US" dirty="0"/>
              <a:t>An “intelligent agent” approach whereby the Hybrid Owner/Operator internalizes the characteristics of the components behind the POI and offers energy and/or ancillary services at the POI in the same way as a conventional resource, but with more flexibility and fewer constraints through coordinated use of energy, storage, power electronics and software technologies</a:t>
            </a:r>
          </a:p>
        </p:txBody>
      </p:sp>
    </p:spTree>
    <p:extLst>
      <p:ext uri="{BB962C8B-B14F-4D97-AF65-F5344CB8AC3E}">
        <p14:creationId xmlns:p14="http://schemas.microsoft.com/office/powerpoint/2010/main" val="107315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54AC-502F-1541-943E-540827A2A980}"/>
              </a:ext>
            </a:extLst>
          </p:cNvPr>
          <p:cNvSpPr>
            <a:spLocks noGrp="1"/>
          </p:cNvSpPr>
          <p:nvPr>
            <p:ph type="title"/>
          </p:nvPr>
        </p:nvSpPr>
        <p:spPr>
          <a:xfrm>
            <a:off x="838200" y="365125"/>
            <a:ext cx="11162016" cy="1325563"/>
          </a:xfrm>
        </p:spPr>
        <p:txBody>
          <a:bodyPr>
            <a:normAutofit/>
          </a:bodyPr>
          <a:lstStyle/>
          <a:p>
            <a:r>
              <a:rPr lang="en-US" dirty="0"/>
              <a:t>Benefits to System/Market Operator</a:t>
            </a:r>
          </a:p>
        </p:txBody>
      </p:sp>
      <p:sp>
        <p:nvSpPr>
          <p:cNvPr id="3" name="Content Placeholder 2">
            <a:extLst>
              <a:ext uri="{FF2B5EF4-FFF2-40B4-BE49-F238E27FC236}">
                <a16:creationId xmlns:a16="http://schemas.microsoft.com/office/drawing/2014/main" id="{0473D27D-8450-9E47-AB6E-DF050BDCE5F9}"/>
              </a:ext>
            </a:extLst>
          </p:cNvPr>
          <p:cNvSpPr>
            <a:spLocks noGrp="1"/>
          </p:cNvSpPr>
          <p:nvPr>
            <p:ph idx="1"/>
          </p:nvPr>
        </p:nvSpPr>
        <p:spPr>
          <a:xfrm>
            <a:off x="838200" y="1640097"/>
            <a:ext cx="10943492" cy="4269636"/>
          </a:xfrm>
        </p:spPr>
        <p:txBody>
          <a:bodyPr>
            <a:normAutofit fontScale="92500"/>
          </a:bodyPr>
          <a:lstStyle/>
          <a:p>
            <a:pPr lvl="0"/>
            <a:r>
              <a:rPr lang="en-US" dirty="0"/>
              <a:t>Use existing “conventional” market participation models</a:t>
            </a:r>
          </a:p>
          <a:p>
            <a:pPr lvl="0"/>
            <a:r>
              <a:rPr lang="en-US" dirty="0"/>
              <a:t>Treat hybrid like conventional resources, not renewable or storage resources</a:t>
            </a:r>
          </a:p>
          <a:p>
            <a:pPr lvl="0"/>
            <a:r>
              <a:rPr lang="en-US" dirty="0"/>
              <a:t>Hybrid Owner/Operator manages state-of-charge (often through their offers)</a:t>
            </a:r>
          </a:p>
          <a:p>
            <a:pPr lvl="0"/>
            <a:r>
              <a:rPr lang="en-US" dirty="0"/>
              <a:t>Hybrid offers energy and ancillary services in both DA and RT markets</a:t>
            </a:r>
          </a:p>
          <a:p>
            <a:pPr lvl="0"/>
            <a:r>
              <a:rPr lang="en-US" dirty="0"/>
              <a:t>Offers of energy and ancillary services can be co-optimized from all resources</a:t>
            </a:r>
          </a:p>
          <a:p>
            <a:pPr lvl="0"/>
            <a:r>
              <a:rPr lang="en-US" dirty="0"/>
              <a:t>Doesn’t curtail renewable for headroom – services from battery rate-of-charge </a:t>
            </a:r>
          </a:p>
          <a:p>
            <a:pPr lvl="0"/>
            <a:r>
              <a:rPr lang="en-US" dirty="0"/>
              <a:t>Provides fully convex, one-part offers</a:t>
            </a:r>
            <a:r>
              <a:rPr lang="en-US" baseline="30000" dirty="0"/>
              <a:t>*</a:t>
            </a:r>
            <a:r>
              <a:rPr lang="en-US" dirty="0"/>
              <a:t> without advance commitment requirements, startup costs, minimum generation levels or other constraints</a:t>
            </a:r>
          </a:p>
          <a:p>
            <a:pPr marL="0" indent="0">
              <a:buNone/>
            </a:pPr>
            <a:endParaRPr lang="en-US" dirty="0">
              <a:solidFill>
                <a:prstClr val="black"/>
              </a:solidFill>
            </a:endParaRPr>
          </a:p>
        </p:txBody>
      </p:sp>
      <p:sp>
        <p:nvSpPr>
          <p:cNvPr id="4" name="TextBox 3">
            <a:extLst>
              <a:ext uri="{FF2B5EF4-FFF2-40B4-BE49-F238E27FC236}">
                <a16:creationId xmlns:a16="http://schemas.microsoft.com/office/drawing/2014/main" id="{0A753982-9593-DA48-8E50-D0802509CCF2}"/>
              </a:ext>
            </a:extLst>
          </p:cNvPr>
          <p:cNvSpPr txBox="1"/>
          <p:nvPr/>
        </p:nvSpPr>
        <p:spPr>
          <a:xfrm>
            <a:off x="3383558" y="5571179"/>
            <a:ext cx="5424883" cy="338554"/>
          </a:xfrm>
          <a:prstGeom prst="rect">
            <a:avLst/>
          </a:prstGeom>
          <a:noFill/>
        </p:spPr>
        <p:txBody>
          <a:bodyPr wrap="none" rtlCol="0">
            <a:spAutoFit/>
          </a:bodyPr>
          <a:lstStyle/>
          <a:p>
            <a:pPr algn="ctr"/>
            <a:r>
              <a:rPr lang="en-US" sz="800" dirty="0"/>
              <a:t>* Monotonically increasing energy offers without startup or no-load fees. For a good explanation of convexity and offers, see:</a:t>
            </a:r>
            <a:br>
              <a:rPr lang="en-US" sz="800" dirty="0"/>
            </a:br>
            <a:r>
              <a:rPr lang="en-US" sz="800" dirty="0">
                <a:hlinkClick r:id="rId3"/>
              </a:rPr>
              <a:t>https://www.iso-ne.com/static-assets/documents/2015/06/price_information_technical_session11.pdf</a:t>
            </a:r>
            <a:r>
              <a:rPr lang="en-US" sz="800" dirty="0"/>
              <a:t>  </a:t>
            </a:r>
          </a:p>
        </p:txBody>
      </p:sp>
    </p:spTree>
    <p:extLst>
      <p:ext uri="{BB962C8B-B14F-4D97-AF65-F5344CB8AC3E}">
        <p14:creationId xmlns:p14="http://schemas.microsoft.com/office/powerpoint/2010/main" val="64329842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uence Theme 2018">
  <a:themeElements>
    <a:clrScheme name="FLUENCE TEMPLATE 1">
      <a:dk1>
        <a:srgbClr val="000000"/>
      </a:dk1>
      <a:lt1>
        <a:srgbClr val="FFFFFF"/>
      </a:lt1>
      <a:dk2>
        <a:srgbClr val="474846"/>
      </a:dk2>
      <a:lt2>
        <a:srgbClr val="FFFFFF"/>
      </a:lt2>
      <a:accent1>
        <a:srgbClr val="284C9C"/>
      </a:accent1>
      <a:accent2>
        <a:srgbClr val="00AFB9"/>
      </a:accent2>
      <a:accent3>
        <a:srgbClr val="B1E4E2"/>
      </a:accent3>
      <a:accent4>
        <a:srgbClr val="F6EB61"/>
      </a:accent4>
      <a:accent5>
        <a:srgbClr val="C4C7C5"/>
      </a:accent5>
      <a:accent6>
        <a:srgbClr val="707371"/>
      </a:accent6>
      <a:hlink>
        <a:srgbClr val="284C9C"/>
      </a:hlink>
      <a:folHlink>
        <a:srgbClr val="00AE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uence Theme 2018" id="{44A8A7BB-2853-4E10-9E90-1CC50A05CD48}" vid="{7E7078D0-404A-4136-9671-9BA9837A2EBE}"/>
    </a:ext>
  </a:extLst>
</a:theme>
</file>

<file path=ppt/theme/theme3.xml><?xml version="1.0" encoding="utf-8"?>
<a:theme xmlns:a="http://schemas.openxmlformats.org/drawingml/2006/main" name="1_Module">
  <a:themeElements>
    <a:clrScheme name="Custom 1">
      <a:dk1>
        <a:srgbClr val="000066"/>
      </a:dk1>
      <a:lt1>
        <a:srgbClr val="FFFFFF"/>
      </a:lt1>
      <a:dk2>
        <a:srgbClr val="000066"/>
      </a:dk2>
      <a:lt2>
        <a:srgbClr val="E9E9E9"/>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11348</TotalTime>
  <Words>1269</Words>
  <Application>Microsoft Macintosh PowerPoint</Application>
  <PresentationFormat>Widescreen</PresentationFormat>
  <Paragraphs>112</Paragraphs>
  <Slides>16</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.AppleSystemUIFont</vt:lpstr>
      <vt:lpstr>Arial</vt:lpstr>
      <vt:lpstr>Arial Black</vt:lpstr>
      <vt:lpstr>Arial MT Lt</vt:lpstr>
      <vt:lpstr>Arial Narrow</vt:lpstr>
      <vt:lpstr>Calibri</vt:lpstr>
      <vt:lpstr>Calibri Light</vt:lpstr>
      <vt:lpstr>Corbel</vt:lpstr>
      <vt:lpstr>Wingdings</vt:lpstr>
      <vt:lpstr>Wingdings 2</vt:lpstr>
      <vt:lpstr>Wingdings 3</vt:lpstr>
      <vt:lpstr>Office Theme</vt:lpstr>
      <vt:lpstr>Fluence Theme 2018</vt:lpstr>
      <vt:lpstr>1_Module</vt:lpstr>
      <vt:lpstr>PowerPoint Presentation</vt:lpstr>
      <vt:lpstr>Explosive growth in solar + storage projects</vt:lpstr>
      <vt:lpstr>AC versus DC Coupling</vt:lpstr>
      <vt:lpstr>PowerPoint Presentation</vt:lpstr>
      <vt:lpstr>PowerPoint Presentation</vt:lpstr>
      <vt:lpstr>Maximizing solar with DC-coupled energy storage</vt:lpstr>
      <vt:lpstr>Hybrid Resources – Definition</vt:lpstr>
      <vt:lpstr>Proposed Hybrid Resources Concept</vt:lpstr>
      <vt:lpstr>Benefits to System/Market Operator</vt:lpstr>
      <vt:lpstr>Benefits to Hybrid Owner/Operator</vt:lpstr>
      <vt:lpstr>PV Hybrid Resources – Offers and Operations</vt:lpstr>
      <vt:lpstr>Motivates Beneficial Behavior from the Hybrid</vt:lpstr>
      <vt:lpstr>Changing Plant Design to Improve Offers</vt:lpstr>
      <vt:lpstr>Hybrid Resources – Summary and Future Steps</vt:lpstr>
      <vt:lpstr>Discussion paper is available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Ahlstrom</cp:lastModifiedBy>
  <cp:revision>287</cp:revision>
  <cp:lastPrinted>2019-06-20T18:08:28Z</cp:lastPrinted>
  <dcterms:modified xsi:type="dcterms:W3CDTF">2019-10-30T02:29:23Z</dcterms:modified>
</cp:coreProperties>
</file>