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85" r:id="rId7"/>
    <p:sldId id="288" r:id="rId8"/>
    <p:sldId id="287" r:id="rId9"/>
    <p:sldId id="301" r:id="rId10"/>
    <p:sldId id="294" r:id="rId11"/>
    <p:sldId id="316" r:id="rId12"/>
    <p:sldId id="314" r:id="rId13"/>
    <p:sldId id="315" r:id="rId14"/>
    <p:sldId id="300" r:id="rId15"/>
    <p:sldId id="291" r:id="rId16"/>
    <p:sldId id="30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2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www.ercot.com/content/wcm/key_documents_lists/180311/KP2_112519.docx" TargetMode="External"/><Relationship Id="rId13" Type="http://schemas.openxmlformats.org/officeDocument/2006/relationships/hyperlink" Target="http://www.ercot.com/content/wcm/key_documents_lists/180311/KP8_112519.doc" TargetMode="External"/><Relationship Id="rId3" Type="http://schemas.openxmlformats.org/officeDocument/2006/relationships/hyperlink" Target="http://www.ercot.com/content/wcm/key_documents_lists/180311/KP1.2_112519.doc" TargetMode="External"/><Relationship Id="rId7" Type="http://schemas.openxmlformats.org/officeDocument/2006/relationships/hyperlink" Target="http://www.ercot.com/content/wcm/key_documents_lists/180311/KP1.6_112519.doc" TargetMode="External"/><Relationship Id="rId12" Type="http://schemas.openxmlformats.org/officeDocument/2006/relationships/hyperlink" Target="http://www.ercot.com/content/wcm/key_documents_lists/180311/KP7_112519.doc" TargetMode="External"/><Relationship Id="rId2" Type="http://schemas.openxmlformats.org/officeDocument/2006/relationships/hyperlink" Target="http://www.ercot.com/content/wcm/key_documents_lists/180311/KP1.1_112519.docx" TargetMode="External"/><Relationship Id="rId1" Type="http://schemas.openxmlformats.org/officeDocument/2006/relationships/slideLayout" Target="../slideLayouts/slideLayout3.xml"/><Relationship Id="rId6" Type="http://schemas.openxmlformats.org/officeDocument/2006/relationships/hyperlink" Target="http://www.ercot.com/content/wcm/key_documents_lists/180311/KP1.5_112519.doc" TargetMode="External"/><Relationship Id="rId11" Type="http://schemas.openxmlformats.org/officeDocument/2006/relationships/hyperlink" Target="http://www.ercot.com/content/wcm/key_documents_lists/180311/KP6_112019.docx" TargetMode="External"/><Relationship Id="rId5" Type="http://schemas.openxmlformats.org/officeDocument/2006/relationships/hyperlink" Target="http://www.ercot.com/content/wcm/key_documents_lists/180311/KP1.4_112519.doc" TargetMode="External"/><Relationship Id="rId10" Type="http://schemas.openxmlformats.org/officeDocument/2006/relationships/hyperlink" Target="http://www.ercot.com/content/wcm/key_documents_lists/180311/KP5_112519.doc" TargetMode="External"/><Relationship Id="rId4" Type="http://schemas.openxmlformats.org/officeDocument/2006/relationships/hyperlink" Target="http://www.ercot.com/content/wcm/key_documents_lists/180311/KP1.3_112519.docx" TargetMode="External"/><Relationship Id="rId9" Type="http://schemas.openxmlformats.org/officeDocument/2006/relationships/hyperlink" Target="http://www.ercot.com/content/wcm/key_documents_lists/180311/KP3_112519.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December 3,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44574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14456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TAC Update </a:t>
            </a:r>
          </a:p>
          <a:p>
            <a:pPr>
              <a:spcBef>
                <a:spcPts val="1000"/>
              </a:spcBef>
              <a:spcAft>
                <a:spcPts val="1000"/>
              </a:spcAft>
            </a:pPr>
            <a:r>
              <a:rPr lang="en-US" sz="2000" dirty="0" smtClean="0"/>
              <a:t>Today’s 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Summary</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838200" y="1219200"/>
            <a:ext cx="7086600" cy="4770537"/>
          </a:xfrm>
          <a:prstGeom prst="rect">
            <a:avLst/>
          </a:prstGeom>
          <a:noFill/>
          <a:ln>
            <a:solidFill>
              <a:schemeClr val="tx2"/>
            </a:solidFill>
          </a:ln>
        </p:spPr>
        <p:txBody>
          <a:bodyPr wrap="square" rtlCol="0">
            <a:spAutoFit/>
          </a:bodyPr>
          <a:lstStyle/>
          <a:p>
            <a:r>
              <a:rPr lang="en-US" sz="1400" strike="sngStrike" dirty="0" smtClean="0">
                <a:solidFill>
                  <a:schemeClr val="tx2"/>
                </a:solidFill>
              </a:rPr>
              <a:t>Thursday, April 4 	(Initial meeting, Charter and Approach)</a:t>
            </a:r>
          </a:p>
          <a:p>
            <a:r>
              <a:rPr lang="en-US" sz="1400" strike="sngStrike" dirty="0" smtClean="0">
                <a:solidFill>
                  <a:schemeClr val="tx2"/>
                </a:solidFill>
              </a:rPr>
              <a:t>Monday, April 22 	(RTC Orientation Session)</a:t>
            </a:r>
          </a:p>
          <a:p>
            <a:r>
              <a:rPr lang="en-US" sz="1400" strike="sngStrike" dirty="0" smtClean="0">
                <a:solidFill>
                  <a:schemeClr val="tx2"/>
                </a:solidFill>
              </a:rPr>
              <a:t>Tuesday, April 30 	(Begin reviewing Key Principles)</a:t>
            </a:r>
          </a:p>
          <a:p>
            <a:r>
              <a:rPr lang="en-US" sz="1400" strike="sngStrike" dirty="0" smtClean="0">
                <a:solidFill>
                  <a:schemeClr val="tx2"/>
                </a:solidFill>
              </a:rPr>
              <a:t>Monday, </a:t>
            </a:r>
            <a:r>
              <a:rPr lang="en-US" sz="1400" strike="sngStrike" dirty="0">
                <a:solidFill>
                  <a:schemeClr val="tx2"/>
                </a:solidFill>
              </a:rPr>
              <a:t>May </a:t>
            </a:r>
            <a:r>
              <a:rPr lang="en-US" sz="1400" strike="sngStrike" dirty="0" smtClean="0">
                <a:solidFill>
                  <a:schemeClr val="tx2"/>
                </a:solidFill>
              </a:rPr>
              <a:t>13</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7</a:t>
            </a: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21</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July </a:t>
            </a:r>
            <a:r>
              <a:rPr lang="en-US" sz="1400" strike="sngStrike" dirty="0" smtClean="0">
                <a:solidFill>
                  <a:schemeClr val="tx2"/>
                </a:solidFill>
              </a:rPr>
              <a:t>12</a:t>
            </a:r>
            <a:endParaRPr lang="en-US" sz="1400" strike="sngStrike" dirty="0">
              <a:solidFill>
                <a:schemeClr val="tx2"/>
              </a:solidFill>
            </a:endParaRPr>
          </a:p>
          <a:p>
            <a:r>
              <a:rPr lang="en-US" sz="1400" strike="sngStrike" dirty="0" smtClean="0">
                <a:solidFill>
                  <a:schemeClr val="tx2"/>
                </a:solidFill>
              </a:rPr>
              <a:t>Friday</a:t>
            </a:r>
            <a:r>
              <a:rPr lang="en-US" sz="1400" strike="sngStrike" dirty="0">
                <a:solidFill>
                  <a:schemeClr val="tx2"/>
                </a:solidFill>
              </a:rPr>
              <a:t>, </a:t>
            </a:r>
            <a:r>
              <a:rPr lang="en-US" sz="1400" strike="sngStrike" dirty="0" smtClean="0">
                <a:solidFill>
                  <a:schemeClr val="tx2"/>
                </a:solidFill>
              </a:rPr>
              <a:t>Aug. 9</a:t>
            </a:r>
            <a:endParaRPr lang="en-US" sz="1400" strike="sngStrike" dirty="0">
              <a:solidFill>
                <a:schemeClr val="tx2"/>
              </a:solidFill>
            </a:endParaRPr>
          </a:p>
          <a:p>
            <a:r>
              <a:rPr lang="en-US" sz="1400" strike="sngStrike" dirty="0" smtClean="0">
                <a:solidFill>
                  <a:schemeClr val="tx2"/>
                </a:solidFill>
              </a:rPr>
              <a:t>Tuesday</a:t>
            </a:r>
            <a:r>
              <a:rPr lang="en-US" sz="1400" strike="sngStrike" dirty="0">
                <a:solidFill>
                  <a:schemeClr val="tx2"/>
                </a:solidFill>
              </a:rPr>
              <a:t>, </a:t>
            </a:r>
            <a:r>
              <a:rPr lang="en-US" sz="1400" strike="sngStrike" dirty="0" smtClean="0">
                <a:solidFill>
                  <a:schemeClr val="tx2"/>
                </a:solidFill>
              </a:rPr>
              <a:t>Aug. 27</a:t>
            </a:r>
            <a:endParaRPr lang="en-US" sz="1400" strike="sngStrike" dirty="0">
              <a:solidFill>
                <a:schemeClr val="tx2"/>
              </a:solidFill>
            </a:endParaRPr>
          </a:p>
          <a:p>
            <a:r>
              <a:rPr lang="en-US" sz="1400" strike="sngStrike" dirty="0" smtClean="0">
                <a:solidFill>
                  <a:schemeClr val="tx2"/>
                </a:solidFill>
              </a:rPr>
              <a:t>Thursday, Sept. 19</a:t>
            </a:r>
          </a:p>
          <a:p>
            <a:r>
              <a:rPr lang="en-US" sz="1400" strike="sngStrike" dirty="0">
                <a:solidFill>
                  <a:schemeClr val="tx2"/>
                </a:solidFill>
              </a:rPr>
              <a:t>Tuesday, Sept. 24 (Special meeting for ISO Lessons Learned)</a:t>
            </a:r>
          </a:p>
          <a:p>
            <a:r>
              <a:rPr lang="en-US" sz="1400" strike="sngStrike" dirty="0">
                <a:solidFill>
                  <a:schemeClr val="tx2"/>
                </a:solidFill>
              </a:rPr>
              <a:t>Wednesday, Oct. 9</a:t>
            </a:r>
          </a:p>
          <a:p>
            <a:r>
              <a:rPr lang="en-US" sz="1400" strike="sngStrike" dirty="0" smtClean="0">
                <a:solidFill>
                  <a:schemeClr val="tx2"/>
                </a:solidFill>
              </a:rPr>
              <a:t>Wednesday</a:t>
            </a:r>
            <a:r>
              <a:rPr lang="en-US" sz="1400" strike="sngStrike" dirty="0">
                <a:solidFill>
                  <a:schemeClr val="tx2"/>
                </a:solidFill>
              </a:rPr>
              <a:t>, </a:t>
            </a:r>
            <a:r>
              <a:rPr lang="en-US" sz="1400" strike="sngStrike" dirty="0" smtClean="0">
                <a:solidFill>
                  <a:schemeClr val="tx2"/>
                </a:solidFill>
              </a:rPr>
              <a:t>Oct. 30</a:t>
            </a:r>
          </a:p>
          <a:p>
            <a:r>
              <a:rPr lang="en-US" sz="1400" strike="sngStrike" dirty="0" smtClean="0">
                <a:solidFill>
                  <a:schemeClr val="tx2"/>
                </a:solidFill>
              </a:rPr>
              <a:t>Tuesday</a:t>
            </a:r>
            <a:r>
              <a:rPr lang="en-US" sz="1400" strike="sngStrike" dirty="0">
                <a:solidFill>
                  <a:schemeClr val="tx2"/>
                </a:solidFill>
              </a:rPr>
              <a:t>, Nov. 19</a:t>
            </a:r>
          </a:p>
          <a:p>
            <a:r>
              <a:rPr lang="en-US" sz="1400" strike="sngStrike" dirty="0">
                <a:solidFill>
                  <a:schemeClr val="tx2"/>
                </a:solidFill>
              </a:rPr>
              <a:t>Tuesday</a:t>
            </a:r>
            <a:r>
              <a:rPr lang="en-US" sz="1400" strike="sngStrike" dirty="0">
                <a:solidFill>
                  <a:schemeClr val="tx2"/>
                </a:solidFill>
              </a:rPr>
              <a:t>, </a:t>
            </a:r>
            <a:r>
              <a:rPr lang="en-US" sz="1400" strike="sngStrike" dirty="0">
                <a:solidFill>
                  <a:schemeClr val="tx2"/>
                </a:solidFill>
              </a:rPr>
              <a:t>Dec. </a:t>
            </a:r>
            <a:r>
              <a:rPr lang="en-US" sz="1400" strike="sngStrike" dirty="0" smtClean="0">
                <a:solidFill>
                  <a:schemeClr val="tx2"/>
                </a:solidFill>
              </a:rPr>
              <a:t>3</a:t>
            </a:r>
          </a:p>
          <a:p>
            <a:endParaRPr lang="en-US" sz="1400" strike="sngStrike" dirty="0">
              <a:solidFill>
                <a:schemeClr val="tx2"/>
              </a:solidFill>
            </a:endParaRPr>
          </a:p>
          <a:p>
            <a:r>
              <a:rPr lang="en-US" sz="1600" dirty="0" smtClean="0">
                <a:solidFill>
                  <a:schemeClr val="tx2"/>
                </a:solidFill>
              </a:rPr>
              <a:t>Thursday</a:t>
            </a:r>
            <a:r>
              <a:rPr lang="en-US" sz="1600" dirty="0">
                <a:solidFill>
                  <a:schemeClr val="tx2"/>
                </a:solidFill>
              </a:rPr>
              <a:t>, </a:t>
            </a:r>
            <a:r>
              <a:rPr lang="en-US" sz="1600" dirty="0" smtClean="0">
                <a:solidFill>
                  <a:schemeClr val="tx2"/>
                </a:solidFill>
              </a:rPr>
              <a:t>Dec. 19</a:t>
            </a:r>
          </a:p>
          <a:p>
            <a:r>
              <a:rPr lang="en-US" sz="1600" dirty="0" smtClean="0">
                <a:solidFill>
                  <a:schemeClr val="tx2"/>
                </a:solidFill>
              </a:rPr>
              <a:t>Friday, Jan. 10, 2020</a:t>
            </a:r>
          </a:p>
          <a:p>
            <a:r>
              <a:rPr lang="en-US" sz="1600" dirty="0" smtClean="0">
                <a:solidFill>
                  <a:schemeClr val="tx2"/>
                </a:solidFill>
              </a:rPr>
              <a:t>Wednesday, Jan. 22, 2020  </a:t>
            </a:r>
          </a:p>
          <a:p>
            <a:pPr lvl="1"/>
            <a:r>
              <a:rPr lang="en-US" sz="1600" dirty="0">
                <a:solidFill>
                  <a:schemeClr val="tx2"/>
                </a:solidFill>
              </a:rPr>
              <a:t>	</a:t>
            </a:r>
            <a:r>
              <a:rPr lang="en-US" sz="1600" dirty="0" smtClean="0">
                <a:solidFill>
                  <a:schemeClr val="tx2"/>
                </a:solidFill>
              </a:rPr>
              <a:t>		</a:t>
            </a:r>
            <a:r>
              <a:rPr lang="en-US" sz="1600" u="sng" dirty="0" smtClean="0">
                <a:solidFill>
                  <a:schemeClr val="tx2"/>
                </a:solidFill>
              </a:rPr>
              <a:t>&gt; TAC Jan 29, 2020  &gt; Board Feb 5, 2020</a:t>
            </a:r>
          </a:p>
          <a:p>
            <a:endParaRPr lang="en-US" sz="1600" i="1" dirty="0" smtClean="0">
              <a:solidFill>
                <a:srgbClr val="FF0000"/>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Update </a:t>
            </a:r>
            <a:endParaRPr lang="en-US" sz="2400" dirty="0"/>
          </a:p>
        </p:txBody>
      </p:sp>
      <p:sp>
        <p:nvSpPr>
          <p:cNvPr id="3" name="Content Placeholder 2"/>
          <p:cNvSpPr>
            <a:spLocks noGrp="1"/>
          </p:cNvSpPr>
          <p:nvPr>
            <p:ph idx="1"/>
          </p:nvPr>
        </p:nvSpPr>
        <p:spPr>
          <a:xfrm>
            <a:off x="381000" y="914400"/>
            <a:ext cx="8229600" cy="5334000"/>
          </a:xfrm>
        </p:spPr>
        <p:txBody>
          <a:bodyPr/>
          <a:lstStyle/>
          <a:p>
            <a:r>
              <a:rPr lang="en-US" sz="2000" dirty="0" smtClean="0"/>
              <a:t>RTCTF items </a:t>
            </a:r>
            <a:r>
              <a:rPr lang="en-US" sz="2000" dirty="0" smtClean="0"/>
              <a:t>approved unanimously at TAC Nov 20, 2019</a:t>
            </a:r>
            <a:endParaRPr lang="en-US" sz="2000" dirty="0" smtClean="0"/>
          </a:p>
          <a:p>
            <a:pPr marL="457200" lvl="1" indent="0">
              <a:buNone/>
            </a:pPr>
            <a:endParaRPr lang="en-US" sz="1800" u="sng" dirty="0" smtClean="0"/>
          </a:p>
          <a:p>
            <a:pPr marL="457200" lvl="1" indent="0">
              <a:buNone/>
            </a:pPr>
            <a:r>
              <a:rPr lang="en-US" sz="1800" u="sng" dirty="0" smtClean="0"/>
              <a:t>Unanimous </a:t>
            </a:r>
            <a:r>
              <a:rPr lang="en-US" sz="1800" u="sng" dirty="0"/>
              <a:t>Endorsement</a:t>
            </a:r>
            <a:r>
              <a:rPr lang="en-US" sz="1800" dirty="0"/>
              <a:t>:</a:t>
            </a:r>
          </a:p>
          <a:p>
            <a:pPr lvl="1"/>
            <a:r>
              <a:rPr lang="en-US" sz="1800" dirty="0"/>
              <a:t>KP 1.3 (8)(c), (9), (12), (13)</a:t>
            </a:r>
          </a:p>
          <a:p>
            <a:pPr lvl="2"/>
            <a:r>
              <a:rPr lang="en-US" sz="1600" dirty="0"/>
              <a:t>Offering and Awarding Ancillary Services in Real-Time</a:t>
            </a:r>
          </a:p>
          <a:p>
            <a:pPr lvl="1"/>
            <a:r>
              <a:rPr lang="en-US" sz="1800" dirty="0"/>
              <a:t>KP 2 (1)-(6)</a:t>
            </a:r>
          </a:p>
          <a:p>
            <a:pPr lvl="2"/>
            <a:r>
              <a:rPr lang="en-US" sz="1600" dirty="0"/>
              <a:t>Suite of Ancillary Service Products</a:t>
            </a:r>
          </a:p>
          <a:p>
            <a:pPr lvl="1"/>
            <a:r>
              <a:rPr lang="en-US" sz="1800" dirty="0"/>
              <a:t>KP 5 (7)</a:t>
            </a:r>
          </a:p>
          <a:p>
            <a:pPr lvl="2"/>
            <a:r>
              <a:rPr lang="en-US" sz="1600" dirty="0"/>
              <a:t>Day-Ahead Market </a:t>
            </a:r>
            <a:endParaRPr lang="en-US" sz="1600" dirty="0" smtClean="0"/>
          </a:p>
          <a:p>
            <a:pPr lvl="2"/>
            <a:endParaRPr lang="en-US" sz="1600" dirty="0"/>
          </a:p>
          <a:p>
            <a:r>
              <a:rPr lang="en-US" sz="2000" dirty="0" smtClean="0"/>
              <a:t>Remaining RTCTF </a:t>
            </a:r>
            <a:r>
              <a:rPr lang="en-US" sz="2000" dirty="0"/>
              <a:t>items </a:t>
            </a:r>
            <a:r>
              <a:rPr lang="en-US" sz="2000" dirty="0" smtClean="0"/>
              <a:t>all go to TAC on January 29, 2020</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5820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marR="0" indent="0">
              <a:spcBef>
                <a:spcPts val="0"/>
              </a:spcBef>
              <a:spcAft>
                <a:spcPts val="0"/>
              </a:spcAft>
              <a:buNone/>
            </a:pPr>
            <a:r>
              <a:rPr lang="en-US" sz="1600" b="1" dirty="0" smtClean="0"/>
              <a:t>PREVIOUSLY REVIEWED ITEMS:</a:t>
            </a:r>
            <a:endParaRPr lang="en-US" sz="1600" b="1" dirty="0"/>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3a) KP1.1(2</a:t>
            </a:r>
            <a:r>
              <a:rPr lang="en-US" sz="1600" dirty="0">
                <a:latin typeface="Calibri" panose="020F0502020204030204" pitchFamily="34" charset="0"/>
                <a:ea typeface="Calibri" panose="020F0502020204030204" pitchFamily="34" charset="0"/>
              </a:rPr>
              <a:t>),(6),(7) and KP3(13)-(18)  RUC Items and the Reliability Deployment Pricing Run </a:t>
            </a:r>
          </a:p>
          <a:p>
            <a:pPr marR="0">
              <a:spcBef>
                <a:spcPts val="0"/>
              </a:spcBef>
              <a:spcAft>
                <a:spcPts val="0"/>
              </a:spcAft>
              <a:buFontTx/>
              <a:buChar char="-"/>
            </a:pPr>
            <a:r>
              <a:rPr lang="en-US" sz="1600" dirty="0">
                <a:solidFill>
                  <a:srgbClr val="FF0000"/>
                </a:solidFill>
                <a:latin typeface="Calibri" panose="020F0502020204030204" pitchFamily="34" charset="0"/>
                <a:ea typeface="Calibri" panose="020F0502020204030204" pitchFamily="34" charset="0"/>
              </a:rPr>
              <a:t>Round </a:t>
            </a:r>
            <a:r>
              <a:rPr lang="en-US" sz="1600" dirty="0" smtClean="0">
                <a:solidFill>
                  <a:srgbClr val="FF0000"/>
                </a:solidFill>
                <a:latin typeface="Calibri" panose="020F0502020204030204" pitchFamily="34" charset="0"/>
                <a:ea typeface="Calibri" panose="020F0502020204030204" pitchFamily="34" charset="0"/>
              </a:rPr>
              <a:t>4: ERCOT </a:t>
            </a:r>
            <a:r>
              <a:rPr lang="en-US" sz="1600" dirty="0" err="1">
                <a:solidFill>
                  <a:srgbClr val="FF0000"/>
                </a:solidFill>
                <a:latin typeface="Calibri" panose="020F0502020204030204" pitchFamily="34" charset="0"/>
                <a:ea typeface="Calibri" panose="020F0502020204030204" pitchFamily="34" charset="0"/>
              </a:rPr>
              <a:t>p</a:t>
            </a:r>
            <a:r>
              <a:rPr lang="en-US" sz="1600" dirty="0" err="1" smtClean="0">
                <a:solidFill>
                  <a:srgbClr val="FF0000"/>
                </a:solidFill>
                <a:latin typeface="Calibri" panose="020F0502020204030204" pitchFamily="34" charset="0"/>
                <a:ea typeface="Calibri" panose="020F0502020204030204" pitchFamily="34" charset="0"/>
              </a:rPr>
              <a:t>owerpoint</a:t>
            </a:r>
            <a:r>
              <a:rPr lang="en-US" sz="1600" dirty="0" smtClean="0">
                <a:solidFill>
                  <a:srgbClr val="FF0000"/>
                </a:solidFill>
                <a:latin typeface="Calibri" panose="020F0502020204030204" pitchFamily="34" charset="0"/>
                <a:ea typeface="Calibri" panose="020F0502020204030204" pitchFamily="34" charset="0"/>
              </a:rPr>
              <a:t> and ERCOT </a:t>
            </a:r>
            <a:r>
              <a:rPr lang="en-US" sz="1600" dirty="0">
                <a:solidFill>
                  <a:srgbClr val="FF0000"/>
                </a:solidFill>
                <a:latin typeface="Calibri" panose="020F0502020204030204" pitchFamily="34" charset="0"/>
                <a:ea typeface="Calibri" panose="020F0502020204030204" pitchFamily="34" charset="0"/>
              </a:rPr>
              <a:t>language </a:t>
            </a:r>
            <a:r>
              <a:rPr lang="en-US" sz="1600" dirty="0" smtClean="0">
                <a:solidFill>
                  <a:srgbClr val="FF0000"/>
                </a:solidFill>
                <a:latin typeface="Calibri" panose="020F0502020204030204" pitchFamily="34" charset="0"/>
                <a:ea typeface="Calibri" panose="020F0502020204030204" pitchFamily="34" charset="0"/>
              </a:rPr>
              <a:t>changes (Potential consensus)</a:t>
            </a:r>
          </a:p>
          <a:p>
            <a:pPr marR="0">
              <a:spcBef>
                <a:spcPts val="0"/>
              </a:spcBef>
              <a:spcAft>
                <a:spcPts val="0"/>
              </a:spcAft>
              <a:buFontTx/>
              <a:buChar char="-"/>
            </a:pPr>
            <a:endParaRPr lang="en-US" sz="1600" dirty="0" smtClean="0">
              <a:solidFill>
                <a:srgbClr val="FF0000"/>
              </a:solidFill>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3b) KP1.1 </a:t>
            </a:r>
            <a:r>
              <a:rPr lang="en-US" sz="1600" dirty="0">
                <a:latin typeface="Calibri" panose="020F0502020204030204" pitchFamily="34" charset="0"/>
                <a:ea typeface="Calibri" panose="020F0502020204030204" pitchFamily="34" charset="0"/>
              </a:rPr>
              <a:t>(8) AS Demand Curve for Regulation Down </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3: Austin Energy alternative language submitted (Potential consensus)</a:t>
            </a: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3c) KP1.3(11</a:t>
            </a:r>
            <a:r>
              <a:rPr lang="en-US" sz="1600" dirty="0">
                <a:latin typeface="Calibri" panose="020F0502020204030204" pitchFamily="34" charset="0"/>
                <a:ea typeface="Calibri" panose="020F0502020204030204" pitchFamily="34" charset="0"/>
              </a:rPr>
              <a:t>) Timeline for submission of AS Offers for Real-Time</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2 discussion</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3d) KP1.3(14</a:t>
            </a:r>
            <a:r>
              <a:rPr lang="en-US" sz="1600" dirty="0">
                <a:latin typeface="Calibri" panose="020F0502020204030204" pitchFamily="34" charset="0"/>
                <a:ea typeface="Calibri" panose="020F0502020204030204" pitchFamily="34" charset="0"/>
              </a:rPr>
              <a:t>)  Changes to Validation of AS Trades </a:t>
            </a:r>
          </a:p>
          <a:p>
            <a:pPr marR="0">
              <a:spcBef>
                <a:spcPts val="0"/>
              </a:spcBef>
              <a:spcAft>
                <a:spcPts val="0"/>
              </a:spcAft>
              <a:buFontTx/>
              <a:buChar char="-"/>
            </a:pPr>
            <a:r>
              <a:rPr lang="en-US" sz="1600" dirty="0">
                <a:solidFill>
                  <a:srgbClr val="FF0000"/>
                </a:solidFill>
                <a:latin typeface="Calibri" panose="020F0502020204030204" pitchFamily="34" charset="0"/>
                <a:ea typeface="Calibri" panose="020F0502020204030204" pitchFamily="34" charset="0"/>
              </a:rPr>
              <a:t>Round 3: ERCOT </a:t>
            </a:r>
            <a:r>
              <a:rPr lang="en-US" sz="1600" dirty="0" err="1">
                <a:solidFill>
                  <a:srgbClr val="FF0000"/>
                </a:solidFill>
                <a:latin typeface="Calibri" panose="020F0502020204030204" pitchFamily="34" charset="0"/>
                <a:ea typeface="Calibri" panose="020F0502020204030204" pitchFamily="34" charset="0"/>
              </a:rPr>
              <a:t>powerpoint</a:t>
            </a:r>
            <a:r>
              <a:rPr lang="en-US" sz="1600" dirty="0">
                <a:solidFill>
                  <a:srgbClr val="FF0000"/>
                </a:solidFill>
                <a:latin typeface="Calibri" panose="020F0502020204030204" pitchFamily="34" charset="0"/>
                <a:ea typeface="Calibri" panose="020F0502020204030204" pitchFamily="34" charset="0"/>
              </a:rPr>
              <a:t> </a:t>
            </a:r>
            <a:r>
              <a:rPr lang="en-US" sz="1600" dirty="0" smtClean="0">
                <a:solidFill>
                  <a:srgbClr val="FF0000"/>
                </a:solidFill>
                <a:latin typeface="Calibri" panose="020F0502020204030204" pitchFamily="34" charset="0"/>
                <a:ea typeface="Calibri" panose="020F0502020204030204" pitchFamily="34" charset="0"/>
              </a:rPr>
              <a:t>details related to Option 4 language (Potential consensus)</a:t>
            </a:r>
            <a:endParaRPr lang="en-US" sz="1600" dirty="0">
              <a:solidFill>
                <a:srgbClr val="FF0000"/>
              </a:solidFill>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3e) KP1.3 </a:t>
            </a:r>
            <a:r>
              <a:rPr lang="en-US" sz="1600" dirty="0">
                <a:latin typeface="Calibri" panose="020F0502020204030204" pitchFamily="34" charset="0"/>
                <a:ea typeface="Calibri" panose="020F0502020204030204" pitchFamily="34" charset="0"/>
              </a:rPr>
              <a:t>(15)  Behavioral Rules for AS Offers submittals</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for </a:t>
            </a:r>
            <a:r>
              <a:rPr lang="en-US" sz="1600" dirty="0" smtClean="0">
                <a:solidFill>
                  <a:srgbClr val="FF0000"/>
                </a:solidFill>
                <a:latin typeface="Calibri" panose="020F0502020204030204" pitchFamily="34" charset="0"/>
                <a:ea typeface="Calibri" panose="020F0502020204030204" pitchFamily="34" charset="0"/>
              </a:rPr>
              <a:t>discussion</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3f) KP1.4(3</a:t>
            </a:r>
            <a:r>
              <a:rPr lang="en-US" sz="1600" dirty="0">
                <a:latin typeface="Calibri" panose="020F0502020204030204" pitchFamily="34" charset="0"/>
                <a:ea typeface="Calibri" panose="020F0502020204030204" pitchFamily="34" charset="0"/>
              </a:rPr>
              <a:t>)-(4) </a:t>
            </a:r>
            <a:r>
              <a:rPr lang="en-US" sz="1600" dirty="0" smtClean="0">
                <a:latin typeface="Calibri" panose="020F0502020204030204" pitchFamily="34" charset="0"/>
                <a:ea typeface="Calibri" panose="020F0502020204030204" pitchFamily="34" charset="0"/>
              </a:rPr>
              <a:t> Resource </a:t>
            </a:r>
            <a:r>
              <a:rPr lang="en-US" sz="1600" dirty="0">
                <a:latin typeface="Calibri" panose="020F0502020204030204" pitchFamily="34" charset="0"/>
                <a:ea typeface="Calibri" panose="020F0502020204030204" pitchFamily="34" charset="0"/>
              </a:rPr>
              <a:t>Statuses and Telemetered AS Limitations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a:solidFill>
                  <a:srgbClr val="FF0000"/>
                </a:solidFill>
                <a:latin typeface="Calibri" panose="020F0502020204030204" pitchFamily="34" charset="0"/>
                <a:ea typeface="Calibri" panose="020F0502020204030204" pitchFamily="34" charset="0"/>
              </a:rPr>
              <a:t>Round 4 </a:t>
            </a:r>
            <a:r>
              <a:rPr lang="en-US" sz="1600" dirty="0" smtClean="0">
                <a:solidFill>
                  <a:srgbClr val="FF0000"/>
                </a:solidFill>
                <a:latin typeface="Calibri" panose="020F0502020204030204" pitchFamily="34" charset="0"/>
                <a:ea typeface="Calibri" panose="020F0502020204030204" pitchFamily="34" charset="0"/>
              </a:rPr>
              <a:t>with </a:t>
            </a:r>
            <a:r>
              <a:rPr lang="en-US" sz="1600" dirty="0">
                <a:solidFill>
                  <a:srgbClr val="FF0000"/>
                </a:solidFill>
                <a:latin typeface="Calibri" panose="020F0502020204030204" pitchFamily="34" charset="0"/>
                <a:ea typeface="Calibri" panose="020F0502020204030204" pitchFamily="34" charset="0"/>
              </a:rPr>
              <a:t>clarifying ERCOT language on ramp </a:t>
            </a:r>
            <a:r>
              <a:rPr lang="en-US" sz="1600" dirty="0" smtClean="0">
                <a:solidFill>
                  <a:srgbClr val="FF0000"/>
                </a:solidFill>
                <a:latin typeface="Calibri" panose="020F0502020204030204" pitchFamily="34" charset="0"/>
                <a:ea typeface="Calibri" panose="020F0502020204030204" pitchFamily="34" charset="0"/>
              </a:rPr>
              <a:t>rates (Potential consensus).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494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marR="0" indent="0">
              <a:spcBef>
                <a:spcPts val="0"/>
              </a:spcBef>
              <a:spcAft>
                <a:spcPts val="0"/>
              </a:spcAft>
              <a:buNone/>
            </a:pPr>
            <a:r>
              <a:rPr lang="en-US" sz="1600" b="1" dirty="0" smtClean="0"/>
              <a:t>PREVIOUSLY REVIEWED ITEMS:</a:t>
            </a:r>
            <a:endParaRPr lang="en-US" sz="1600" b="1" dirty="0"/>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3g- KP1.5(14-15)  Emergency Operation Settlement </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3 </a:t>
            </a:r>
            <a:r>
              <a:rPr lang="en-US" sz="1600" dirty="0" smtClean="0">
                <a:solidFill>
                  <a:srgbClr val="FF0000"/>
                </a:solidFill>
                <a:latin typeface="Calibri" panose="020F0502020204030204" pitchFamily="34" charset="0"/>
                <a:ea typeface="Calibri" panose="020F0502020204030204" pitchFamily="34" charset="0"/>
              </a:rPr>
              <a:t>meeting (Potential consensus)</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3h- KP1.5(16) Removal of Separate Regulation and FRRS Signals </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3 </a:t>
            </a:r>
            <a:r>
              <a:rPr lang="en-US" sz="1600" dirty="0" smtClean="0">
                <a:solidFill>
                  <a:srgbClr val="FF0000"/>
                </a:solidFill>
                <a:latin typeface="Calibri" panose="020F0502020204030204" pitchFamily="34" charset="0"/>
                <a:ea typeface="Calibri" panose="020F0502020204030204" pitchFamily="34" charset="0"/>
              </a:rPr>
              <a:t>meeting (Potential consensus)</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3i- KP1.6(5) Credit Exposure Changes Associated with AS Imbalance </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3 </a:t>
            </a:r>
            <a:r>
              <a:rPr lang="en-US" sz="1600" dirty="0" smtClean="0">
                <a:solidFill>
                  <a:srgbClr val="FF0000"/>
                </a:solidFill>
                <a:latin typeface="Calibri" panose="020F0502020204030204" pitchFamily="34" charset="0"/>
                <a:ea typeface="Calibri" panose="020F0502020204030204" pitchFamily="34" charset="0"/>
              </a:rPr>
              <a:t>meeting (Potential consensus)</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3j- KP5(7j) - Update to the Default Uplift Calculation </a:t>
            </a:r>
            <a:r>
              <a:rPr lang="en-US" sz="1600" dirty="0" smtClean="0">
                <a:latin typeface="Calibri" panose="020F0502020204030204" pitchFamily="34" charset="0"/>
                <a:ea typeface="Calibri" panose="020F0502020204030204" pitchFamily="34" charset="0"/>
              </a:rPr>
              <a:t>to </a:t>
            </a:r>
            <a:r>
              <a:rPr lang="en-US" sz="1600" dirty="0">
                <a:latin typeface="Calibri" panose="020F0502020204030204" pitchFamily="34" charset="0"/>
                <a:ea typeface="Calibri" panose="020F0502020204030204" pitchFamily="34" charset="0"/>
              </a:rPr>
              <a:t>Include Virtual AS Offer Awards as Market Activity</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a:t>
            </a:r>
            <a:r>
              <a:rPr lang="en-US" sz="1600" dirty="0" smtClean="0">
                <a:solidFill>
                  <a:srgbClr val="FF0000"/>
                </a:solidFill>
                <a:latin typeface="Calibri" panose="020F0502020204030204" pitchFamily="34" charset="0"/>
                <a:ea typeface="Calibri" panose="020F0502020204030204" pitchFamily="34" charset="0"/>
              </a:rPr>
              <a:t>discussion (Potential consensus)</a:t>
            </a:r>
          </a:p>
          <a:p>
            <a:pPr marL="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3k- KP6 (1-2) Changes to Market-Facing Reports – Review of ERCOT List (attached in KP6 document) </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a:t>
            </a:r>
            <a:r>
              <a:rPr lang="en-US" sz="1600" dirty="0" smtClean="0">
                <a:solidFill>
                  <a:srgbClr val="FF0000"/>
                </a:solidFill>
                <a:latin typeface="Calibri" panose="020F0502020204030204" pitchFamily="34" charset="0"/>
                <a:ea typeface="Calibri" panose="020F0502020204030204" pitchFamily="34" charset="0"/>
              </a:rPr>
              <a:t>Luminant comments for </a:t>
            </a:r>
            <a:r>
              <a:rPr lang="en-US" sz="1600" dirty="0">
                <a:solidFill>
                  <a:srgbClr val="FF0000"/>
                </a:solidFill>
                <a:latin typeface="Calibri" panose="020F0502020204030204" pitchFamily="34" charset="0"/>
                <a:ea typeface="Calibri" panose="020F0502020204030204" pitchFamily="34" charset="0"/>
              </a:rPr>
              <a:t>discussion </a:t>
            </a:r>
            <a:r>
              <a:rPr lang="en-US" sz="1600" dirty="0" smtClean="0">
                <a:solidFill>
                  <a:srgbClr val="FF0000"/>
                </a:solidFill>
                <a:latin typeface="Calibri" panose="020F0502020204030204" pitchFamily="34" charset="0"/>
                <a:ea typeface="Calibri" panose="020F0502020204030204" pitchFamily="34" charset="0"/>
              </a:rPr>
              <a:t>(Potential consensus )</a:t>
            </a:r>
          </a:p>
          <a:p>
            <a:pPr marL="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3l- KP7 (1-3) - Performance Monitoring Topics</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a:t>
            </a:r>
            <a:r>
              <a:rPr lang="en-US" sz="1600" dirty="0" smtClean="0">
                <a:solidFill>
                  <a:srgbClr val="FF0000"/>
                </a:solidFill>
                <a:latin typeface="Calibri" panose="020F0502020204030204" pitchFamily="34" charset="0"/>
                <a:ea typeface="Calibri" panose="020F0502020204030204" pitchFamily="34" charset="0"/>
              </a:rPr>
              <a:t>discussion (Potential consensus)</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3e) KP1.3 </a:t>
            </a:r>
            <a:r>
              <a:rPr lang="en-US" sz="1600" dirty="0">
                <a:latin typeface="Calibri" panose="020F0502020204030204" pitchFamily="34" charset="0"/>
                <a:ea typeface="Calibri" panose="020F0502020204030204" pitchFamily="34" charset="0"/>
              </a:rPr>
              <a:t>(15)  Behavioral Rules for AS Offers submittals</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for </a:t>
            </a:r>
            <a:r>
              <a:rPr lang="en-US" sz="1600" dirty="0" smtClean="0">
                <a:solidFill>
                  <a:srgbClr val="FF0000"/>
                </a:solidFill>
                <a:latin typeface="Calibri" panose="020F0502020204030204" pitchFamily="34" charset="0"/>
                <a:ea typeface="Calibri" panose="020F0502020204030204" pitchFamily="34" charset="0"/>
              </a:rPr>
              <a:t>discussion</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3f) KP1.4(3</a:t>
            </a:r>
            <a:r>
              <a:rPr lang="en-US" sz="1600" dirty="0">
                <a:latin typeface="Calibri" panose="020F0502020204030204" pitchFamily="34" charset="0"/>
                <a:ea typeface="Calibri" panose="020F0502020204030204" pitchFamily="34" charset="0"/>
              </a:rPr>
              <a:t>)-(4) </a:t>
            </a:r>
            <a:r>
              <a:rPr lang="en-US" sz="1600" dirty="0" smtClean="0">
                <a:latin typeface="Calibri" panose="020F0502020204030204" pitchFamily="34" charset="0"/>
                <a:ea typeface="Calibri" panose="020F0502020204030204" pitchFamily="34" charset="0"/>
              </a:rPr>
              <a:t> Resource </a:t>
            </a:r>
            <a:r>
              <a:rPr lang="en-US" sz="1600" dirty="0">
                <a:latin typeface="Calibri" panose="020F0502020204030204" pitchFamily="34" charset="0"/>
                <a:ea typeface="Calibri" panose="020F0502020204030204" pitchFamily="34" charset="0"/>
              </a:rPr>
              <a:t>Statuses and Telemetered AS Limitations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a:solidFill>
                  <a:srgbClr val="FF0000"/>
                </a:solidFill>
                <a:latin typeface="Calibri" panose="020F0502020204030204" pitchFamily="34" charset="0"/>
                <a:ea typeface="Calibri" panose="020F0502020204030204" pitchFamily="34" charset="0"/>
              </a:rPr>
              <a:t>Round 4 </a:t>
            </a:r>
            <a:r>
              <a:rPr lang="en-US" sz="1600" dirty="0" smtClean="0">
                <a:solidFill>
                  <a:srgbClr val="FF0000"/>
                </a:solidFill>
                <a:latin typeface="Calibri" panose="020F0502020204030204" pitchFamily="34" charset="0"/>
                <a:ea typeface="Calibri" panose="020F0502020204030204" pitchFamily="34" charset="0"/>
              </a:rPr>
              <a:t>with </a:t>
            </a:r>
            <a:r>
              <a:rPr lang="en-US" sz="1600" dirty="0">
                <a:solidFill>
                  <a:srgbClr val="FF0000"/>
                </a:solidFill>
                <a:latin typeface="Calibri" panose="020F0502020204030204" pitchFamily="34" charset="0"/>
                <a:ea typeface="Calibri" panose="020F0502020204030204" pitchFamily="34" charset="0"/>
              </a:rPr>
              <a:t>clarifying ERCOT language on ramp </a:t>
            </a:r>
            <a:r>
              <a:rPr lang="en-US" sz="1600" dirty="0" smtClean="0">
                <a:solidFill>
                  <a:srgbClr val="FF0000"/>
                </a:solidFill>
                <a:latin typeface="Calibri" panose="020F0502020204030204" pitchFamily="34" charset="0"/>
                <a:ea typeface="Calibri" panose="020F0502020204030204" pitchFamily="34" charset="0"/>
              </a:rPr>
              <a:t>rates (potential consensus).</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04272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INITIAL REVIEW</a:t>
            </a:r>
            <a:r>
              <a:rPr lang="en-US" sz="1600" b="1" dirty="0"/>
              <a:t>:</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rPr>
              <a:t>4a- Continued need for negative self-arrangement of AS in the </a:t>
            </a:r>
            <a:r>
              <a:rPr lang="en-US" sz="1600" dirty="0" smtClean="0">
                <a:latin typeface="Calibri" panose="020F0502020204030204" pitchFamily="34" charset="0"/>
                <a:cs typeface="Calibri" panose="020F0502020204030204" pitchFamily="34" charset="0"/>
              </a:rPr>
              <a:t>DAM (KP5)</a:t>
            </a:r>
            <a:endParaRPr lang="en-US" sz="1600" dirty="0">
              <a:latin typeface="Calibri" panose="020F0502020204030204" pitchFamily="34" charset="0"/>
              <a:cs typeface="Calibri" panose="020F0502020204030204" pitchFamily="34" charset="0"/>
            </a:endParaRP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4b- </a:t>
            </a:r>
            <a:r>
              <a:rPr lang="en-US" sz="1600" dirty="0">
                <a:latin typeface="Calibri" panose="020F0502020204030204" pitchFamily="34" charset="0"/>
                <a:cs typeface="Calibri" panose="020F0502020204030204" pitchFamily="34" charset="0"/>
              </a:rPr>
              <a:t>Changes to Base Point Deviation Charge Calculations that align with changes to </a:t>
            </a:r>
            <a:r>
              <a:rPr lang="en-US" sz="1600" dirty="0" smtClean="0">
                <a:latin typeface="Calibri" panose="020F0502020204030204" pitchFamily="34" charset="0"/>
                <a:cs typeface="Calibri" panose="020F0502020204030204" pitchFamily="34" charset="0"/>
              </a:rPr>
              <a:t>GREDP (KP7)</a:t>
            </a:r>
            <a:endParaRPr lang="en-US" sz="1600" dirty="0">
              <a:latin typeface="Calibri" panose="020F0502020204030204" pitchFamily="34" charset="0"/>
              <a:cs typeface="Calibri" panose="020F0502020204030204" pitchFamily="34" charset="0"/>
            </a:endParaRP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4c- </a:t>
            </a:r>
            <a:r>
              <a:rPr lang="en-US" sz="1600" dirty="0">
                <a:latin typeface="Calibri" panose="020F0502020204030204" pitchFamily="34" charset="0"/>
                <a:cs typeface="Calibri" panose="020F0502020204030204" pitchFamily="34" charset="0"/>
              </a:rPr>
              <a:t>Performance Monitoring during the Transition into RTC during the Time Period immediately </a:t>
            </a:r>
            <a:r>
              <a:rPr lang="en-US" sz="1600">
                <a:latin typeface="Calibri" panose="020F0502020204030204" pitchFamily="34" charset="0"/>
                <a:cs typeface="Calibri" panose="020F0502020204030204" pitchFamily="34" charset="0"/>
              </a:rPr>
              <a:t>following </a:t>
            </a:r>
            <a:r>
              <a:rPr lang="en-US" sz="1600" smtClean="0">
                <a:latin typeface="Calibri" panose="020F0502020204030204" pitchFamily="34" charset="0"/>
                <a:cs typeface="Calibri" panose="020F0502020204030204" pitchFamily="34" charset="0"/>
              </a:rPr>
              <a:t>implementation (KP7)</a:t>
            </a:r>
            <a:endParaRPr lang="en-US" sz="16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89709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Key Documents for today (cumulative </a:t>
            </a:r>
            <a:r>
              <a:rPr lang="en-US" sz="1600" b="1" dirty="0" smtClean="0"/>
              <a:t>language):</a:t>
            </a:r>
            <a:endParaRPr lang="en-US" sz="1600" b="1" dirty="0" smtClean="0"/>
          </a:p>
          <a:p>
            <a:pPr marL="0" marR="0" indent="0">
              <a:spcBef>
                <a:spcPts val="0"/>
              </a:spcBef>
              <a:spcAft>
                <a:spcPts val="0"/>
              </a:spcAft>
              <a:buNone/>
            </a:pPr>
            <a:endParaRPr lang="en-US" sz="1600" b="1" dirty="0"/>
          </a:p>
          <a:p>
            <a:pPr marL="400050" lvl="1" indent="0">
              <a:buNone/>
            </a:pPr>
            <a:r>
              <a:rPr lang="en-US" sz="1400" b="1" dirty="0">
                <a:hlinkClick r:id="rId2"/>
              </a:rPr>
              <a:t>KP1.1 112519</a:t>
            </a:r>
            <a:r>
              <a:rPr lang="en-US" sz="1400" dirty="0"/>
              <a:t/>
            </a:r>
            <a:br>
              <a:rPr lang="en-US" sz="1400" dirty="0"/>
            </a:br>
            <a:r>
              <a:rPr lang="en-US" sz="1400" b="1" dirty="0" smtClean="0">
                <a:hlinkClick r:id="rId3"/>
              </a:rPr>
              <a:t>KP1.2 </a:t>
            </a:r>
            <a:r>
              <a:rPr lang="en-US" sz="1400" b="1" dirty="0">
                <a:hlinkClick r:id="rId3"/>
              </a:rPr>
              <a:t>112519</a:t>
            </a:r>
            <a:r>
              <a:rPr lang="en-US" sz="1400" dirty="0"/>
              <a:t/>
            </a:r>
            <a:br>
              <a:rPr lang="en-US" sz="1400" dirty="0"/>
            </a:br>
            <a:r>
              <a:rPr lang="en-US" sz="1400" b="1" dirty="0" smtClean="0">
                <a:hlinkClick r:id="rId4"/>
              </a:rPr>
              <a:t>KP1.3 </a:t>
            </a:r>
            <a:r>
              <a:rPr lang="en-US" sz="1400" b="1" dirty="0">
                <a:hlinkClick r:id="rId4"/>
              </a:rPr>
              <a:t>112519</a:t>
            </a:r>
            <a:r>
              <a:rPr lang="en-US" sz="1400" dirty="0"/>
              <a:t/>
            </a:r>
            <a:br>
              <a:rPr lang="en-US" sz="1400" dirty="0"/>
            </a:br>
            <a:r>
              <a:rPr lang="en-US" sz="1400" b="1" dirty="0" smtClean="0">
                <a:hlinkClick r:id="rId5"/>
              </a:rPr>
              <a:t>KP1.4 </a:t>
            </a:r>
            <a:r>
              <a:rPr lang="en-US" sz="1400" b="1" dirty="0">
                <a:hlinkClick r:id="rId5"/>
              </a:rPr>
              <a:t>112519</a:t>
            </a:r>
            <a:r>
              <a:rPr lang="en-US" sz="1400" dirty="0"/>
              <a:t/>
            </a:r>
            <a:br>
              <a:rPr lang="en-US" sz="1400" dirty="0"/>
            </a:br>
            <a:r>
              <a:rPr lang="en-US" sz="1400" b="1" dirty="0" smtClean="0">
                <a:hlinkClick r:id="rId6"/>
              </a:rPr>
              <a:t>KP1.5 </a:t>
            </a:r>
            <a:r>
              <a:rPr lang="en-US" sz="1400" b="1" dirty="0">
                <a:hlinkClick r:id="rId6"/>
              </a:rPr>
              <a:t>112519</a:t>
            </a:r>
            <a:r>
              <a:rPr lang="en-US" sz="1400" dirty="0"/>
              <a:t/>
            </a:r>
            <a:br>
              <a:rPr lang="en-US" sz="1400" dirty="0"/>
            </a:br>
            <a:r>
              <a:rPr lang="en-US" sz="1400" b="1" dirty="0" smtClean="0">
                <a:hlinkClick r:id="rId7"/>
              </a:rPr>
              <a:t>KP1.6 </a:t>
            </a:r>
            <a:r>
              <a:rPr lang="en-US" sz="1400" b="1" dirty="0">
                <a:hlinkClick r:id="rId7"/>
              </a:rPr>
              <a:t>112519</a:t>
            </a:r>
            <a:r>
              <a:rPr lang="en-US" sz="1400" dirty="0"/>
              <a:t/>
            </a:r>
            <a:br>
              <a:rPr lang="en-US" sz="1400" dirty="0"/>
            </a:br>
            <a:r>
              <a:rPr lang="en-US" sz="1400" b="1" dirty="0" smtClean="0">
                <a:hlinkClick r:id="rId8"/>
              </a:rPr>
              <a:t>KP2 </a:t>
            </a:r>
            <a:r>
              <a:rPr lang="en-US" sz="1400" b="1" dirty="0">
                <a:hlinkClick r:id="rId8"/>
              </a:rPr>
              <a:t>112519</a:t>
            </a:r>
            <a:r>
              <a:rPr lang="en-US" sz="1400" dirty="0"/>
              <a:t/>
            </a:r>
            <a:br>
              <a:rPr lang="en-US" sz="1400" dirty="0"/>
            </a:br>
            <a:r>
              <a:rPr lang="en-US" sz="1400" b="1" dirty="0" smtClean="0">
                <a:hlinkClick r:id="rId9"/>
              </a:rPr>
              <a:t>KP3 </a:t>
            </a:r>
            <a:r>
              <a:rPr lang="en-US" sz="1400" b="1" dirty="0">
                <a:hlinkClick r:id="rId9"/>
              </a:rPr>
              <a:t>112519</a:t>
            </a:r>
            <a:r>
              <a:rPr lang="en-US" sz="1400" dirty="0"/>
              <a:t/>
            </a:r>
            <a:br>
              <a:rPr lang="en-US" sz="1400" dirty="0"/>
            </a:br>
            <a:r>
              <a:rPr lang="en-US" sz="1400" b="1" dirty="0" smtClean="0">
                <a:hlinkClick r:id="rId10"/>
              </a:rPr>
              <a:t>KP5 </a:t>
            </a:r>
            <a:r>
              <a:rPr lang="en-US" sz="1400" b="1" dirty="0">
                <a:hlinkClick r:id="rId10"/>
              </a:rPr>
              <a:t>112519</a:t>
            </a:r>
            <a:r>
              <a:rPr lang="en-US" sz="1400" dirty="0"/>
              <a:t/>
            </a:r>
            <a:br>
              <a:rPr lang="en-US" sz="1400" dirty="0"/>
            </a:br>
            <a:r>
              <a:rPr lang="en-US" sz="1400" b="1" dirty="0" smtClean="0">
                <a:hlinkClick r:id="rId11"/>
              </a:rPr>
              <a:t>KP6 </a:t>
            </a:r>
            <a:r>
              <a:rPr lang="en-US" sz="1400" b="1" dirty="0">
                <a:hlinkClick r:id="rId11"/>
              </a:rPr>
              <a:t>112519</a:t>
            </a:r>
            <a:r>
              <a:rPr lang="en-US" sz="1400" dirty="0"/>
              <a:t/>
            </a:r>
            <a:br>
              <a:rPr lang="en-US" sz="1400" dirty="0"/>
            </a:br>
            <a:r>
              <a:rPr lang="en-US" sz="1400" b="1" dirty="0" smtClean="0">
                <a:hlinkClick r:id="rId12"/>
              </a:rPr>
              <a:t>KP7 </a:t>
            </a:r>
            <a:r>
              <a:rPr lang="en-US" sz="1400" b="1" dirty="0">
                <a:hlinkClick r:id="rId12"/>
              </a:rPr>
              <a:t>112519</a:t>
            </a:r>
            <a:r>
              <a:rPr lang="en-US" sz="1400" dirty="0"/>
              <a:t/>
            </a:r>
            <a:br>
              <a:rPr lang="en-US" sz="1400" dirty="0"/>
            </a:br>
            <a:r>
              <a:rPr lang="en-US" sz="1400" b="1" dirty="0" smtClean="0">
                <a:hlinkClick r:id="rId13"/>
              </a:rPr>
              <a:t>KP8 </a:t>
            </a:r>
            <a:r>
              <a:rPr lang="en-US" sz="1400" b="1" dirty="0">
                <a:hlinkClick r:id="rId13"/>
              </a:rPr>
              <a:t>112519</a:t>
            </a:r>
            <a:r>
              <a:rPr lang="en-US" sz="1400" dirty="0"/>
              <a:t/>
            </a:r>
            <a:br>
              <a:rPr lang="en-US" sz="1400" dirty="0"/>
            </a:br>
            <a:endParaRPr lang="en-US" sz="1400" b="1" dirty="0" smtClean="0"/>
          </a:p>
          <a:p>
            <a:pPr marL="0" marR="0" indent="0">
              <a:spcBef>
                <a:spcPts val="0"/>
              </a:spcBef>
              <a:spcAft>
                <a:spcPts val="0"/>
              </a:spcAft>
              <a:buNone/>
            </a:pPr>
            <a:endParaRPr lang="en-US" sz="1600" b="1" dirty="0"/>
          </a:p>
          <a:p>
            <a:pPr marL="0" marR="0" indent="0">
              <a:spcBef>
                <a:spcPts val="0"/>
              </a:spcBef>
              <a:spcAft>
                <a:spcPts val="0"/>
              </a:spcAft>
              <a:buNone/>
            </a:pPr>
            <a:r>
              <a:rPr lang="en-US" sz="1600" b="1" dirty="0" smtClean="0"/>
              <a:t>Any questions?</a:t>
            </a: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428312757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2623</TotalTime>
  <Words>818</Words>
  <Application>Microsoft Office PowerPoint</Application>
  <PresentationFormat>On-screen Show (4:3)</PresentationFormat>
  <Paragraphs>169</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TAC Update </vt:lpstr>
      <vt:lpstr>Today’s Plan for Key Principles (KP)</vt:lpstr>
      <vt:lpstr>Today’s Plan for Key Principles (KP)</vt:lpstr>
      <vt:lpstr>Today’s Plan for Key Principles (KP)</vt:lpstr>
      <vt:lpstr>Today’s Plan </vt:lpstr>
      <vt:lpstr>PowerPoint Presentation</vt:lpstr>
      <vt:lpstr>RTCTF Review Process </vt:lpstr>
      <vt:lpstr>TAC Review Process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212</cp:revision>
  <cp:lastPrinted>2016-01-21T20:53:15Z</cp:lastPrinted>
  <dcterms:created xsi:type="dcterms:W3CDTF">2016-01-21T15:20:31Z</dcterms:created>
  <dcterms:modified xsi:type="dcterms:W3CDTF">2019-12-02T19:14:25Z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