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6"/>
  </p:notesMasterIdLst>
  <p:sldIdLst>
    <p:sldId id="258" r:id="rId5"/>
    <p:sldId id="271" r:id="rId6"/>
    <p:sldId id="268" r:id="rId7"/>
    <p:sldId id="267" r:id="rId8"/>
    <p:sldId id="266" r:id="rId9"/>
    <p:sldId id="261" r:id="rId10"/>
    <p:sldId id="263" r:id="rId11"/>
    <p:sldId id="264" r:id="rId12"/>
    <p:sldId id="265" r:id="rId13"/>
    <p:sldId id="270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rdan, Brent L." initials="JBL" lastIdx="1" clrIdx="0">
    <p:extLst>
      <p:ext uri="{19B8F6BF-5375-455C-9EA6-DF929625EA0E}">
        <p15:presenceInfo xmlns:p15="http://schemas.microsoft.com/office/powerpoint/2012/main" userId="Jordan, Brent L.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71EBF0-A1AC-47D8-B95B-745F8652E787}" v="195" dt="2019-11-26T15:17:05.8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31" d="100"/>
          <a:sy n="131" d="100"/>
        </p:scale>
        <p:origin x="10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za, Marcos" userId="f82b5a49-60b1-4694-af7a-437e02a84e8d" providerId="ADAL" clId="{0771EBF0-A1AC-47D8-B95B-745F8652E787}"/>
    <pc:docChg chg="undo custSel addSld delSld modSld">
      <pc:chgData name="Garza, Marcos" userId="f82b5a49-60b1-4694-af7a-437e02a84e8d" providerId="ADAL" clId="{0771EBF0-A1AC-47D8-B95B-745F8652E787}" dt="2019-11-26T15:17:05.800" v="194" actId="313"/>
      <pc:docMkLst>
        <pc:docMk/>
      </pc:docMkLst>
      <pc:sldChg chg="modSp add">
        <pc:chgData name="Garza, Marcos" userId="f82b5a49-60b1-4694-af7a-437e02a84e8d" providerId="ADAL" clId="{0771EBF0-A1AC-47D8-B95B-745F8652E787}" dt="2019-11-26T15:17:05.800" v="194" actId="313"/>
        <pc:sldMkLst>
          <pc:docMk/>
          <pc:sldMk cId="247035640" sldId="260"/>
        </pc:sldMkLst>
        <pc:spChg chg="mod">
          <ac:chgData name="Garza, Marcos" userId="f82b5a49-60b1-4694-af7a-437e02a84e8d" providerId="ADAL" clId="{0771EBF0-A1AC-47D8-B95B-745F8652E787}" dt="2019-11-22T19:42:31.882" v="160" actId="20577"/>
          <ac:spMkLst>
            <pc:docMk/>
            <pc:sldMk cId="247035640" sldId="260"/>
            <ac:spMk id="2" creationId="{2471C99A-2617-4D86-8A76-02F2038966B0}"/>
          </ac:spMkLst>
        </pc:spChg>
        <pc:spChg chg="mod">
          <ac:chgData name="Garza, Marcos" userId="f82b5a49-60b1-4694-af7a-437e02a84e8d" providerId="ADAL" clId="{0771EBF0-A1AC-47D8-B95B-745F8652E787}" dt="2019-11-26T15:17:05.800" v="194" actId="313"/>
          <ac:spMkLst>
            <pc:docMk/>
            <pc:sldMk cId="247035640" sldId="260"/>
            <ac:spMk id="3" creationId="{FA313978-4F4C-4014-B10D-AE153D832148}"/>
          </ac:spMkLst>
        </pc:spChg>
      </pc:sldChg>
      <pc:sldChg chg="modSp add">
        <pc:chgData name="Garza, Marcos" userId="f82b5a49-60b1-4694-af7a-437e02a84e8d" providerId="ADAL" clId="{0771EBF0-A1AC-47D8-B95B-745F8652E787}" dt="2019-11-22T19:42:46.424" v="193" actId="20577"/>
        <pc:sldMkLst>
          <pc:docMk/>
          <pc:sldMk cId="2315584631" sldId="261"/>
        </pc:sldMkLst>
        <pc:spChg chg="mod">
          <ac:chgData name="Garza, Marcos" userId="f82b5a49-60b1-4694-af7a-437e02a84e8d" providerId="ADAL" clId="{0771EBF0-A1AC-47D8-B95B-745F8652E787}" dt="2019-11-22T19:42:46.424" v="193" actId="20577"/>
          <ac:spMkLst>
            <pc:docMk/>
            <pc:sldMk cId="2315584631" sldId="261"/>
            <ac:spMk id="2" creationId="{0D7A5402-EC4A-47A3-8779-175B31B790C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2017</a:t>
            </a:r>
          </a:p>
          <a:p>
            <a:pPr>
              <a:defRPr/>
            </a:pPr>
            <a:r>
              <a:rPr lang="en-US" sz="1400" baseline="0" dirty="0"/>
              <a:t>961 Outages</a:t>
            </a:r>
          </a:p>
        </c:rich>
      </c:tx>
      <c:layout>
        <c:manualLayout>
          <c:xMode val="edge"/>
          <c:yMode val="edge"/>
          <c:x val="0.3873586283591977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20804723428243649"/>
          <c:w val="0.99999999999999989"/>
          <c:h val="0.675211298250472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2017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1E6F-474B-8A14-286CA22FFD4E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1E6F-474B-8A14-286CA22FFD4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5/15-5/31</c:v>
                </c:pt>
                <c:pt idx="1">
                  <c:v>6/1 - 9/15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367</c:v>
                </c:pt>
                <c:pt idx="1">
                  <c:v>594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64-49FA-9264-F41278603D0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2018</a:t>
            </a:r>
          </a:p>
          <a:p>
            <a:pPr>
              <a:defRPr/>
            </a:pPr>
            <a:r>
              <a:rPr lang="en-US" dirty="0"/>
              <a:t> </a:t>
            </a:r>
            <a:r>
              <a:rPr lang="en-US" sz="1400" baseline="0" dirty="0"/>
              <a:t>981 Outages</a:t>
            </a:r>
          </a:p>
        </c:rich>
      </c:tx>
      <c:layout>
        <c:manualLayout>
          <c:xMode val="edge"/>
          <c:yMode val="edge"/>
          <c:x val="0.2990447520558914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20804723428243649"/>
          <c:w val="0.99999999999999989"/>
          <c:h val="0.675211298250472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2018 - 981 Outages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E3BD-4615-8D21-CAA206A0D99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E3BD-4615-8D21-CAA206A0D99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5/15-5/31</c:v>
                </c:pt>
                <c:pt idx="1">
                  <c:v>6/1 - 9/15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307</c:v>
                </c:pt>
                <c:pt idx="1">
                  <c:v>674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3BD-4615-8D21-CAA206A0D99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2019</a:t>
            </a:r>
          </a:p>
          <a:p>
            <a:pPr>
              <a:defRPr/>
            </a:pPr>
            <a:r>
              <a:rPr lang="en-US" dirty="0"/>
              <a:t> </a:t>
            </a:r>
            <a:r>
              <a:rPr lang="en-US" sz="1400" baseline="0" dirty="0"/>
              <a:t>738 Outages</a:t>
            </a:r>
          </a:p>
        </c:rich>
      </c:tx>
      <c:layout>
        <c:manualLayout>
          <c:xMode val="edge"/>
          <c:yMode val="edge"/>
          <c:x val="0.2990447520558914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20804723428243649"/>
          <c:w val="0.99999999999999989"/>
          <c:h val="0.675211298250472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2019 - 738 Outages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DDB3-4ECF-824B-236C2976647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DDB3-4ECF-824B-236C2976647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5/15-5/31</c:v>
                </c:pt>
                <c:pt idx="1">
                  <c:v>6/1 - 9/15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150</c:v>
                </c:pt>
                <c:pt idx="1">
                  <c:v>588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DB3-4ECF-824B-236C2976647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63E861-E2DE-4649-A657-0CDE01747A55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E4DEB-747A-49EA-8766-8752335A8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AA757A-9938-49CB-A041-148D7B3847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2966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A1351E6-91D8-4DD7-8691-12474E3E49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996D5F1-D521-4A4E-83F1-00E09C521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1551" y="2123527"/>
            <a:ext cx="5669280" cy="1645920"/>
          </a:xfrm>
        </p:spPr>
        <p:txBody>
          <a:bodyPr anchor="t"/>
          <a:lstStyle>
            <a:lvl1pPr algn="l">
              <a:lnSpc>
                <a:spcPct val="87000"/>
              </a:lnSpc>
              <a:defRPr sz="4000" spc="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20693B-7108-4552-8DAF-9992144BDE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1551" y="3824360"/>
            <a:ext cx="5120640" cy="457200"/>
          </a:xfrm>
        </p:spPr>
        <p:txBody>
          <a:bodyPr/>
          <a:lstStyle>
            <a:lvl1pPr marL="0" indent="0" algn="l">
              <a:buNone/>
              <a:defRPr sz="1400" cap="all" spc="0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BA37A89-A9A0-4C3B-AD66-407639FAD263}"/>
              </a:ext>
            </a:extLst>
          </p:cNvPr>
          <p:cNvCxnSpPr>
            <a:cxnSpLocks/>
          </p:cNvCxnSpPr>
          <p:nvPr userDrawn="1"/>
        </p:nvCxnSpPr>
        <p:spPr>
          <a:xfrm>
            <a:off x="1002792" y="2096541"/>
            <a:ext cx="548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E29C5908-A1DF-4412-8ED5-4ACCE25BAB9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10" y="1439654"/>
            <a:ext cx="1500374" cy="519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662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BACA067-4BBB-45B7-B0AB-C082C9DCB0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629F6-44F8-4846-A950-A9CDCD95B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E9A9-2513-406F-9ECE-1B36BCB06EC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46EC64-CE97-435C-A420-3DF58A52E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256" y="2120050"/>
            <a:ext cx="5669280" cy="1645920"/>
          </a:xfrm>
        </p:spPr>
        <p:txBody>
          <a:bodyPr anchor="t"/>
          <a:lstStyle>
            <a:lvl1pPr>
              <a:lnSpc>
                <a:spcPct val="87000"/>
              </a:lnSpc>
              <a:defRPr sz="4000" spc="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7BFC02C-1A02-4953-962A-09AEE360483B}"/>
              </a:ext>
            </a:extLst>
          </p:cNvPr>
          <p:cNvCxnSpPr>
            <a:cxnSpLocks/>
          </p:cNvCxnSpPr>
          <p:nvPr userDrawn="1"/>
        </p:nvCxnSpPr>
        <p:spPr>
          <a:xfrm>
            <a:off x="1002791" y="2096541"/>
            <a:ext cx="548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54CA6D0A-E4D5-4A0F-B1C8-33DBDF31320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10" y="1439654"/>
            <a:ext cx="1500374" cy="51984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0D4A471C-2A00-4456-ABFD-5F0096047F5D}"/>
              </a:ext>
            </a:extLst>
          </p:cNvPr>
          <p:cNvSpPr/>
          <p:nvPr userDrawn="1"/>
        </p:nvSpPr>
        <p:spPr>
          <a:xfrm>
            <a:off x="6002688" y="6411227"/>
            <a:ext cx="2626040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750" spc="0" baseline="0" dirty="0">
                <a:solidFill>
                  <a:schemeClr val="tx1"/>
                </a:solidFill>
              </a:rPr>
              <a:t>PROPRIETARY AND CONFIDENTIAL INFORMATION  •</a:t>
            </a:r>
          </a:p>
        </p:txBody>
      </p:sp>
    </p:spTree>
    <p:extLst>
      <p:ext uri="{BB962C8B-B14F-4D97-AF65-F5344CB8AC3E}">
        <p14:creationId xmlns:p14="http://schemas.microsoft.com/office/powerpoint/2010/main" val="2746102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A8F6D-1544-48C4-838A-256AE6FA2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D3F93-F0CB-4E2E-A769-B6EAA1856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D3E68-3F3F-4987-AAB2-711BB5667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E9A9-2513-406F-9ECE-1B36BCB06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746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ircl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A84938C-5767-465A-B332-5A9A6E8E15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000"/>
          <a:stretch/>
        </p:blipFill>
        <p:spPr>
          <a:xfrm>
            <a:off x="0" y="1371600"/>
            <a:ext cx="9144000" cy="54863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CEA8F6D-1544-48C4-838A-256AE6FA2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D3F93-F0CB-4E2E-A769-B6EAA1856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D3E68-3F3F-4987-AAB2-711BB5667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E9A9-2513-406F-9ECE-1B36BCB06EC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1D1541-EEC6-4BD5-9AFC-0C5AE2774553}"/>
              </a:ext>
            </a:extLst>
          </p:cNvPr>
          <p:cNvSpPr/>
          <p:nvPr userDrawn="1"/>
        </p:nvSpPr>
        <p:spPr>
          <a:xfrm>
            <a:off x="6002688" y="6411227"/>
            <a:ext cx="2626040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750" spc="0" baseline="0" dirty="0">
                <a:solidFill>
                  <a:schemeClr val="tx1"/>
                </a:solidFill>
              </a:rPr>
              <a:t>PROPRIETARY AND CONFIDENTIAL INFORMATION  •</a:t>
            </a:r>
          </a:p>
        </p:txBody>
      </p:sp>
    </p:spTree>
    <p:extLst>
      <p:ext uri="{BB962C8B-B14F-4D97-AF65-F5344CB8AC3E}">
        <p14:creationId xmlns:p14="http://schemas.microsoft.com/office/powerpoint/2010/main" val="4221216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ircl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4DACA80-AB76-4420-AAC5-BC90E715E3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72" r="33333"/>
          <a:stretch/>
        </p:blipFill>
        <p:spPr>
          <a:xfrm>
            <a:off x="0" y="2706986"/>
            <a:ext cx="6096000" cy="415101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CEA8F6D-1544-48C4-838A-256AE6FA2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D3F93-F0CB-4E2E-A769-B6EAA1856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D3E68-3F3F-4987-AAB2-711BB5667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E9A9-2513-406F-9ECE-1B36BCB06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80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ircl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DED6428-974E-4E95-95F7-1A99A8FD581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71" b="22773"/>
          <a:stretch/>
        </p:blipFill>
        <p:spPr>
          <a:xfrm>
            <a:off x="3929204" y="0"/>
            <a:ext cx="5214796" cy="529627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CEA8F6D-1544-48C4-838A-256AE6FA2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D3F93-F0CB-4E2E-A769-B6EAA1856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D3E68-3F3F-4987-AAB2-711BB5667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E9A9-2513-406F-9ECE-1B36BCB06EC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939EB1A-49BD-4B32-9FD0-8F0D821BCDCD}"/>
              </a:ext>
            </a:extLst>
          </p:cNvPr>
          <p:cNvCxnSpPr/>
          <p:nvPr userDrawn="1"/>
        </p:nvCxnSpPr>
        <p:spPr>
          <a:xfrm>
            <a:off x="457200" y="1027759"/>
            <a:ext cx="8229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FEFA7F31-9DD7-4729-A482-A3BD58C76C3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2133" y="451458"/>
            <a:ext cx="1324667" cy="458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083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F4186-E037-4F55-8520-E3885E729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7E109-42F4-4F67-8863-E8EC90C9B0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1950" y="1289304"/>
            <a:ext cx="4208384" cy="488289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E28A0E-3A90-492A-8C39-FE7F453C05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0" y="1289304"/>
            <a:ext cx="4206240" cy="488289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16C6AD-7B11-4433-9090-A78CA2B7A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E9A9-2513-406F-9ECE-1B36BCB06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11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DCB19-D5DC-4009-AE80-821F7E6E6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2B2857-7E8D-4D43-A4DF-ADFE4986B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E9A9-2513-406F-9ECE-1B36BCB06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8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35294-A9FB-4A10-BB9F-338733FF2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E9A9-2513-406F-9ECE-1B36BCB06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828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827D93-14E7-4E36-A8BF-9E19BB9EB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307817"/>
            <a:ext cx="6858000" cy="7672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EB59B3-4EE4-410F-A907-B6EF0DE85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1950" y="1285592"/>
            <a:ext cx="8420100" cy="48866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12401-216F-40FB-8C30-F103EE39E1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92374" y="6411228"/>
            <a:ext cx="330529" cy="2077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D6D4E9A9-2513-406F-9ECE-1B36BCB06E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8391B4A-46FE-40E8-A944-AEC9F0FC180F}"/>
              </a:ext>
            </a:extLst>
          </p:cNvPr>
          <p:cNvCxnSpPr/>
          <p:nvPr userDrawn="1"/>
        </p:nvCxnSpPr>
        <p:spPr>
          <a:xfrm>
            <a:off x="457200" y="1027759"/>
            <a:ext cx="8229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DAFADB31-70B9-4F3B-AF1E-C031A49C3B96}"/>
              </a:ext>
            </a:extLst>
          </p:cNvPr>
          <p:cNvSpPr/>
          <p:nvPr userDrawn="1"/>
        </p:nvSpPr>
        <p:spPr>
          <a:xfrm>
            <a:off x="6002688" y="6411227"/>
            <a:ext cx="2626040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750" spc="0" baseline="0" dirty="0">
                <a:solidFill>
                  <a:schemeClr val="tx1"/>
                </a:solidFill>
              </a:rPr>
              <a:t>PROPRIETARY AND CONFIDENTIAL INFORMATION  •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23BB7AC-BE8E-4B1E-AD56-3FCD008A46E1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2133" y="451458"/>
            <a:ext cx="1324667" cy="458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450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-182880" algn="l" defTabSz="6858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8288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31520" indent="-182880" algn="l" defTabSz="685800" rtl="0" eaLnBrk="1" latinLnBrk="0" hangingPunct="1">
        <a:lnSpc>
          <a:spcPct val="100000"/>
        </a:lnSpc>
        <a:spcBef>
          <a:spcPts val="4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-182880" algn="l" defTabSz="685800" rtl="0" eaLnBrk="1" latinLnBrk="0" hangingPunct="1">
        <a:lnSpc>
          <a:spcPct val="100000"/>
        </a:lnSpc>
        <a:spcBef>
          <a:spcPts val="2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864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orient="horz" pos="3888">
          <p15:clr>
            <a:srgbClr val="F26B43"/>
          </p15:clr>
        </p15:guide>
        <p15:guide id="5" pos="228" userDrawn="1">
          <p15:clr>
            <a:srgbClr val="F26B43"/>
          </p15:clr>
        </p15:guide>
        <p15:guide id="7" pos="5472" userDrawn="1">
          <p15:clr>
            <a:srgbClr val="F26B43"/>
          </p15:clr>
        </p15:guide>
        <p15:guide id="8" pos="5532" userDrawn="1">
          <p15:clr>
            <a:srgbClr val="F26B43"/>
          </p15:clr>
        </p15:guide>
        <p15:guide id="9" pos="2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Summer outage restrictions – lessons learned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December 2019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8483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– lessons learned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700" dirty="0"/>
              <a:t>Summers are becoming more restrictive as area growth and capital projects are increasing</a:t>
            </a:r>
          </a:p>
          <a:p>
            <a:r>
              <a:rPr lang="en-US" sz="1700" dirty="0"/>
              <a:t>Increased need for outage coordination and planning</a:t>
            </a:r>
          </a:p>
          <a:p>
            <a:r>
              <a:rPr lang="en-US" sz="1700" dirty="0"/>
              <a:t>Beneficial to identify outage restrictions asap and incorporate them in planning</a:t>
            </a:r>
          </a:p>
          <a:p>
            <a:r>
              <a:rPr lang="en-US" sz="1700" dirty="0"/>
              <a:t>Anticipate to take daily outages and return before 1300</a:t>
            </a:r>
          </a:p>
          <a:p>
            <a:r>
              <a:rPr lang="en-US" sz="1700" dirty="0"/>
              <a:t>Plan dead work for summer and utilize temporary bypasses</a:t>
            </a:r>
          </a:p>
          <a:p>
            <a:r>
              <a:rPr lang="en-US" sz="1700" dirty="0"/>
              <a:t>Plan for extra manpower and cost associated with extra switching and grounding</a:t>
            </a:r>
          </a:p>
          <a:p>
            <a:r>
              <a:rPr lang="en-US" sz="1700" dirty="0"/>
              <a:t>Leave time in outage coordination process to account for outage conflict resolution</a:t>
            </a:r>
          </a:p>
          <a:p>
            <a:r>
              <a:rPr lang="en-US" sz="1700" dirty="0"/>
              <a:t>Make sure Industrial Customers are aware of outage restrictions and plan for them</a:t>
            </a:r>
          </a:p>
          <a:p>
            <a:r>
              <a:rPr lang="en-US" sz="1700" dirty="0"/>
              <a:t>Beneficial to have ability to study outages to determine if an exception is a viable option</a:t>
            </a:r>
          </a:p>
          <a:p>
            <a:r>
              <a:rPr lang="en-US" sz="1700" dirty="0"/>
              <a:t>Would be very beneficial if continuous outages were allowed on a case by case basis 5/15 – 5/31 and the Outages Restrictions were not applied to load transformers</a:t>
            </a:r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E9A9-2513-406F-9ECE-1B36BCB06EC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036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 descr="Happy Sun Face Cartoon Free Stock Photo - Public Domain ..."/>
          <p:cNvPicPr>
            <a:picLocks noGrp="1" noChangeAspect="1"/>
          </p:cNvPicPr>
          <p:nvPr>
            <p:ph idx="1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81" y="1214439"/>
            <a:ext cx="5250762" cy="530066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E9A9-2513-406F-9ECE-1B36BCB06EC3}" type="slidenum">
              <a:rPr lang="en-US" smtClean="0"/>
              <a:t>11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712446" y="2217683"/>
            <a:ext cx="277992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Thank you!</a:t>
            </a:r>
          </a:p>
          <a:p>
            <a:endParaRPr lang="en-US" sz="4000" dirty="0"/>
          </a:p>
          <a:p>
            <a:r>
              <a:rPr lang="en-US" sz="40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94336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Outage restriction trends</a:t>
            </a:r>
          </a:p>
          <a:p>
            <a:pPr>
              <a:lnSpc>
                <a:spcPct val="150000"/>
              </a:lnSpc>
            </a:pPr>
            <a:r>
              <a:rPr lang="en-US" dirty="0"/>
              <a:t>Summer work prior to ERCOT Summer Outage Restrictions</a:t>
            </a:r>
          </a:p>
          <a:p>
            <a:pPr>
              <a:lnSpc>
                <a:spcPct val="150000"/>
              </a:lnSpc>
            </a:pPr>
            <a:r>
              <a:rPr lang="en-US" dirty="0"/>
              <a:t>CNP outage coordination</a:t>
            </a:r>
          </a:p>
          <a:p>
            <a:pPr>
              <a:lnSpc>
                <a:spcPct val="150000"/>
              </a:lnSpc>
            </a:pPr>
            <a:r>
              <a:rPr lang="en-US" dirty="0"/>
              <a:t>Working with ERCOT Summer Outage Restrictions</a:t>
            </a:r>
          </a:p>
          <a:p>
            <a:pPr>
              <a:lnSpc>
                <a:spcPct val="150000"/>
              </a:lnSpc>
            </a:pPr>
            <a:r>
              <a:rPr lang="en-US" dirty="0"/>
              <a:t>Impact of ERCOT Outage Restrictions</a:t>
            </a:r>
          </a:p>
          <a:p>
            <a:pPr>
              <a:lnSpc>
                <a:spcPct val="150000"/>
              </a:lnSpc>
            </a:pPr>
            <a:r>
              <a:rPr lang="en-US" dirty="0"/>
              <a:t>Lessons Learned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E9A9-2513-406F-9ECE-1B36BCB06EC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540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1C99A-2617-4D86-8A76-02F203896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Trend of Summer Outage Restrictions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13978-4F4C-4014-B10D-AE153D832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</a:pPr>
            <a:r>
              <a:rPr lang="en-US" sz="1600" dirty="0"/>
              <a:t>Outages have been restricted year after year due to growth and higher loads </a:t>
            </a:r>
            <a:endParaRPr lang="en-US" sz="1400" dirty="0"/>
          </a:p>
          <a:p>
            <a:pPr marL="468630" lvl="1" indent="-285750">
              <a:lnSpc>
                <a:spcPct val="150000"/>
              </a:lnSpc>
            </a:pPr>
            <a:r>
              <a:rPr lang="en-US" sz="1400" dirty="0"/>
              <a:t>Texas leads the nation in growth and the Houston area ranks No. 2 in population growth while generation reserves are decreasing</a:t>
            </a:r>
          </a:p>
          <a:p>
            <a:pPr marL="468630" lvl="1" indent="-285750">
              <a:lnSpc>
                <a:spcPct val="150000"/>
              </a:lnSpc>
            </a:pPr>
            <a:r>
              <a:rPr lang="en-US" sz="1400" dirty="0"/>
              <a:t>System conditions have caused summer restrictions prior to ERCOT Outage Restrictions</a:t>
            </a:r>
          </a:p>
          <a:p>
            <a:pPr marL="285750" indent="-285750">
              <a:lnSpc>
                <a:spcPct val="150000"/>
              </a:lnSpc>
            </a:pPr>
            <a:r>
              <a:rPr lang="en-US" sz="1600" dirty="0"/>
              <a:t>Reduced summer outages and more efficient outage coordination is required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69B3D6-A68D-4BF4-BB1F-C7826C708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E9A9-2513-406F-9ECE-1B36BCB06EC3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616" y="3534508"/>
            <a:ext cx="4066384" cy="27624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49868"/>
            <a:ext cx="5239613" cy="3508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574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1C99A-2617-4D86-8A76-02F203896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Summer work</a:t>
            </a:r>
            <a:br>
              <a:rPr lang="en-US" altLang="en-US" dirty="0"/>
            </a:br>
            <a:r>
              <a:rPr lang="en-US" altLang="en-US" dirty="0"/>
              <a:t>PRIOR TO ERCOT OUTAGE RESTRICTIONS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13978-4F4C-4014-B10D-AE153D832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</a:pPr>
            <a:r>
              <a:rPr lang="en-US" sz="1600" dirty="0"/>
              <a:t>Limit outages during 6/1 – 9/15</a:t>
            </a:r>
          </a:p>
          <a:p>
            <a:pPr marL="285750" indent="-285750">
              <a:lnSpc>
                <a:spcPct val="150000"/>
              </a:lnSpc>
            </a:pPr>
            <a:r>
              <a:rPr lang="en-US" sz="1600" dirty="0"/>
              <a:t>Plan work that does not need outages for summer</a:t>
            </a:r>
          </a:p>
          <a:p>
            <a:pPr marL="285750" indent="-285750">
              <a:lnSpc>
                <a:spcPct val="150000"/>
              </a:lnSpc>
            </a:pPr>
            <a:r>
              <a:rPr lang="en-US" sz="1600" dirty="0"/>
              <a:t>Build transmission line by-passes</a:t>
            </a:r>
          </a:p>
          <a:p>
            <a:pPr marL="285750" indent="-285750">
              <a:lnSpc>
                <a:spcPct val="150000"/>
              </a:lnSpc>
            </a:pPr>
            <a:r>
              <a:rPr lang="en-US" sz="1600" dirty="0"/>
              <a:t>Perform more line work hot using work tags</a:t>
            </a:r>
          </a:p>
          <a:p>
            <a:pPr marL="285750" indent="-285750">
              <a:lnSpc>
                <a:spcPct val="150000"/>
              </a:lnSpc>
            </a:pPr>
            <a:r>
              <a:rPr lang="en-US" sz="1600" dirty="0"/>
              <a:t>Minimize Emergency Restore Time</a:t>
            </a:r>
          </a:p>
          <a:p>
            <a:pPr marL="285750" indent="-285750">
              <a:lnSpc>
                <a:spcPct val="150000"/>
              </a:lnSpc>
            </a:pPr>
            <a:r>
              <a:rPr lang="en-US" sz="1600" dirty="0"/>
              <a:t>Plan work for daily outages as needed</a:t>
            </a:r>
          </a:p>
          <a:p>
            <a:pPr marL="285750" indent="-285750">
              <a:lnSpc>
                <a:spcPct val="150000"/>
              </a:lnSpc>
            </a:pPr>
            <a:r>
              <a:rPr lang="en-US" sz="1600" dirty="0"/>
              <a:t>Adjust outage times as needed with regards to forecasted loads</a:t>
            </a:r>
          </a:p>
          <a:p>
            <a:pPr marL="285750" indent="-285750">
              <a:lnSpc>
                <a:spcPct val="150000"/>
              </a:lnSpc>
            </a:pPr>
            <a:r>
              <a:rPr lang="en-US" sz="1600" dirty="0"/>
              <a:t>Attend many outage coordination meetings</a:t>
            </a:r>
          </a:p>
          <a:p>
            <a:pPr marL="285750" indent="-285750">
              <a:lnSpc>
                <a:spcPct val="150000"/>
              </a:lnSpc>
            </a:pPr>
            <a:r>
              <a:rPr lang="en-US" sz="1600" dirty="0"/>
              <a:t>Carefully plan projects and evaluate outages with regards to system reliability</a:t>
            </a:r>
          </a:p>
          <a:p>
            <a:pPr marL="285750" indent="-285750">
              <a:lnSpc>
                <a:spcPct val="150000"/>
              </a:lnSpc>
            </a:pPr>
            <a:endParaRPr lang="en-US" sz="1600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69B3D6-A68D-4BF4-BB1F-C7826C708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E9A9-2513-406F-9ECE-1B36BCB06EC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538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1C99A-2617-4D86-8A76-02F203896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CNP Outage Coordination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13978-4F4C-4014-B10D-AE153D832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</a:pPr>
            <a:r>
              <a:rPr lang="en-US" sz="1400" dirty="0"/>
              <a:t>Outage Scheduling Group holds 2 outage coordination meetings per week</a:t>
            </a:r>
          </a:p>
          <a:p>
            <a:pPr marL="468630" lvl="1" indent="-285750">
              <a:lnSpc>
                <a:spcPct val="150000"/>
              </a:lnSpc>
            </a:pPr>
            <a:r>
              <a:rPr lang="en-US" sz="1400" dirty="0"/>
              <a:t>Discuss major projects and outages of concern up to 1+ year out &amp; most of the upcoming projects and outage conflicts within the next few months</a:t>
            </a:r>
          </a:p>
          <a:p>
            <a:pPr marL="468630" lvl="1" indent="-285750">
              <a:lnSpc>
                <a:spcPct val="150000"/>
              </a:lnSpc>
            </a:pPr>
            <a:r>
              <a:rPr lang="en-US" sz="1400" dirty="0"/>
              <a:t>Perform a detailed 2 week outage review and a 1 week outage review with input from the engineering group</a:t>
            </a:r>
          </a:p>
          <a:p>
            <a:pPr marL="285750" indent="-285750">
              <a:lnSpc>
                <a:spcPct val="150000"/>
              </a:lnSpc>
            </a:pPr>
            <a:r>
              <a:rPr lang="en-US" sz="1400" dirty="0"/>
              <a:t>Attend  other outage coordination meetings: quarterly Transmission Planning meeting, monthly Transmission Construction meetings, biweekly Substation Construction meetings, weekly system modeling, and individual project meetings for each project as needed</a:t>
            </a:r>
          </a:p>
          <a:p>
            <a:pPr marL="285750" indent="-285750">
              <a:lnSpc>
                <a:spcPct val="150000"/>
              </a:lnSpc>
            </a:pPr>
            <a:r>
              <a:rPr lang="en-US" sz="1400" dirty="0"/>
              <a:t>Engineering group performs 3 month, 6 </a:t>
            </a:r>
            <a:r>
              <a:rPr lang="en-US" sz="1400" dirty="0" err="1"/>
              <a:t>wk</a:t>
            </a:r>
            <a:r>
              <a:rPr lang="en-US" sz="1400" dirty="0"/>
              <a:t>, 2 </a:t>
            </a:r>
            <a:r>
              <a:rPr lang="en-US" sz="1400" dirty="0" err="1"/>
              <a:t>wk</a:t>
            </a:r>
            <a:r>
              <a:rPr lang="en-US" sz="1400" dirty="0"/>
              <a:t>, 1 </a:t>
            </a:r>
            <a:r>
              <a:rPr lang="en-US" sz="1400" dirty="0" err="1"/>
              <a:t>wk</a:t>
            </a:r>
            <a:r>
              <a:rPr lang="en-US" sz="1400" dirty="0"/>
              <a:t>, 1 day, real time outage studies that we use in our outage coordination</a:t>
            </a:r>
          </a:p>
          <a:p>
            <a:pPr marL="285750" indent="-285750">
              <a:lnSpc>
                <a:spcPct val="150000"/>
              </a:lnSpc>
            </a:pPr>
            <a:r>
              <a:rPr lang="en-US" sz="1400" dirty="0"/>
              <a:t>Experienced Transmission, Substation Performance and Substation Construction matrixed to Outage Scheduling Group </a:t>
            </a:r>
          </a:p>
          <a:p>
            <a:pPr marL="285750" indent="-285750">
              <a:lnSpc>
                <a:spcPct val="200000"/>
              </a:lnSpc>
            </a:pPr>
            <a:endParaRPr lang="en-US" sz="16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69B3D6-A68D-4BF4-BB1F-C7826C708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E9A9-2513-406F-9ECE-1B36BCB06EC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73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A5402-EC4A-47A3-8779-175B31B79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With ERCOT restrictions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DDC07-90C8-4846-AE40-63DB1E917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200000"/>
              </a:lnSpc>
            </a:pPr>
            <a:r>
              <a:rPr lang="en-US" sz="1600" dirty="0"/>
              <a:t>Limit outages 5/15 – 9/15</a:t>
            </a:r>
          </a:p>
          <a:p>
            <a:pPr marL="285750" indent="-285750">
              <a:lnSpc>
                <a:spcPct val="200000"/>
              </a:lnSpc>
            </a:pPr>
            <a:r>
              <a:rPr lang="en-US" sz="1600" dirty="0"/>
              <a:t>Schedule almost all work for daily outages</a:t>
            </a:r>
          </a:p>
          <a:p>
            <a:pPr marL="285750" indent="-285750">
              <a:lnSpc>
                <a:spcPct val="200000"/>
              </a:lnSpc>
            </a:pPr>
            <a:r>
              <a:rPr lang="en-US" sz="1600" dirty="0"/>
              <a:t>Plan to return all CNP outages by 1300 except for special exceptions</a:t>
            </a:r>
          </a:p>
          <a:p>
            <a:pPr marL="285750" indent="-285750">
              <a:lnSpc>
                <a:spcPct val="200000"/>
              </a:lnSpc>
            </a:pPr>
            <a:r>
              <a:rPr lang="en-US" sz="1600" dirty="0"/>
              <a:t>Inform Industrial Customers of outage restrictions</a:t>
            </a:r>
          </a:p>
          <a:p>
            <a:pPr marL="285750" indent="-285750">
              <a:lnSpc>
                <a:spcPct val="200000"/>
              </a:lnSpc>
            </a:pPr>
            <a:r>
              <a:rPr lang="en-US" sz="1600" dirty="0"/>
              <a:t>Request exceptions for major project outages that do not cause issues</a:t>
            </a:r>
          </a:p>
          <a:p>
            <a:pPr marL="285750" indent="-285750">
              <a:lnSpc>
                <a:spcPct val="200000"/>
              </a:lnSpc>
            </a:pPr>
            <a:r>
              <a:rPr lang="en-US" sz="1600" dirty="0"/>
              <a:t>Request exceptions for load transformer outages as needed </a:t>
            </a:r>
          </a:p>
          <a:p>
            <a:pPr marL="285750" indent="-285750">
              <a:lnSpc>
                <a:spcPct val="20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9FDD8A-0337-4C33-B2BE-F537491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E9A9-2513-406F-9ECE-1B36BCB06EC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84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04952" y="307817"/>
            <a:ext cx="7014998" cy="803652"/>
          </a:xfrm>
        </p:spPr>
        <p:txBody>
          <a:bodyPr/>
          <a:lstStyle/>
          <a:p>
            <a:r>
              <a:rPr lang="en-US" dirty="0"/>
              <a:t>IMPACT OF SUMMER OUTAGE RESTRICTIONS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02803" y="1056641"/>
            <a:ext cx="8420100" cy="2837091"/>
          </a:xfrm>
        </p:spPr>
        <p:txBody>
          <a:bodyPr/>
          <a:lstStyle/>
          <a:p>
            <a:pPr marL="0" indent="0">
              <a:buNone/>
            </a:pPr>
            <a:r>
              <a:rPr lang="en-US" sz="1800" u="sng" dirty="0"/>
              <a:t>EXTENDED SUMMER PEAK</a:t>
            </a:r>
          </a:p>
          <a:p>
            <a:r>
              <a:rPr lang="en-US" sz="1600" dirty="0"/>
              <a:t>Changing Start of “Peak” from 6/1 to 5/15</a:t>
            </a:r>
          </a:p>
          <a:p>
            <a:r>
              <a:rPr lang="en-US" sz="1600" dirty="0"/>
              <a:t>Previously scheduled continuous outages and finished projects 5/15 – 5/31 as allowed by system conditions – reduced flexibility</a:t>
            </a:r>
          </a:p>
          <a:p>
            <a:r>
              <a:rPr lang="en-US" sz="1600" dirty="0"/>
              <a:t>Now plan to complete projects before 5/15 due to continuous outages needed</a:t>
            </a:r>
          </a:p>
          <a:p>
            <a:r>
              <a:rPr lang="en-US" sz="1600" dirty="0"/>
              <a:t>Increases work during shoulder months and creates more outage conflicts</a:t>
            </a:r>
          </a:p>
          <a:p>
            <a:r>
              <a:rPr lang="en-US" sz="1600" dirty="0"/>
              <a:t>Increase budget &amp; plan to work more overtime to complete projects before 5/15</a:t>
            </a:r>
          </a:p>
          <a:p>
            <a:r>
              <a:rPr lang="en-US" sz="1600" dirty="0"/>
              <a:t>Cannot take advantage of cooler temperatures that may allow outages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E9A9-2513-406F-9ECE-1B36BCB06EC3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4156759491"/>
              </p:ext>
            </p:extLst>
          </p:nvPr>
        </p:nvGraphicFramePr>
        <p:xfrm>
          <a:off x="61547" y="4091152"/>
          <a:ext cx="3006968" cy="2766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1014328336"/>
              </p:ext>
            </p:extLst>
          </p:nvPr>
        </p:nvGraphicFramePr>
        <p:xfrm>
          <a:off x="3068515" y="4091152"/>
          <a:ext cx="3006968" cy="2766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Chart 18"/>
          <p:cNvGraphicFramePr/>
          <p:nvPr>
            <p:extLst>
              <p:ext uri="{D42A27DB-BD31-4B8C-83A1-F6EECF244321}">
                <p14:modId xmlns:p14="http://schemas.microsoft.com/office/powerpoint/2010/main" val="1161569805"/>
              </p:ext>
            </p:extLst>
          </p:nvPr>
        </p:nvGraphicFramePr>
        <p:xfrm>
          <a:off x="6075483" y="4091152"/>
          <a:ext cx="3006968" cy="2766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17403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OF SUMMER OUTAGE RESTRICTIONS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u="sng" dirty="0"/>
              <a:t>DAILY OUTAGES</a:t>
            </a:r>
          </a:p>
          <a:p>
            <a:r>
              <a:rPr lang="en-US" sz="1800" dirty="0"/>
              <a:t>Increased number of days on outage – 2 continuous outages days vs. 5 daily</a:t>
            </a:r>
          </a:p>
          <a:p>
            <a:pPr lvl="1"/>
            <a:r>
              <a:rPr lang="en-US" sz="1600" dirty="0"/>
              <a:t> ~ 1 - 2 </a:t>
            </a:r>
            <a:r>
              <a:rPr lang="en-US" sz="1600" dirty="0" err="1"/>
              <a:t>hrs</a:t>
            </a:r>
            <a:r>
              <a:rPr lang="en-US" sz="1600" dirty="0"/>
              <a:t> for switching and 2 </a:t>
            </a:r>
            <a:r>
              <a:rPr lang="en-US" sz="1600" dirty="0" err="1"/>
              <a:t>hrs</a:t>
            </a:r>
            <a:r>
              <a:rPr lang="en-US" sz="1600" dirty="0"/>
              <a:t> for grounding per day leaving only 3-4 </a:t>
            </a:r>
            <a:r>
              <a:rPr lang="en-US" sz="1600" dirty="0" err="1"/>
              <a:t>hrs</a:t>
            </a:r>
            <a:r>
              <a:rPr lang="en-US" sz="1600" dirty="0"/>
              <a:t> to work</a:t>
            </a:r>
          </a:p>
          <a:p>
            <a:pPr lvl="1"/>
            <a:r>
              <a:rPr lang="en-US" sz="1600" dirty="0"/>
              <a:t>More days on one outage creates more outage conflicts</a:t>
            </a:r>
          </a:p>
          <a:p>
            <a:r>
              <a:rPr lang="en-US" sz="1800" dirty="0"/>
              <a:t>Increased switching increase potential for error and increased failure</a:t>
            </a:r>
          </a:p>
          <a:p>
            <a:pPr lvl="1"/>
            <a:r>
              <a:rPr lang="en-US" sz="1600" dirty="0"/>
              <a:t>Added wear and tear on equipment</a:t>
            </a:r>
          </a:p>
          <a:p>
            <a:pPr marL="0" indent="0">
              <a:buNone/>
            </a:pPr>
            <a:r>
              <a:rPr lang="en-US" sz="1800" u="sng" dirty="0"/>
              <a:t>RETURN OUTAGES BY 1300</a:t>
            </a:r>
          </a:p>
          <a:p>
            <a:r>
              <a:rPr lang="en-US" sz="1800" dirty="0"/>
              <a:t>Start outages earlier to meet mandatory 1300 return time</a:t>
            </a:r>
          </a:p>
          <a:p>
            <a:pPr lvl="1"/>
            <a:r>
              <a:rPr lang="en-US" sz="1600" dirty="0"/>
              <a:t>Started outages as early as 2300</a:t>
            </a:r>
          </a:p>
          <a:p>
            <a:pPr lvl="1"/>
            <a:r>
              <a:rPr lang="en-US" sz="1600" dirty="0"/>
              <a:t>Some outages returned by 0600 due to area loading</a:t>
            </a:r>
          </a:p>
          <a:p>
            <a:pPr lvl="1"/>
            <a:r>
              <a:rPr lang="en-US" sz="1600" dirty="0"/>
              <a:t>Median start time for line outages in 2019 was 0500 and return time 1200</a:t>
            </a:r>
          </a:p>
          <a:p>
            <a:r>
              <a:rPr lang="en-US" sz="1800" dirty="0"/>
              <a:t>Increase budget for overtime switching outside normal hours</a:t>
            </a:r>
          </a:p>
          <a:p>
            <a:r>
              <a:rPr lang="en-US" sz="1800" dirty="0"/>
              <a:t>Personnel safety risk of working outages at night – work may be slower</a:t>
            </a:r>
          </a:p>
          <a:p>
            <a:r>
              <a:rPr lang="en-US" sz="1800" dirty="0"/>
              <a:t>Distribution of public working at night in residential areas with lights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E9A9-2513-406F-9ECE-1B36BCB06EC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650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OF SUMMER OUTAGE RESTRICTIONS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u="sng" dirty="0"/>
              <a:t>INDUSTRIAL CUSTOMERS</a:t>
            </a:r>
          </a:p>
          <a:p>
            <a:r>
              <a:rPr lang="en-US" sz="1600" dirty="0"/>
              <a:t>Inform customers of ERCOT Summer Outage Restrictions at CNP’s annual Industrial Customer Workshop</a:t>
            </a:r>
          </a:p>
          <a:p>
            <a:r>
              <a:rPr lang="en-US" sz="1600" dirty="0"/>
              <a:t>Many Industrial Customers can’t work with ERCOT outage restrictions because they need continuous outages to perform all work when the plant comes down</a:t>
            </a:r>
          </a:p>
          <a:p>
            <a:pPr lvl="1"/>
            <a:r>
              <a:rPr lang="en-US" sz="1600" dirty="0"/>
              <a:t>Additional line outages for Industrial Customers in shoulder months create more outage conflicts </a:t>
            </a:r>
          </a:p>
          <a:p>
            <a:pPr lvl="1"/>
            <a:r>
              <a:rPr lang="en-US" sz="1600" dirty="0"/>
              <a:t>Customers may delay outages needed for upgrades, repairs and maintenance which may create more risk to the system</a:t>
            </a:r>
          </a:p>
          <a:p>
            <a:pPr marL="0" indent="0">
              <a:buNone/>
            </a:pPr>
            <a:r>
              <a:rPr lang="en-US" sz="1800" u="sng" dirty="0"/>
              <a:t>REQUEST EXCEPTIONS</a:t>
            </a:r>
          </a:p>
          <a:p>
            <a:r>
              <a:rPr lang="en-US" sz="1600" dirty="0"/>
              <a:t>Some major projects require summer outages to complete on time</a:t>
            </a:r>
          </a:p>
          <a:p>
            <a:pPr lvl="1"/>
            <a:r>
              <a:rPr lang="en-US" sz="1600" dirty="0"/>
              <a:t>Carefully evaluate outages and request exceptions for required continuous outages that shouldn’t disrupt generation or cause system reliability issues</a:t>
            </a:r>
          </a:p>
          <a:p>
            <a:r>
              <a:rPr lang="en-US" sz="1600" dirty="0"/>
              <a:t>Allow outages on customer’s load transformers by requesting an exception with ERCOT</a:t>
            </a:r>
          </a:p>
          <a:p>
            <a:pPr lvl="1"/>
            <a:r>
              <a:rPr lang="en-US" sz="1600" dirty="0"/>
              <a:t>Customers that can roll load will often perform transformer maintenance during summer and schedule line outages during off peak months</a:t>
            </a: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E9A9-2513-406F-9ECE-1B36BCB06EC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8141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CNP 2019">
  <a:themeElements>
    <a:clrScheme name="CNP 2019 template">
      <a:dk1>
        <a:srgbClr val="231F20"/>
      </a:dk1>
      <a:lt1>
        <a:sysClr val="window" lastClr="FFFFFF"/>
      </a:lt1>
      <a:dk2>
        <a:srgbClr val="00ADEE"/>
      </a:dk2>
      <a:lt2>
        <a:srgbClr val="EAEAEA"/>
      </a:lt2>
      <a:accent1>
        <a:srgbClr val="009BD3"/>
      </a:accent1>
      <a:accent2>
        <a:srgbClr val="4FC9E9"/>
      </a:accent2>
      <a:accent3>
        <a:srgbClr val="C1D52F"/>
      </a:accent3>
      <a:accent4>
        <a:srgbClr val="F05222"/>
      </a:accent4>
      <a:accent5>
        <a:srgbClr val="EA1E2E"/>
      </a:accent5>
      <a:accent6>
        <a:srgbClr val="AAAAAA"/>
      </a:accent6>
      <a:hlink>
        <a:srgbClr val="009BD3"/>
      </a:hlink>
      <a:folHlink>
        <a:srgbClr val="AAAAA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599D8EAA455549841ABC0A93774209" ma:contentTypeVersion="10" ma:contentTypeDescription="Create a new document." ma:contentTypeScope="" ma:versionID="952770209f7a73890eae3094238c6a51">
  <xsd:schema xmlns:xsd="http://www.w3.org/2001/XMLSchema" xmlns:xs="http://www.w3.org/2001/XMLSchema" xmlns:p="http://schemas.microsoft.com/office/2006/metadata/properties" xmlns:ns3="62bfe98e-bde8-4dd9-8e12-f4e70489ef90" targetNamespace="http://schemas.microsoft.com/office/2006/metadata/properties" ma:root="true" ma:fieldsID="a4b21631fdff45719c5841eff8f9315d" ns3:_="">
    <xsd:import namespace="62bfe98e-bde8-4dd9-8e12-f4e70489ef9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bfe98e-bde8-4dd9-8e12-f4e70489ef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7A200C8-1FC3-4315-AAA3-2DB09F2864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bfe98e-bde8-4dd9-8e12-f4e70489ef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70D53A-41DC-46A8-A051-64CC8779FF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FBD600-D286-40A5-AA8A-3265CC5C1DC4}">
  <ds:schemaRefs>
    <ds:schemaRef ds:uri="http://purl.org/dc/dcmitype/"/>
    <ds:schemaRef ds:uri="http://purl.org/dc/elements/1.1/"/>
    <ds:schemaRef ds:uri="62bfe98e-bde8-4dd9-8e12-f4e70489ef90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1818</TotalTime>
  <Words>872</Words>
  <Application>Microsoft Office PowerPoint</Application>
  <PresentationFormat>On-screen Show (4:3)</PresentationFormat>
  <Paragraphs>103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CNP 2019</vt:lpstr>
      <vt:lpstr>Summer outage restrictions – lessons learned</vt:lpstr>
      <vt:lpstr>Summary</vt:lpstr>
      <vt:lpstr>Trend of Summer Outage Restrictions</vt:lpstr>
      <vt:lpstr>Summer work PRIOR TO ERCOT OUTAGE RESTRICTIONS</vt:lpstr>
      <vt:lpstr>CNP Outage Coordination</vt:lpstr>
      <vt:lpstr>Working With ERCOT restrictions</vt:lpstr>
      <vt:lpstr>IMPACT OF SUMMER OUTAGE RESTRICTIONS</vt:lpstr>
      <vt:lpstr>IMPACT OF SUMMER OUTAGE RESTRICTIONS</vt:lpstr>
      <vt:lpstr>IMPACT OF SUMMER OUTAGE RESTRICTIONS</vt:lpstr>
      <vt:lpstr>Review – lessons learned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CNP_2019_PPT_template_standard</dc:title>
  <dc:creator>Lynn Butler Bradford</dc:creator>
  <cp:lastModifiedBy>Garza, Marcos</cp:lastModifiedBy>
  <cp:revision>47</cp:revision>
  <dcterms:created xsi:type="dcterms:W3CDTF">2019-01-16T14:48:19Z</dcterms:created>
  <dcterms:modified xsi:type="dcterms:W3CDTF">2019-11-27T18:16:42Z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3414FAF7-C12F-4703-A53F-B819D863A989</vt:lpwstr>
  </property>
  <property fmtid="{D5CDD505-2E9C-101B-9397-08002B2CF9AE}" pid="3" name="ArticulatePath">
    <vt:lpwstr>Presentation3</vt:lpwstr>
  </property>
  <property fmtid="{D5CDD505-2E9C-101B-9397-08002B2CF9AE}" pid="4" name="ContentTypeId">
    <vt:lpwstr>0x0101009A599D8EAA455549841ABC0A93774209</vt:lpwstr>
  </property>
  <property fmtid="{D5CDD505-2E9C-101B-9397-08002B2CF9AE}" pid="5" name="Order">
    <vt:r8>25000</vt:r8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TemplateUrl">
    <vt:lpwstr/>
  </property>
</Properties>
</file>