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76" r:id="rId7"/>
    <p:sldId id="277" r:id="rId8"/>
    <p:sldId id="278" r:id="rId9"/>
    <p:sldId id="275"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11/25/2019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11/25/2019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334000" cy="2923877"/>
          </a:xfrm>
          <a:prstGeom prst="rect">
            <a:avLst/>
          </a:prstGeom>
          <a:noFill/>
        </p:spPr>
        <p:txBody>
          <a:bodyPr wrap="square" rtlCol="0">
            <a:spAutoFit/>
          </a:bodyPr>
          <a:lstStyle/>
          <a:p>
            <a:r>
              <a:rPr lang="fr-FR" sz="2000" dirty="0" smtClean="0"/>
              <a:t>KP-7</a:t>
            </a:r>
            <a:r>
              <a:rPr lang="fr-FR" sz="2000" dirty="0"/>
              <a:t>: </a:t>
            </a:r>
            <a:r>
              <a:rPr lang="en-US" sz="2000" b="1" dirty="0" smtClean="0">
                <a:solidFill>
                  <a:schemeClr val="tx2"/>
                </a:solidFill>
              </a:rPr>
              <a:t>Align Base-Point Deviation Settlement with GREDP/CLREDP Changes</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err="1" smtClean="0">
                <a:solidFill>
                  <a:schemeClr val="tx2"/>
                </a:solidFill>
              </a:rPr>
              <a:t>Magie</a:t>
            </a:r>
            <a:r>
              <a:rPr lang="en-US" dirty="0" smtClean="0">
                <a:solidFill>
                  <a:schemeClr val="tx2"/>
                </a:solidFill>
              </a:rPr>
              <a:t> Shanks</a:t>
            </a:r>
            <a:endParaRPr lang="en-US" dirty="0">
              <a:solidFill>
                <a:schemeClr val="tx2"/>
              </a:solidFill>
            </a:endParaRPr>
          </a:p>
          <a:p>
            <a:r>
              <a:rPr lang="en-US" dirty="0" smtClean="0">
                <a:solidFill>
                  <a:schemeClr val="tx2"/>
                </a:solidFill>
              </a:rPr>
              <a:t>ERCOT</a:t>
            </a:r>
            <a:endParaRPr lang="en-US" dirty="0">
              <a:solidFill>
                <a:schemeClr val="tx2"/>
              </a:solidFill>
            </a:endParaRPr>
          </a:p>
          <a:p>
            <a:endParaRPr lang="en-US" dirty="0" smtClean="0">
              <a:solidFill>
                <a:schemeClr val="tx2"/>
              </a:solidFill>
            </a:endParaRPr>
          </a:p>
          <a:p>
            <a:r>
              <a:rPr lang="en-US" dirty="0" smtClean="0">
                <a:solidFill>
                  <a:schemeClr val="tx2"/>
                </a:solidFill>
              </a:rPr>
              <a:t>RTCTF Meeting</a:t>
            </a:r>
            <a:endParaRPr lang="en-US" dirty="0">
              <a:solidFill>
                <a:schemeClr val="tx2"/>
              </a:solidFill>
            </a:endParaRPr>
          </a:p>
          <a:p>
            <a:r>
              <a:rPr lang="en-US" dirty="0" smtClean="0">
                <a:solidFill>
                  <a:schemeClr val="tx2"/>
                </a:solidFill>
              </a:rPr>
              <a:t>12/03/2019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sz="1800" dirty="0"/>
              <a:t>Changes to Base Point Deviation (BPD) charge calculations that align with changes to GREDP/CLREDP</a:t>
            </a:r>
            <a:r>
              <a:rPr lang="en-US" sz="1800" dirty="0" smtClean="0"/>
              <a:t>.</a:t>
            </a:r>
          </a:p>
          <a:p>
            <a:pPr marL="0" indent="0">
              <a:buNone/>
            </a:pPr>
            <a:endParaRPr lang="en-US" sz="1800" dirty="0"/>
          </a:p>
          <a:p>
            <a:r>
              <a:rPr lang="en-US" sz="1800" u="sng" dirty="0" smtClean="0"/>
              <a:t>KP-7: </a:t>
            </a:r>
            <a:r>
              <a:rPr lang="en-US" sz="1800" dirty="0" smtClean="0"/>
              <a:t>Generation </a:t>
            </a:r>
            <a:r>
              <a:rPr lang="en-US" sz="1800" dirty="0"/>
              <a:t>Resource Energy Deployment Performance (GREDP) and Controllable Load Resource Energy Deployment Performance (CLREDP) calculations will updated to account changes made to deployments instructions from ERCOT.  The “ABP” and “ARI” components of the GREDP and CLREDP calculations will be replaced with an Average Set Point (ASP) component, where ASP is equal to the time-weighted average of the Updated Desired Set Point (UDSP), which is sum of a linearly ramped Base Point (Base Ramp) and Regulation Service instruction that the Resource should have produced during a five-minute clock interval.  </a:t>
            </a:r>
            <a:endParaRPr lang="en-US" sz="1800" dirty="0" smtClean="0"/>
          </a:p>
          <a:p>
            <a:endParaRPr lang="en-US" sz="1800" dirty="0"/>
          </a:p>
          <a:p>
            <a:endParaRPr lang="en-US" sz="1800" dirty="0"/>
          </a:p>
          <a:p>
            <a:endParaRPr lang="en-US" sz="2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321465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BPD Settlement Input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5"/>
          <p:cNvSpPr>
            <a:spLocks noGrp="1"/>
          </p:cNvSpPr>
          <p:nvPr>
            <p:ph idx="1"/>
          </p:nvPr>
        </p:nvSpPr>
        <p:spPr>
          <a:xfrm>
            <a:off x="304800" y="990601"/>
            <a:ext cx="8534400" cy="3124200"/>
          </a:xfrm>
        </p:spPr>
        <p:txBody>
          <a:bodyPr/>
          <a:lstStyle/>
          <a:p>
            <a:r>
              <a:rPr lang="en-US" dirty="0" smtClean="0"/>
              <a:t>Current Aggregate Adjusted Base Point (AABP): </a:t>
            </a:r>
          </a:p>
          <a:p>
            <a:pPr lvl="1"/>
            <a:r>
              <a:rPr lang="en-US" dirty="0" smtClean="0"/>
              <a:t>AABP = AVGBP + AVGREG</a:t>
            </a:r>
          </a:p>
          <a:p>
            <a:pPr marL="457200" lvl="1" indent="0">
              <a:buNone/>
            </a:pPr>
            <a:endParaRPr lang="en-US" dirty="0" smtClean="0"/>
          </a:p>
          <a:p>
            <a:r>
              <a:rPr lang="en-US" dirty="0"/>
              <a:t>Proposed Aggregate Adjusted Base Point (AABP): </a:t>
            </a:r>
          </a:p>
          <a:p>
            <a:pPr lvl="1"/>
            <a:r>
              <a:rPr lang="en-US" dirty="0"/>
              <a:t>AABP = ASP </a:t>
            </a:r>
          </a:p>
          <a:p>
            <a:pPr marL="457200" lvl="1" indent="0">
              <a:buNone/>
            </a:pPr>
            <a:endParaRPr lang="en-US" dirty="0" smtClean="0"/>
          </a:p>
        </p:txBody>
      </p:sp>
      <p:sp>
        <p:nvSpPr>
          <p:cNvPr id="7" name="TextBox 6"/>
          <p:cNvSpPr txBox="1"/>
          <p:nvPr/>
        </p:nvSpPr>
        <p:spPr>
          <a:xfrm>
            <a:off x="6248400" y="5943600"/>
            <a:ext cx="3276600" cy="600164"/>
          </a:xfrm>
          <a:prstGeom prst="rect">
            <a:avLst/>
          </a:prstGeom>
          <a:noFill/>
        </p:spPr>
        <p:txBody>
          <a:bodyPr wrap="square" rtlCol="0">
            <a:spAutoFit/>
          </a:bodyPr>
          <a:lstStyle/>
          <a:p>
            <a:r>
              <a:rPr lang="en-US" sz="1100" dirty="0" smtClean="0">
                <a:solidFill>
                  <a:schemeClr val="tx2"/>
                </a:solidFill>
              </a:rPr>
              <a:t>AVGBP = Average Base Point</a:t>
            </a:r>
          </a:p>
          <a:p>
            <a:r>
              <a:rPr lang="en-US" sz="1100" dirty="0" smtClean="0">
                <a:solidFill>
                  <a:schemeClr val="tx2"/>
                </a:solidFill>
              </a:rPr>
              <a:t>AVGREG = Average Regulation Instruction</a:t>
            </a:r>
          </a:p>
          <a:p>
            <a:r>
              <a:rPr lang="en-US" sz="1100" dirty="0" smtClean="0">
                <a:solidFill>
                  <a:schemeClr val="tx2"/>
                </a:solidFill>
              </a:rPr>
              <a:t>ASP = Average Set Point</a:t>
            </a:r>
            <a:endParaRPr lang="en-US" sz="1100" dirty="0">
              <a:solidFill>
                <a:schemeClr val="tx2"/>
              </a:solidFill>
            </a:endParaRPr>
          </a:p>
        </p:txBody>
      </p:sp>
    </p:spTree>
    <p:extLst>
      <p:ext uri="{BB962C8B-B14F-4D97-AF65-F5344CB8AC3E}">
        <p14:creationId xmlns:p14="http://schemas.microsoft.com/office/powerpoint/2010/main" val="1802162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Principle Concept </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a:t>Aggregate Adjusted Base Point (AABP) calculation used in the Base Point Deviation (BPD) Settlement will </a:t>
            </a:r>
            <a:r>
              <a:rPr lang="en-US" sz="2000" dirty="0" smtClean="0"/>
              <a:t>replace the sum of the </a:t>
            </a:r>
            <a:r>
              <a:rPr lang="en-US" sz="2000" dirty="0"/>
              <a:t>Average Base Point (AVGBP) and the Average Regulation Instruction (AVGREG) </a:t>
            </a:r>
            <a:r>
              <a:rPr lang="en-US" sz="2000" dirty="0" smtClean="0"/>
              <a:t>with </a:t>
            </a:r>
            <a:r>
              <a:rPr lang="en-US" sz="2000" dirty="0"/>
              <a:t>the Average Set Point (ASP) component.  </a:t>
            </a:r>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576795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3200"/>
            <a:ext cx="9144000" cy="518318"/>
          </a:xfrm>
        </p:spPr>
        <p:txBody>
          <a:bodyPr/>
          <a:lstStyle/>
          <a:p>
            <a:pPr algn="ctr"/>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910196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11704</TotalTime>
  <Words>240</Words>
  <Application>Microsoft Office PowerPoint</Application>
  <PresentationFormat>On-screen Show (4:3)</PresentationFormat>
  <Paragraphs>30</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Overview</vt:lpstr>
      <vt:lpstr>BPD Settlement Input</vt:lpstr>
      <vt:lpstr>Proposed Principle Concept </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Shanks, Magie</cp:lastModifiedBy>
  <cp:revision>164</cp:revision>
  <cp:lastPrinted>2016-01-21T20:53:15Z</cp:lastPrinted>
  <dcterms:created xsi:type="dcterms:W3CDTF">2016-01-21T15:20:31Z</dcterms:created>
  <dcterms:modified xsi:type="dcterms:W3CDTF">2019-11-25T20:24:31Z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