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83" r:id="rId7"/>
    <p:sldId id="284" r:id="rId8"/>
    <p:sldId id="285" r:id="rId9"/>
    <p:sldId id="290" r:id="rId10"/>
    <p:sldId id="288" r:id="rId11"/>
    <p:sldId id="29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vens, Carrie" initials="BC" lastIdx="2" clrIdx="0">
    <p:extLst>
      <p:ext uri="{19B8F6BF-5375-455C-9EA6-DF929625EA0E}">
        <p15:presenceInfo xmlns:p15="http://schemas.microsoft.com/office/powerpoint/2012/main" userId="S-1-5-21-639947351-343809578-3807592339-43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60" autoAdjust="0"/>
  </p:normalViewPr>
  <p:slideViewPr>
    <p:cSldViewPr showGuides="1">
      <p:cViewPr varScale="1">
        <p:scale>
          <a:sx n="75" d="100"/>
          <a:sy n="75" d="100"/>
        </p:scale>
        <p:origin x="1758"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Users\nsmith\2019%20Studies\RTCTF%20-%20AS%20Trades\Chart%20in%20Microsoft%20PowerPoin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Users\nsmith\2019%20Studies\RTCTF%20-%20AS%20Trades\Chart%20in%20Microsoft%20PowerPoint.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AS Demand </a:t>
            </a:r>
            <a:r>
              <a:rPr lang="en-US" dirty="0" smtClean="0"/>
              <a:t>Curve with 200 MW Negative </a:t>
            </a:r>
            <a:r>
              <a:rPr lang="en-US" dirty="0"/>
              <a:t>Self-Arranged AS</a:t>
            </a:r>
          </a:p>
        </c:rich>
      </c:tx>
      <c:layout>
        <c:manualLayout>
          <c:xMode val="edge"/>
          <c:yMode val="edge"/>
          <c:x val="0.27720416088297939"/>
          <c:y val="1.4443274324407314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1"/>
          <c:order val="0"/>
          <c:tx>
            <c:strRef>
              <c:f>'Neg Self-AS'!$A$21:$D$21</c:f>
              <c:strCache>
                <c:ptCount val="1"/>
                <c:pt idx="0">
                  <c:v>RRS DC</c:v>
                </c:pt>
              </c:strCache>
            </c:strRef>
          </c:tx>
          <c:spPr>
            <a:ln w="19050" cap="rnd">
              <a:solidFill>
                <a:schemeClr val="accent2"/>
              </a:solidFill>
              <a:round/>
            </a:ln>
            <a:effectLst/>
          </c:spPr>
          <c:marker>
            <c:symbol val="none"/>
          </c:marker>
          <c:xVal>
            <c:numRef>
              <c:f>'Reserve Demand Curves Example'!$K$21:$K$31</c:f>
              <c:numCache>
                <c:formatCode>General</c:formatCode>
                <c:ptCount val="11"/>
                <c:pt idx="0">
                  <c:v>0</c:v>
                </c:pt>
                <c:pt idx="1">
                  <c:v>1800</c:v>
                </c:pt>
                <c:pt idx="2">
                  <c:v>1858</c:v>
                </c:pt>
                <c:pt idx="3">
                  <c:v>2198</c:v>
                </c:pt>
                <c:pt idx="4">
                  <c:v>2538</c:v>
                </c:pt>
                <c:pt idx="5">
                  <c:v>2543</c:v>
                </c:pt>
                <c:pt idx="6">
                  <c:v>2548</c:v>
                </c:pt>
                <c:pt idx="7">
                  <c:v>2553</c:v>
                </c:pt>
                <c:pt idx="8">
                  <c:v>2558</c:v>
                </c:pt>
                <c:pt idx="9">
                  <c:v>2560.5</c:v>
                </c:pt>
                <c:pt idx="10">
                  <c:v>2563</c:v>
                </c:pt>
              </c:numCache>
            </c:numRef>
          </c:xVal>
          <c:yVal>
            <c:numRef>
              <c:f>'Reserve Demand Curves Example'!$L$21:$L$31</c:f>
              <c:numCache>
                <c:formatCode>General</c:formatCode>
                <c:ptCount val="11"/>
                <c:pt idx="0">
                  <c:v>9000</c:v>
                </c:pt>
                <c:pt idx="1">
                  <c:v>9000</c:v>
                </c:pt>
                <c:pt idx="2">
                  <c:v>6500</c:v>
                </c:pt>
                <c:pt idx="3">
                  <c:v>5500</c:v>
                </c:pt>
                <c:pt idx="4">
                  <c:v>4500</c:v>
                </c:pt>
                <c:pt idx="5">
                  <c:v>2250</c:v>
                </c:pt>
                <c:pt idx="6">
                  <c:v>1000</c:v>
                </c:pt>
                <c:pt idx="7">
                  <c:v>500</c:v>
                </c:pt>
                <c:pt idx="8">
                  <c:v>400</c:v>
                </c:pt>
                <c:pt idx="9">
                  <c:v>300</c:v>
                </c:pt>
                <c:pt idx="10">
                  <c:v>250</c:v>
                </c:pt>
              </c:numCache>
            </c:numRef>
          </c:yVal>
          <c:smooth val="0"/>
        </c:ser>
        <c:ser>
          <c:idx val="0"/>
          <c:order val="1"/>
          <c:tx>
            <c:strRef>
              <c:f>'Neg Self-AS'!$A$2</c:f>
              <c:strCache>
                <c:ptCount val="1"/>
                <c:pt idx="0">
                  <c:v>RRS Offer Curve</c:v>
                </c:pt>
              </c:strCache>
            </c:strRef>
          </c:tx>
          <c:spPr>
            <a:ln w="19050" cap="rnd">
              <a:solidFill>
                <a:schemeClr val="accent1"/>
              </a:solidFill>
              <a:round/>
            </a:ln>
            <a:effectLst/>
          </c:spPr>
          <c:marker>
            <c:symbol val="none"/>
          </c:marker>
          <c:xVal>
            <c:numRef>
              <c:f>'Neg Self-AS'!$D$10:$D$20</c:f>
              <c:numCache>
                <c:formatCode>General</c:formatCode>
                <c:ptCount val="11"/>
                <c:pt idx="0">
                  <c:v>989</c:v>
                </c:pt>
                <c:pt idx="1">
                  <c:v>1279</c:v>
                </c:pt>
                <c:pt idx="2">
                  <c:v>1520</c:v>
                </c:pt>
                <c:pt idx="3">
                  <c:v>1799</c:v>
                </c:pt>
                <c:pt idx="4">
                  <c:v>1985</c:v>
                </c:pt>
                <c:pt idx="5">
                  <c:v>2145</c:v>
                </c:pt>
                <c:pt idx="6">
                  <c:v>2417</c:v>
                </c:pt>
                <c:pt idx="7">
                  <c:v>2567</c:v>
                </c:pt>
                <c:pt idx="8">
                  <c:v>2645</c:v>
                </c:pt>
                <c:pt idx="9">
                  <c:v>2726</c:v>
                </c:pt>
                <c:pt idx="10">
                  <c:v>2772</c:v>
                </c:pt>
              </c:numCache>
            </c:numRef>
          </c:xVal>
          <c:yVal>
            <c:numRef>
              <c:f>'Neg Self-AS'!$E$10:$E$20</c:f>
              <c:numCache>
                <c:formatCode>General</c:formatCode>
                <c:ptCount val="11"/>
                <c:pt idx="0">
                  <c:v>1</c:v>
                </c:pt>
                <c:pt idx="1">
                  <c:v>50</c:v>
                </c:pt>
                <c:pt idx="2">
                  <c:v>100</c:v>
                </c:pt>
                <c:pt idx="3">
                  <c:v>200</c:v>
                </c:pt>
                <c:pt idx="4">
                  <c:v>275</c:v>
                </c:pt>
                <c:pt idx="5">
                  <c:v>425</c:v>
                </c:pt>
                <c:pt idx="6">
                  <c:v>800</c:v>
                </c:pt>
                <c:pt idx="7">
                  <c:v>1050</c:v>
                </c:pt>
                <c:pt idx="8">
                  <c:v>1340</c:v>
                </c:pt>
                <c:pt idx="9">
                  <c:v>1800</c:v>
                </c:pt>
                <c:pt idx="10">
                  <c:v>2350</c:v>
                </c:pt>
              </c:numCache>
            </c:numRef>
          </c:yVal>
          <c:smooth val="0"/>
        </c:ser>
        <c:ser>
          <c:idx val="2"/>
          <c:order val="2"/>
          <c:tx>
            <c:strRef>
              <c:f>'Neg Self-AS'!$D$3</c:f>
              <c:strCache>
                <c:ptCount val="1"/>
                <c:pt idx="0">
                  <c:v>Self Arranged RRS</c:v>
                </c:pt>
              </c:strCache>
            </c:strRef>
          </c:tx>
          <c:spPr>
            <a:ln w="63500" cap="rnd">
              <a:solidFill>
                <a:schemeClr val="accent3"/>
              </a:solidFill>
              <a:round/>
            </a:ln>
            <a:effectLst/>
          </c:spPr>
          <c:marker>
            <c:symbol val="none"/>
          </c:marker>
          <c:dPt>
            <c:idx val="1"/>
            <c:marker>
              <c:symbol val="none"/>
            </c:marker>
            <c:bubble3D val="0"/>
            <c:spPr>
              <a:ln w="63500" cap="rnd">
                <a:solidFill>
                  <a:schemeClr val="accent3"/>
                </a:solidFill>
                <a:round/>
              </a:ln>
              <a:effectLst/>
            </c:spPr>
          </c:dPt>
          <c:xVal>
            <c:numRef>
              <c:f>'Neg Self-AS'!$D$4:$D$5</c:f>
              <c:numCache>
                <c:formatCode>General</c:formatCode>
                <c:ptCount val="2"/>
                <c:pt idx="0">
                  <c:v>0</c:v>
                </c:pt>
                <c:pt idx="1">
                  <c:v>988</c:v>
                </c:pt>
              </c:numCache>
            </c:numRef>
          </c:xVal>
          <c:yVal>
            <c:numRef>
              <c:f>'Neg Self-AS'!$E$4:$E$5</c:f>
              <c:numCache>
                <c:formatCode>General</c:formatCode>
                <c:ptCount val="2"/>
                <c:pt idx="0">
                  <c:v>0</c:v>
                </c:pt>
                <c:pt idx="1">
                  <c:v>0</c:v>
                </c:pt>
              </c:numCache>
            </c:numRef>
          </c:yVal>
          <c:smooth val="0"/>
        </c:ser>
        <c:ser>
          <c:idx val="3"/>
          <c:order val="3"/>
          <c:tx>
            <c:strRef>
              <c:f>'Neg Self-AS'!$A$58:$D$58</c:f>
              <c:strCache>
                <c:ptCount val="1"/>
                <c:pt idx="0">
                  <c:v>Shifted RRS DC </c:v>
                </c:pt>
              </c:strCache>
            </c:strRef>
          </c:tx>
          <c:spPr>
            <a:ln w="19050" cap="rnd">
              <a:solidFill>
                <a:schemeClr val="accent6"/>
              </a:solidFill>
              <a:round/>
            </a:ln>
            <a:effectLst/>
          </c:spPr>
          <c:marker>
            <c:symbol val="none"/>
          </c:marker>
          <c:xVal>
            <c:numRef>
              <c:f>'Neg Self-AS'!$C$60:$C$70</c:f>
              <c:numCache>
                <c:formatCode>General</c:formatCode>
                <c:ptCount val="11"/>
                <c:pt idx="0">
                  <c:v>0</c:v>
                </c:pt>
                <c:pt idx="1">
                  <c:v>2000</c:v>
                </c:pt>
                <c:pt idx="2">
                  <c:v>2058</c:v>
                </c:pt>
                <c:pt idx="3">
                  <c:v>2398</c:v>
                </c:pt>
                <c:pt idx="4">
                  <c:v>2738</c:v>
                </c:pt>
                <c:pt idx="5">
                  <c:v>2743</c:v>
                </c:pt>
                <c:pt idx="6">
                  <c:v>2748</c:v>
                </c:pt>
                <c:pt idx="7">
                  <c:v>2753</c:v>
                </c:pt>
                <c:pt idx="8">
                  <c:v>2758</c:v>
                </c:pt>
                <c:pt idx="9">
                  <c:v>2760.5</c:v>
                </c:pt>
                <c:pt idx="10">
                  <c:v>2763</c:v>
                </c:pt>
              </c:numCache>
            </c:numRef>
          </c:xVal>
          <c:yVal>
            <c:numRef>
              <c:f>'Neg Self-AS'!$D$60:$D$70</c:f>
              <c:numCache>
                <c:formatCode>General</c:formatCode>
                <c:ptCount val="11"/>
                <c:pt idx="0">
                  <c:v>9000</c:v>
                </c:pt>
                <c:pt idx="1">
                  <c:v>9000</c:v>
                </c:pt>
                <c:pt idx="2">
                  <c:v>6500</c:v>
                </c:pt>
                <c:pt idx="3">
                  <c:v>5500</c:v>
                </c:pt>
                <c:pt idx="4">
                  <c:v>4500</c:v>
                </c:pt>
                <c:pt idx="5">
                  <c:v>2250</c:v>
                </c:pt>
                <c:pt idx="6">
                  <c:v>1000</c:v>
                </c:pt>
                <c:pt idx="7">
                  <c:v>500</c:v>
                </c:pt>
                <c:pt idx="8">
                  <c:v>400</c:v>
                </c:pt>
                <c:pt idx="9">
                  <c:v>300</c:v>
                </c:pt>
                <c:pt idx="10">
                  <c:v>250</c:v>
                </c:pt>
              </c:numCache>
            </c:numRef>
          </c:yVal>
          <c:smooth val="0"/>
        </c:ser>
        <c:dLbls>
          <c:showLegendKey val="0"/>
          <c:showVal val="0"/>
          <c:showCatName val="0"/>
          <c:showSerName val="0"/>
          <c:showPercent val="0"/>
          <c:showBubbleSize val="0"/>
        </c:dLbls>
        <c:axId val="139390952"/>
        <c:axId val="141781160"/>
      </c:scatterChart>
      <c:valAx>
        <c:axId val="13939095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1781160"/>
        <c:crosses val="autoZero"/>
        <c:crossBetween val="midCat"/>
      </c:valAx>
      <c:valAx>
        <c:axId val="1417811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$/MWh</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9390952"/>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AS Demand </a:t>
            </a:r>
            <a:r>
              <a:rPr lang="en-US" dirty="0" smtClean="0"/>
              <a:t>Curve with 200 MW Negative </a:t>
            </a:r>
            <a:r>
              <a:rPr lang="en-US" dirty="0"/>
              <a:t>Self</a:t>
            </a:r>
            <a:r>
              <a:rPr lang="en-US" baseline="0" dirty="0"/>
              <a:t>-Arranged AS</a:t>
            </a:r>
            <a:endParaRPr lang="en-US" dirty="0"/>
          </a:p>
        </c:rich>
      </c:tx>
      <c:layout>
        <c:manualLayout>
          <c:xMode val="edge"/>
          <c:yMode val="edge"/>
          <c:x val="0.27721214264143146"/>
          <c:y val="1.4437368912669075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1"/>
          <c:order val="0"/>
          <c:tx>
            <c:strRef>
              <c:f>'Neg Self-AS'!$A$21:$D$21</c:f>
              <c:strCache>
                <c:ptCount val="1"/>
                <c:pt idx="0">
                  <c:v>RRS DC</c:v>
                </c:pt>
              </c:strCache>
            </c:strRef>
          </c:tx>
          <c:spPr>
            <a:ln w="19050" cap="rnd">
              <a:solidFill>
                <a:schemeClr val="accent2"/>
              </a:solidFill>
              <a:round/>
            </a:ln>
            <a:effectLst/>
          </c:spPr>
          <c:marker>
            <c:symbol val="none"/>
          </c:marker>
          <c:xVal>
            <c:numRef>
              <c:f>'Reserve Demand Curves Example'!$K$21:$K$31</c:f>
              <c:numCache>
                <c:formatCode>General</c:formatCode>
                <c:ptCount val="11"/>
                <c:pt idx="0">
                  <c:v>0</c:v>
                </c:pt>
                <c:pt idx="1">
                  <c:v>1800</c:v>
                </c:pt>
                <c:pt idx="2">
                  <c:v>1858</c:v>
                </c:pt>
                <c:pt idx="3">
                  <c:v>2198</c:v>
                </c:pt>
                <c:pt idx="4">
                  <c:v>2538</c:v>
                </c:pt>
                <c:pt idx="5">
                  <c:v>2543</c:v>
                </c:pt>
                <c:pt idx="6">
                  <c:v>2548</c:v>
                </c:pt>
                <c:pt idx="7">
                  <c:v>2553</c:v>
                </c:pt>
                <c:pt idx="8">
                  <c:v>2558</c:v>
                </c:pt>
                <c:pt idx="9">
                  <c:v>2560.5</c:v>
                </c:pt>
                <c:pt idx="10">
                  <c:v>2563</c:v>
                </c:pt>
              </c:numCache>
            </c:numRef>
          </c:xVal>
          <c:yVal>
            <c:numRef>
              <c:f>'Reserve Demand Curves Example'!$L$21:$L$31</c:f>
              <c:numCache>
                <c:formatCode>General</c:formatCode>
                <c:ptCount val="11"/>
                <c:pt idx="0">
                  <c:v>9000</c:v>
                </c:pt>
                <c:pt idx="1">
                  <c:v>9000</c:v>
                </c:pt>
                <c:pt idx="2">
                  <c:v>6500</c:v>
                </c:pt>
                <c:pt idx="3">
                  <c:v>5500</c:v>
                </c:pt>
                <c:pt idx="4">
                  <c:v>4500</c:v>
                </c:pt>
                <c:pt idx="5">
                  <c:v>2250</c:v>
                </c:pt>
                <c:pt idx="6">
                  <c:v>1000</c:v>
                </c:pt>
                <c:pt idx="7">
                  <c:v>500</c:v>
                </c:pt>
                <c:pt idx="8">
                  <c:v>400</c:v>
                </c:pt>
                <c:pt idx="9">
                  <c:v>300</c:v>
                </c:pt>
                <c:pt idx="10">
                  <c:v>250</c:v>
                </c:pt>
              </c:numCache>
            </c:numRef>
          </c:yVal>
          <c:smooth val="0"/>
        </c:ser>
        <c:ser>
          <c:idx val="0"/>
          <c:order val="1"/>
          <c:tx>
            <c:strRef>
              <c:f>'Neg Self-AS'!$A$2</c:f>
              <c:strCache>
                <c:ptCount val="1"/>
                <c:pt idx="0">
                  <c:v>RRS Offer Curve</c:v>
                </c:pt>
              </c:strCache>
            </c:strRef>
          </c:tx>
          <c:spPr>
            <a:ln w="28575" cap="rnd">
              <a:solidFill>
                <a:schemeClr val="accent1"/>
              </a:solidFill>
              <a:round/>
            </a:ln>
            <a:effectLst/>
          </c:spPr>
          <c:marker>
            <c:symbol val="none"/>
          </c:marker>
          <c:xVal>
            <c:numRef>
              <c:f>'Neg Self-AS'!$A$4:$A$17</c:f>
              <c:numCache>
                <c:formatCode>General</c:formatCode>
                <c:ptCount val="14"/>
                <c:pt idx="6">
                  <c:v>989</c:v>
                </c:pt>
                <c:pt idx="7">
                  <c:v>1279</c:v>
                </c:pt>
                <c:pt idx="8">
                  <c:v>1520</c:v>
                </c:pt>
                <c:pt idx="9">
                  <c:v>1799</c:v>
                </c:pt>
                <c:pt idx="10">
                  <c:v>1985</c:v>
                </c:pt>
                <c:pt idx="11">
                  <c:v>2145</c:v>
                </c:pt>
                <c:pt idx="12">
                  <c:v>2417</c:v>
                </c:pt>
                <c:pt idx="13">
                  <c:v>2567</c:v>
                </c:pt>
              </c:numCache>
            </c:numRef>
          </c:xVal>
          <c:yVal>
            <c:numRef>
              <c:f>'Neg Self-AS'!$B$4:$B$17</c:f>
              <c:numCache>
                <c:formatCode>General</c:formatCode>
                <c:ptCount val="14"/>
                <c:pt idx="6">
                  <c:v>1</c:v>
                </c:pt>
                <c:pt idx="7">
                  <c:v>50</c:v>
                </c:pt>
                <c:pt idx="8">
                  <c:v>100</c:v>
                </c:pt>
                <c:pt idx="9">
                  <c:v>200</c:v>
                </c:pt>
                <c:pt idx="10">
                  <c:v>275</c:v>
                </c:pt>
                <c:pt idx="11">
                  <c:v>425</c:v>
                </c:pt>
                <c:pt idx="12">
                  <c:v>800</c:v>
                </c:pt>
                <c:pt idx="13">
                  <c:v>1050</c:v>
                </c:pt>
              </c:numCache>
            </c:numRef>
          </c:yVal>
          <c:smooth val="0"/>
        </c:ser>
        <c:ser>
          <c:idx val="2"/>
          <c:order val="2"/>
          <c:tx>
            <c:strRef>
              <c:f>'Neg Self-AS'!$D$3</c:f>
              <c:strCache>
                <c:ptCount val="1"/>
                <c:pt idx="0">
                  <c:v>Self Arranged RRS</c:v>
                </c:pt>
              </c:strCache>
            </c:strRef>
          </c:tx>
          <c:spPr>
            <a:ln w="63500" cap="rnd">
              <a:solidFill>
                <a:schemeClr val="accent3"/>
              </a:solidFill>
              <a:round/>
            </a:ln>
            <a:effectLst/>
          </c:spPr>
          <c:marker>
            <c:symbol val="none"/>
          </c:marker>
          <c:dPt>
            <c:idx val="1"/>
            <c:marker>
              <c:symbol val="none"/>
            </c:marker>
            <c:bubble3D val="0"/>
            <c:spPr>
              <a:ln w="63500" cap="rnd">
                <a:solidFill>
                  <a:schemeClr val="accent3"/>
                </a:solidFill>
                <a:round/>
              </a:ln>
              <a:effectLst/>
            </c:spPr>
          </c:dPt>
          <c:xVal>
            <c:numRef>
              <c:f>'Neg Self-AS'!$D$4:$D$5</c:f>
              <c:numCache>
                <c:formatCode>General</c:formatCode>
                <c:ptCount val="2"/>
                <c:pt idx="0">
                  <c:v>0</c:v>
                </c:pt>
                <c:pt idx="1">
                  <c:v>988</c:v>
                </c:pt>
              </c:numCache>
            </c:numRef>
          </c:xVal>
          <c:yVal>
            <c:numRef>
              <c:f>'Neg Self-AS'!$E$4:$E$5</c:f>
              <c:numCache>
                <c:formatCode>General</c:formatCode>
                <c:ptCount val="2"/>
                <c:pt idx="0">
                  <c:v>0</c:v>
                </c:pt>
                <c:pt idx="1">
                  <c:v>0</c:v>
                </c:pt>
              </c:numCache>
            </c:numRef>
          </c:yVal>
          <c:smooth val="0"/>
        </c:ser>
        <c:ser>
          <c:idx val="5"/>
          <c:order val="3"/>
          <c:tx>
            <c:strRef>
              <c:f>'Neg Self-AS'!$A$58:$D$58</c:f>
              <c:strCache>
                <c:ptCount val="1"/>
                <c:pt idx="0">
                  <c:v>Shifted RRS DC </c:v>
                </c:pt>
              </c:strCache>
            </c:strRef>
          </c:tx>
          <c:spPr>
            <a:ln w="19050" cap="rnd">
              <a:solidFill>
                <a:schemeClr val="accent6"/>
              </a:solidFill>
              <a:round/>
            </a:ln>
            <a:effectLst/>
          </c:spPr>
          <c:marker>
            <c:symbol val="none"/>
          </c:marker>
          <c:xVal>
            <c:numRef>
              <c:f>'Neg Self-AS'!$C$60:$C$70</c:f>
              <c:numCache>
                <c:formatCode>General</c:formatCode>
                <c:ptCount val="11"/>
                <c:pt idx="0">
                  <c:v>0</c:v>
                </c:pt>
                <c:pt idx="1">
                  <c:v>2000</c:v>
                </c:pt>
                <c:pt idx="2">
                  <c:v>2058</c:v>
                </c:pt>
                <c:pt idx="3">
                  <c:v>2398</c:v>
                </c:pt>
                <c:pt idx="4">
                  <c:v>2738</c:v>
                </c:pt>
                <c:pt idx="5">
                  <c:v>2743</c:v>
                </c:pt>
                <c:pt idx="6">
                  <c:v>2748</c:v>
                </c:pt>
                <c:pt idx="7">
                  <c:v>2753</c:v>
                </c:pt>
                <c:pt idx="8">
                  <c:v>2758</c:v>
                </c:pt>
                <c:pt idx="9">
                  <c:v>2760.5</c:v>
                </c:pt>
                <c:pt idx="10">
                  <c:v>2763</c:v>
                </c:pt>
              </c:numCache>
            </c:numRef>
          </c:xVal>
          <c:yVal>
            <c:numRef>
              <c:f>'Neg Self-AS'!$D$60:$D$70</c:f>
              <c:numCache>
                <c:formatCode>General</c:formatCode>
                <c:ptCount val="11"/>
                <c:pt idx="0">
                  <c:v>9000</c:v>
                </c:pt>
                <c:pt idx="1">
                  <c:v>9000</c:v>
                </c:pt>
                <c:pt idx="2">
                  <c:v>6500</c:v>
                </c:pt>
                <c:pt idx="3">
                  <c:v>5500</c:v>
                </c:pt>
                <c:pt idx="4">
                  <c:v>4500</c:v>
                </c:pt>
                <c:pt idx="5">
                  <c:v>2250</c:v>
                </c:pt>
                <c:pt idx="6">
                  <c:v>1000</c:v>
                </c:pt>
                <c:pt idx="7">
                  <c:v>500</c:v>
                </c:pt>
                <c:pt idx="8">
                  <c:v>400</c:v>
                </c:pt>
                <c:pt idx="9">
                  <c:v>300</c:v>
                </c:pt>
                <c:pt idx="10">
                  <c:v>250</c:v>
                </c:pt>
              </c:numCache>
            </c:numRef>
          </c:yVal>
          <c:smooth val="0"/>
        </c:ser>
        <c:dLbls>
          <c:showLegendKey val="0"/>
          <c:showVal val="0"/>
          <c:showCatName val="0"/>
          <c:showSerName val="0"/>
          <c:showPercent val="0"/>
          <c:showBubbleSize val="0"/>
        </c:dLbls>
        <c:axId val="141784688"/>
        <c:axId val="141785080"/>
      </c:scatterChart>
      <c:valAx>
        <c:axId val="1417846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1785080"/>
        <c:crosses val="autoZero"/>
        <c:crossBetween val="midCat"/>
      </c:valAx>
      <c:valAx>
        <c:axId val="141785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$/MWh</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1784688"/>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557883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688525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smtClean="0">
                <a:solidFill>
                  <a:schemeClr val="tx2"/>
                </a:solidFill>
              </a:rPr>
              <a:t>Negative AS Self-Arrangement in RTC</a:t>
            </a:r>
            <a:endParaRPr lang="en-US" sz="2000" b="1" dirty="0">
              <a:solidFill>
                <a:schemeClr val="tx2"/>
              </a:solidFill>
            </a:endParaRPr>
          </a:p>
          <a:p>
            <a:endParaRPr lang="en-US" dirty="0" smtClean="0">
              <a:solidFill>
                <a:schemeClr val="tx2"/>
              </a:solidFill>
            </a:endParaRPr>
          </a:p>
          <a:p>
            <a:endParaRPr lang="en-US">
              <a:solidFill>
                <a:schemeClr val="tx2"/>
              </a:solidFill>
            </a:endParaRPr>
          </a:p>
          <a:p>
            <a:endParaRPr lang="en-US" dirty="0" smtClean="0">
              <a:solidFill>
                <a:schemeClr val="tx2"/>
              </a:solidFill>
            </a:endParaRPr>
          </a:p>
          <a:p>
            <a:r>
              <a:rPr lang="en-US" dirty="0" smtClean="0">
                <a:solidFill>
                  <a:schemeClr val="tx2"/>
                </a:solidFill>
              </a:rPr>
              <a:t>Alfredo Moreno</a:t>
            </a:r>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December 3,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Self-Arrangement of AS in DAM</a:t>
            </a:r>
            <a:endParaRPr lang="en-US" dirty="0"/>
          </a:p>
        </p:txBody>
      </p:sp>
      <p:sp>
        <p:nvSpPr>
          <p:cNvPr id="3" name="Content Placeholder 2"/>
          <p:cNvSpPr>
            <a:spLocks noGrp="1"/>
          </p:cNvSpPr>
          <p:nvPr>
            <p:ph idx="1"/>
          </p:nvPr>
        </p:nvSpPr>
        <p:spPr>
          <a:xfrm>
            <a:off x="304800" y="990600"/>
            <a:ext cx="8534400" cy="5570538"/>
          </a:xfrm>
        </p:spPr>
        <p:txBody>
          <a:bodyPr/>
          <a:lstStyle/>
          <a:p>
            <a:r>
              <a:rPr lang="en-US" sz="2400" dirty="0" smtClean="0"/>
              <a:t>Protocols 4.4.7.1.1(3)</a:t>
            </a:r>
          </a:p>
          <a:p>
            <a:pPr lvl="1"/>
            <a:r>
              <a:rPr lang="en-US" sz="2000" dirty="0" smtClean="0"/>
              <a:t>For </a:t>
            </a:r>
            <a:r>
              <a:rPr lang="en-US" sz="2000" dirty="0"/>
              <a:t>compliance purposes, a QSE may not submit a negative Self-Arranged Ancillary Service Quantity in the DAM that is greater in magnitude than the absolute value of the net sales of its Ancillary Service Trades per Ancillary Service</a:t>
            </a:r>
            <a:r>
              <a:rPr lang="en-US" sz="2000" dirty="0" smtClean="0"/>
              <a:t>.</a:t>
            </a:r>
          </a:p>
          <a:p>
            <a:endParaRPr lang="en-US" sz="2400" dirty="0" smtClean="0"/>
          </a:p>
          <a:p>
            <a:r>
              <a:rPr lang="en-US" sz="2400" dirty="0" smtClean="0"/>
              <a:t>Purpose:</a:t>
            </a:r>
            <a:endParaRPr lang="en-US" sz="2400" dirty="0"/>
          </a:p>
          <a:p>
            <a:pPr lvl="1"/>
            <a:r>
              <a:rPr lang="en-US" sz="2000" dirty="0" smtClean="0"/>
              <a:t>Allow the selling QSE in an AS trade an avenue for having DAM procure the AS on their behalf, when they know prior to DAM they will be unable to provide AS previously sold in a bilateral trade.</a:t>
            </a:r>
          </a:p>
          <a:p>
            <a:pPr lvl="2"/>
            <a:r>
              <a:rPr lang="en-US" sz="2000" dirty="0" smtClean="0"/>
              <a:t>Essentially it functions as a price-taking AS bid.</a:t>
            </a:r>
          </a:p>
          <a:p>
            <a:pPr lvl="2"/>
            <a:r>
              <a:rPr lang="en-US" sz="2000" dirty="0" smtClean="0"/>
              <a:t>Allows QSE to avoid the illiquid SASM process in today’s market.</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298817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Self-Arrangement of AS in DAM</a:t>
            </a:r>
            <a:endParaRPr lang="en-US" dirty="0"/>
          </a:p>
        </p:txBody>
      </p:sp>
      <p:sp>
        <p:nvSpPr>
          <p:cNvPr id="3" name="Content Placeholder 2"/>
          <p:cNvSpPr>
            <a:spLocks noGrp="1"/>
          </p:cNvSpPr>
          <p:nvPr>
            <p:ph idx="1"/>
          </p:nvPr>
        </p:nvSpPr>
        <p:spPr/>
        <p:txBody>
          <a:bodyPr/>
          <a:lstStyle/>
          <a:p>
            <a:r>
              <a:rPr lang="en-US" sz="2400" dirty="0" smtClean="0"/>
              <a:t>Example of negative self-arrangement use in today’s DAM:</a:t>
            </a:r>
          </a:p>
          <a:p>
            <a:pPr lvl="1"/>
            <a:r>
              <a:rPr lang="en-US" sz="2000" dirty="0" smtClean="0"/>
              <a:t>QSE B(buyer) and QSE S(seller) confirm a trade for AS</a:t>
            </a:r>
          </a:p>
          <a:p>
            <a:pPr lvl="1"/>
            <a:r>
              <a:rPr lang="en-US" sz="2000" dirty="0" smtClean="0"/>
              <a:t>QSE B self-arranges the AS </a:t>
            </a:r>
          </a:p>
          <a:p>
            <a:pPr lvl="1"/>
            <a:r>
              <a:rPr lang="en-US" sz="2000" dirty="0" smtClean="0"/>
              <a:t>QSE S discovers they will be unable to provide the AS for the trade prior to DAM</a:t>
            </a:r>
          </a:p>
          <a:p>
            <a:pPr lvl="1"/>
            <a:r>
              <a:rPr lang="en-US" sz="2000" dirty="0" smtClean="0"/>
              <a:t>QSE S negative self-arranges the AS</a:t>
            </a:r>
          </a:p>
          <a:p>
            <a:pPr lvl="1"/>
            <a:r>
              <a:rPr lang="en-US" sz="2000" dirty="0" smtClean="0"/>
              <a:t>The self-arrangements balance out and DAM procures the correct amount of AS</a:t>
            </a:r>
          </a:p>
          <a:p>
            <a:r>
              <a:rPr lang="en-US" sz="2400" dirty="0"/>
              <a:t>What if the behavioral rules </a:t>
            </a:r>
            <a:r>
              <a:rPr lang="en-US" sz="2400" dirty="0" smtClean="0"/>
              <a:t>fail?</a:t>
            </a:r>
          </a:p>
          <a:p>
            <a:pPr lvl="2"/>
            <a:r>
              <a:rPr lang="en-US" sz="1800" dirty="0" smtClean="0"/>
              <a:t>QSE </a:t>
            </a:r>
            <a:r>
              <a:rPr lang="en-US" sz="1800" dirty="0"/>
              <a:t>B doesn’t </a:t>
            </a:r>
            <a:r>
              <a:rPr lang="en-US" sz="1800" dirty="0" smtClean="0"/>
              <a:t>self-arrange</a:t>
            </a:r>
          </a:p>
          <a:p>
            <a:pPr lvl="2"/>
            <a:r>
              <a:rPr lang="en-US" sz="1800" dirty="0" smtClean="0"/>
              <a:t>QSE </a:t>
            </a:r>
            <a:r>
              <a:rPr lang="en-US" sz="1800" dirty="0"/>
              <a:t>B doesn’t enter the </a:t>
            </a:r>
            <a:r>
              <a:rPr lang="en-US" sz="1800" dirty="0" smtClean="0"/>
              <a:t>trade</a:t>
            </a:r>
          </a:p>
          <a:p>
            <a:pPr lvl="2"/>
            <a:r>
              <a:rPr lang="en-US" sz="1800" dirty="0" smtClean="0"/>
              <a:t>QSE </a:t>
            </a:r>
            <a:r>
              <a:rPr lang="en-US" sz="1800" dirty="0"/>
              <a:t>S negative self-arranges more than net </a:t>
            </a:r>
            <a:r>
              <a:rPr lang="en-US" sz="1800" dirty="0" smtClean="0"/>
              <a:t>trades, </a:t>
            </a:r>
            <a:r>
              <a:rPr lang="en-US" sz="1800" dirty="0"/>
              <a:t>etc</a:t>
            </a:r>
            <a:r>
              <a:rPr lang="en-US" sz="1400" dirty="0"/>
              <a:t>.</a:t>
            </a:r>
          </a:p>
          <a:p>
            <a:pPr marL="457200" lvl="1" indent="0">
              <a:buNone/>
            </a:pPr>
            <a:r>
              <a:rPr lang="en-US" dirty="0" smtClean="0"/>
              <a:t>=&gt; DAM </a:t>
            </a:r>
            <a:r>
              <a:rPr lang="en-US" dirty="0"/>
              <a:t>procures </a:t>
            </a:r>
            <a:r>
              <a:rPr lang="en-US" u="sng" dirty="0"/>
              <a:t>more</a:t>
            </a:r>
            <a:r>
              <a:rPr lang="en-US" dirty="0"/>
              <a:t> than the AS plan</a:t>
            </a:r>
          </a:p>
          <a:p>
            <a:pPr lvl="1"/>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164210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Self-Arrangement of AS in RTC</a:t>
            </a:r>
            <a:endParaRPr lang="en-US" dirty="0"/>
          </a:p>
        </p:txBody>
      </p:sp>
      <p:sp>
        <p:nvSpPr>
          <p:cNvPr id="3" name="Content Placeholder 2"/>
          <p:cNvSpPr>
            <a:spLocks noGrp="1"/>
          </p:cNvSpPr>
          <p:nvPr>
            <p:ph idx="1"/>
          </p:nvPr>
        </p:nvSpPr>
        <p:spPr/>
        <p:txBody>
          <a:bodyPr/>
          <a:lstStyle/>
          <a:p>
            <a:pPr marL="0" indent="0">
              <a:buNone/>
            </a:pPr>
            <a:r>
              <a:rPr lang="en-US" dirty="0" smtClean="0"/>
              <a:t>How would this work with the ASDCs in RTC?</a:t>
            </a:r>
          </a:p>
          <a:p>
            <a:r>
              <a:rPr lang="en-US" dirty="0" smtClean="0"/>
              <a:t>Because the procurement is no longer a fixed quantity, to make the negative self-arrangement essentially a price-taking bid, it would shift the ASDC to the right.</a:t>
            </a:r>
          </a:p>
          <a:p>
            <a:r>
              <a:rPr lang="en-US" dirty="0" smtClean="0"/>
              <a:t>It can also result in over-procuring a service, in the case of an erroneous negative self-arrangement.</a:t>
            </a:r>
          </a:p>
          <a:p>
            <a:pPr marL="457200" lvl="1" indent="0">
              <a:buNone/>
            </a:pPr>
            <a:endParaRPr lang="en-US" dirty="0" smtClean="0"/>
          </a:p>
          <a:p>
            <a:pPr lvl="1"/>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230675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3218113300"/>
              </p:ext>
            </p:extLst>
          </p:nvPr>
        </p:nvGraphicFramePr>
        <p:xfrm>
          <a:off x="123425" y="791094"/>
          <a:ext cx="8897150" cy="527581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sz="2300" dirty="0" smtClean="0"/>
              <a:t>Example 1 : ASO curve intersects higher on Shifted ASDC</a:t>
            </a:r>
            <a:endParaRPr lang="en-US" sz="2300" dirty="0"/>
          </a:p>
        </p:txBody>
      </p:sp>
      <p:sp>
        <p:nvSpPr>
          <p:cNvPr id="3" name="Content Placeholder 2"/>
          <p:cNvSpPr>
            <a:spLocks noGrp="1"/>
          </p:cNvSpPr>
          <p:nvPr>
            <p:ph idx="1"/>
          </p:nvPr>
        </p:nvSpPr>
        <p:spPr/>
        <p:txBody>
          <a:bodyPr/>
          <a:lstStyle/>
          <a:p>
            <a:pPr lvl="1"/>
            <a:endParaRPr lang="en-US" dirty="0"/>
          </a:p>
          <a:p>
            <a:pPr lvl="1"/>
            <a:endParaRPr lang="en-US" dirty="0" smtClean="0"/>
          </a:p>
          <a:p>
            <a:pPr lvl="1"/>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cxnSp>
        <p:nvCxnSpPr>
          <p:cNvPr id="7" name="Straight Connector 6"/>
          <p:cNvCxnSpPr/>
          <p:nvPr/>
        </p:nvCxnSpPr>
        <p:spPr>
          <a:xfrm>
            <a:off x="1046722" y="4711700"/>
            <a:ext cx="651624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3" name="TextBox 1"/>
          <p:cNvSpPr txBox="1"/>
          <p:nvPr/>
        </p:nvSpPr>
        <p:spPr>
          <a:xfrm>
            <a:off x="996743" y="4495357"/>
            <a:ext cx="1828810" cy="7619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dirty="0" smtClean="0">
                <a:solidFill>
                  <a:schemeClr val="accent1"/>
                </a:solidFill>
              </a:rPr>
              <a:t>$1018.21/MWh</a:t>
            </a:r>
          </a:p>
          <a:p>
            <a:r>
              <a:rPr lang="en-US" dirty="0">
                <a:solidFill>
                  <a:schemeClr val="accent1"/>
                </a:solidFill>
              </a:rPr>
              <a:t>Normal ASDC Price</a:t>
            </a:r>
            <a:endParaRPr lang="en-US" sz="800" dirty="0">
              <a:solidFill>
                <a:schemeClr val="accent1"/>
              </a:solidFill>
            </a:endParaRPr>
          </a:p>
          <a:p>
            <a:endParaRPr lang="en-US" sz="1100" dirty="0" smtClean="0">
              <a:solidFill>
                <a:schemeClr val="accent1"/>
              </a:solidFill>
            </a:endParaRPr>
          </a:p>
          <a:p>
            <a:endParaRPr lang="en-US" sz="1100" dirty="0">
              <a:solidFill>
                <a:schemeClr val="accent1"/>
              </a:solidFill>
            </a:endParaRPr>
          </a:p>
        </p:txBody>
      </p:sp>
      <p:cxnSp>
        <p:nvCxnSpPr>
          <p:cNvPr id="14" name="Straight Connector 13"/>
          <p:cNvCxnSpPr/>
          <p:nvPr/>
        </p:nvCxnSpPr>
        <p:spPr>
          <a:xfrm>
            <a:off x="1060997" y="4318000"/>
            <a:ext cx="7004653"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6" name="TextBox 1"/>
          <p:cNvSpPr txBox="1"/>
          <p:nvPr/>
        </p:nvSpPr>
        <p:spPr>
          <a:xfrm>
            <a:off x="996743" y="4104188"/>
            <a:ext cx="1828810" cy="64238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dirty="0" smtClean="0">
                <a:solidFill>
                  <a:schemeClr val="accent6"/>
                </a:solidFill>
              </a:rPr>
              <a:t>$2014.52/MWh</a:t>
            </a:r>
          </a:p>
          <a:p>
            <a:r>
              <a:rPr lang="en-US" dirty="0">
                <a:solidFill>
                  <a:schemeClr val="accent6"/>
                </a:solidFill>
              </a:rPr>
              <a:t>Shifted ASDC Price</a:t>
            </a:r>
            <a:endParaRPr lang="en-US" sz="800" dirty="0">
              <a:solidFill>
                <a:schemeClr val="accent6"/>
              </a:solidFill>
            </a:endParaRPr>
          </a:p>
          <a:p>
            <a:endParaRPr lang="en-US" sz="1100" dirty="0">
              <a:solidFill>
                <a:schemeClr val="accent6"/>
              </a:solidFill>
            </a:endParaRPr>
          </a:p>
        </p:txBody>
      </p:sp>
    </p:spTree>
    <p:extLst>
      <p:ext uri="{BB962C8B-B14F-4D97-AF65-F5344CB8AC3E}">
        <p14:creationId xmlns:p14="http://schemas.microsoft.com/office/powerpoint/2010/main" val="1765280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hart 17"/>
          <p:cNvGraphicFramePr>
            <a:graphicFrameLocks/>
          </p:cNvGraphicFramePr>
          <p:nvPr>
            <p:extLst>
              <p:ext uri="{D42A27DB-BD31-4B8C-83A1-F6EECF244321}">
                <p14:modId xmlns:p14="http://schemas.microsoft.com/office/powerpoint/2010/main" val="3620800113"/>
              </p:ext>
            </p:extLst>
          </p:nvPr>
        </p:nvGraphicFramePr>
        <p:xfrm>
          <a:off x="123264" y="790015"/>
          <a:ext cx="8897471" cy="527797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sz="2300" dirty="0" smtClean="0"/>
              <a:t>Example 2 : ASO curve short of Shifted ASDC</a:t>
            </a:r>
            <a:endParaRPr lang="en-US" sz="2300" dirty="0"/>
          </a:p>
        </p:txBody>
      </p:sp>
      <p:sp>
        <p:nvSpPr>
          <p:cNvPr id="3" name="Content Placeholder 2"/>
          <p:cNvSpPr>
            <a:spLocks noGrp="1"/>
          </p:cNvSpPr>
          <p:nvPr>
            <p:ph idx="1"/>
          </p:nvPr>
        </p:nvSpPr>
        <p:spPr/>
        <p:txBody>
          <a:bodyPr/>
          <a:lstStyle/>
          <a:p>
            <a:pPr lvl="1"/>
            <a:endParaRPr lang="en-US" dirty="0"/>
          </a:p>
          <a:p>
            <a:pPr lvl="1"/>
            <a:endParaRPr lang="en-US" dirty="0" smtClean="0"/>
          </a:p>
          <a:p>
            <a:pPr lvl="1"/>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cxnSp>
        <p:nvCxnSpPr>
          <p:cNvPr id="7" name="Straight Connector 6"/>
          <p:cNvCxnSpPr/>
          <p:nvPr/>
        </p:nvCxnSpPr>
        <p:spPr>
          <a:xfrm>
            <a:off x="1037061" y="4711700"/>
            <a:ext cx="655386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3" name="TextBox 1"/>
          <p:cNvSpPr txBox="1"/>
          <p:nvPr/>
        </p:nvSpPr>
        <p:spPr>
          <a:xfrm>
            <a:off x="979962" y="4500730"/>
            <a:ext cx="1828810" cy="7619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dirty="0" smtClean="0">
                <a:solidFill>
                  <a:schemeClr val="accent1"/>
                </a:solidFill>
              </a:rPr>
              <a:t>$1018.21/MWh</a:t>
            </a:r>
            <a:endParaRPr lang="en-US" dirty="0">
              <a:solidFill>
                <a:schemeClr val="accent1"/>
              </a:solidFill>
            </a:endParaRPr>
          </a:p>
          <a:p>
            <a:r>
              <a:rPr lang="en-US" dirty="0" smtClean="0">
                <a:solidFill>
                  <a:schemeClr val="accent1"/>
                </a:solidFill>
              </a:rPr>
              <a:t>Normal ASDC Price</a:t>
            </a:r>
            <a:endParaRPr lang="en-US" sz="1100" dirty="0">
              <a:solidFill>
                <a:schemeClr val="accent1"/>
              </a:solidFill>
            </a:endParaRPr>
          </a:p>
        </p:txBody>
      </p:sp>
      <p:cxnSp>
        <p:nvCxnSpPr>
          <p:cNvPr id="14" name="Straight Connector 13"/>
          <p:cNvCxnSpPr/>
          <p:nvPr/>
        </p:nvCxnSpPr>
        <p:spPr>
          <a:xfrm>
            <a:off x="1048680" y="3185882"/>
            <a:ext cx="6535883"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585046" y="3200699"/>
            <a:ext cx="18764" cy="1475368"/>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6" name="TextBox 1"/>
          <p:cNvSpPr txBox="1"/>
          <p:nvPr/>
        </p:nvSpPr>
        <p:spPr>
          <a:xfrm>
            <a:off x="967262" y="2968724"/>
            <a:ext cx="1828810" cy="77728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dirty="0" smtClean="0">
                <a:solidFill>
                  <a:schemeClr val="accent6"/>
                </a:solidFill>
              </a:rPr>
              <a:t>$5002.94/MWh</a:t>
            </a:r>
          </a:p>
          <a:p>
            <a:r>
              <a:rPr lang="en-US" dirty="0" smtClean="0">
                <a:solidFill>
                  <a:schemeClr val="accent6"/>
                </a:solidFill>
              </a:rPr>
              <a:t>Shifted ASDC Price</a:t>
            </a:r>
            <a:endParaRPr lang="en-US" sz="1100" dirty="0">
              <a:solidFill>
                <a:schemeClr val="accent6"/>
              </a:solidFill>
            </a:endParaRPr>
          </a:p>
        </p:txBody>
      </p:sp>
    </p:spTree>
    <p:extLst>
      <p:ext uri="{BB962C8B-B14F-4D97-AF65-F5344CB8AC3E}">
        <p14:creationId xmlns:p14="http://schemas.microsoft.com/office/powerpoint/2010/main" val="4143576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How to handle negative Self-AS once DAM has ASDCs rather than fixed AS plan procurement:</a:t>
            </a:r>
          </a:p>
          <a:p>
            <a:pPr lvl="1"/>
            <a:r>
              <a:rPr lang="en-US" dirty="0" smtClean="0"/>
              <a:t>Shift the DAM ASDC when needed, such that the negative self-arrangement is “price-taking”</a:t>
            </a:r>
          </a:p>
          <a:p>
            <a:pPr lvl="2"/>
            <a:r>
              <a:rPr lang="en-US" dirty="0" smtClean="0"/>
              <a:t>Affects clearing price</a:t>
            </a:r>
          </a:p>
          <a:p>
            <a:pPr lvl="2"/>
            <a:r>
              <a:rPr lang="en-US" dirty="0" smtClean="0"/>
              <a:t>In this case, the DAM ASDC and the RT ASDC would be out of alignment</a:t>
            </a:r>
          </a:p>
          <a:p>
            <a:pPr lvl="1"/>
            <a:r>
              <a:rPr lang="en-US" dirty="0" smtClean="0"/>
              <a:t>Remove negative Self-AS as an option</a:t>
            </a:r>
          </a:p>
          <a:p>
            <a:pPr lvl="2"/>
            <a:r>
              <a:rPr lang="en-US" dirty="0" smtClean="0"/>
              <a:t>Simplifies implementation, DAM and RT stay in alignment, and AS shortages can be handled in the RT AS Imbalance</a:t>
            </a:r>
          </a:p>
          <a:p>
            <a:pPr lvl="1"/>
            <a:r>
              <a:rPr lang="en-US" dirty="0" smtClean="0"/>
              <a:t>Other?</a:t>
            </a:r>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86679751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dcmitype/"/>
    <ds:schemaRef ds:uri="http://schemas.microsoft.com/office/2006/documentManagement/types"/>
    <ds:schemaRef ds:uri="http://schemas.microsoft.com/office/2006/metadata/properties"/>
    <ds:schemaRef ds:uri="http://purl.org/dc/terms/"/>
    <ds:schemaRef ds:uri="http://www.w3.org/XML/1998/namespace"/>
    <ds:schemaRef ds:uri="http://purl.org/dc/elements/1.1/"/>
    <ds:schemaRef ds:uri="http://schemas.openxmlformats.org/package/2006/metadata/core-properties"/>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13445</TotalTime>
  <Words>442</Words>
  <Application>Microsoft Office PowerPoint</Application>
  <PresentationFormat>On-screen Show (4:3)</PresentationFormat>
  <Paragraphs>66</Paragraphs>
  <Slides>7</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Negative Self-Arrangement of AS in DAM</vt:lpstr>
      <vt:lpstr>Negative Self-Arrangement of AS in DAM</vt:lpstr>
      <vt:lpstr>Negative Self-Arrangement of AS in RTC</vt:lpstr>
      <vt:lpstr>Example 1 : ASO curve intersects higher on Shifted ASDC</vt:lpstr>
      <vt:lpstr>Example 2 : ASO curve short of Shifted ASDC</vt:lpstr>
      <vt:lpstr>Discussion: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Smith, Nathan</cp:lastModifiedBy>
  <cp:revision>200</cp:revision>
  <cp:lastPrinted>2016-01-21T20:53:15Z</cp:lastPrinted>
  <dcterms:created xsi:type="dcterms:W3CDTF">2016-01-21T15:20:31Z</dcterms:created>
  <dcterms:modified xsi:type="dcterms:W3CDTF">2019-11-26T15:32:55Z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