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2826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6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1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4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8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7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5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6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C14C-E624-4F4F-9301-FB44B68E173A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16CD-CE9E-4682-B97D-AF6DC7206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3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9278F9-967B-4CEA-9283-EC5C3B08D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716" y="-232428"/>
            <a:ext cx="3992095" cy="1888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ED8CFA-0050-4439-9EC7-8EF81657E25D}"/>
              </a:ext>
            </a:extLst>
          </p:cNvPr>
          <p:cNvSpPr txBox="1"/>
          <p:nvPr/>
        </p:nvSpPr>
        <p:spPr>
          <a:xfrm>
            <a:off x="82778" y="1032312"/>
            <a:ext cx="276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Operations Training Working Group</a:t>
            </a:r>
          </a:p>
          <a:p>
            <a:pPr algn="ctr"/>
            <a:r>
              <a:rPr lang="en-US" sz="1400" dirty="0"/>
              <a:t>(OTWG)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D0C236E-7A45-4F4D-942C-6BB00DB5FD28}"/>
              </a:ext>
            </a:extLst>
          </p:cNvPr>
          <p:cNvSpPr txBox="1">
            <a:spLocks/>
          </p:cNvSpPr>
          <p:nvPr/>
        </p:nvSpPr>
        <p:spPr>
          <a:xfrm>
            <a:off x="116115" y="1608601"/>
            <a:ext cx="8186057" cy="49863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5F5F5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following are in place or recommended to support mandatory annual ERCOT Training:</a:t>
            </a:r>
            <a:endParaRPr lang="en-US" sz="2000" b="1" i="1" dirty="0">
              <a:solidFill>
                <a:srgbClr val="5F5F5F"/>
              </a:solidFill>
            </a:endParaRPr>
          </a:p>
          <a:p>
            <a:endParaRPr lang="en-US" sz="2800" b="1" dirty="0">
              <a:solidFill>
                <a:srgbClr val="5F5F5F"/>
              </a:solidFill>
            </a:endParaRPr>
          </a:p>
          <a:p>
            <a:pPr algn="l"/>
            <a:r>
              <a:rPr lang="en-US" sz="2800" b="1" dirty="0">
                <a:solidFill>
                  <a:srgbClr val="5F5F5F"/>
                </a:solidFill>
              </a:rPr>
              <a:t>     Black Start Training (BSTTF)</a:t>
            </a:r>
          </a:p>
          <a:p>
            <a:pPr algn="l"/>
            <a:endParaRPr lang="en-US" sz="2800" b="1" dirty="0">
              <a:solidFill>
                <a:srgbClr val="5F5F5F"/>
              </a:solidFill>
            </a:endParaRPr>
          </a:p>
          <a:p>
            <a:pPr algn="l"/>
            <a:r>
              <a:rPr lang="en-US" sz="2800" b="1" dirty="0">
                <a:solidFill>
                  <a:srgbClr val="5F5F5F"/>
                </a:solidFill>
              </a:rPr>
              <a:t>     Operator Training Seminar (OTSTF)</a:t>
            </a:r>
          </a:p>
          <a:p>
            <a:pPr algn="l"/>
            <a:endParaRPr lang="en-US" sz="2800" b="1" dirty="0">
              <a:solidFill>
                <a:srgbClr val="5F5F5F"/>
              </a:solidFill>
            </a:endParaRPr>
          </a:p>
          <a:p>
            <a:pPr algn="l"/>
            <a:r>
              <a:rPr lang="en-US" sz="2800" b="1" dirty="0">
                <a:solidFill>
                  <a:srgbClr val="5F5F5F"/>
                </a:solidFill>
              </a:rPr>
              <a:t>     Severe Weather Drills (SWDTF)</a:t>
            </a:r>
          </a:p>
          <a:p>
            <a:pPr algn="l"/>
            <a:endParaRPr lang="en-US" sz="2800" b="1" dirty="0">
              <a:solidFill>
                <a:srgbClr val="5F5F5F"/>
              </a:solidFill>
            </a:endParaRPr>
          </a:p>
          <a:p>
            <a:pPr algn="l"/>
            <a:r>
              <a:rPr lang="en-US" sz="2800" b="1" dirty="0">
                <a:solidFill>
                  <a:srgbClr val="5F5F5F"/>
                </a:solidFill>
              </a:rPr>
              <a:t>     ERCOT Operator Certification (EOCTF)</a:t>
            </a:r>
          </a:p>
          <a:p>
            <a:pPr algn="l"/>
            <a:r>
              <a:rPr lang="en-US" sz="2400" b="1" i="1" dirty="0">
                <a:solidFill>
                  <a:srgbClr val="5F5F5F"/>
                </a:solidFill>
              </a:rPr>
              <a:t>     - includes ERCOT Fundamentals Review/Exam Writing</a:t>
            </a:r>
          </a:p>
          <a:p>
            <a:pPr algn="l"/>
            <a:endParaRPr lang="en-US" sz="2800" b="1" dirty="0">
              <a:solidFill>
                <a:srgbClr val="5F5F5F"/>
              </a:solidFill>
            </a:endParaRPr>
          </a:p>
          <a:p>
            <a:pPr algn="l"/>
            <a:r>
              <a:rPr lang="en-US" sz="2800" b="1" dirty="0">
                <a:solidFill>
                  <a:srgbClr val="5F5F5F"/>
                </a:solidFill>
              </a:rPr>
              <a:t>     Human Performance Improvement (HPITF)</a:t>
            </a:r>
            <a:endParaRPr lang="en-US" sz="3200" b="1" dirty="0">
              <a:solidFill>
                <a:srgbClr val="5F5F5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3C5F04-3F85-4A8D-835F-266B9CCC5631}"/>
              </a:ext>
            </a:extLst>
          </p:cNvPr>
          <p:cNvSpPr txBox="1"/>
          <p:nvPr/>
        </p:nvSpPr>
        <p:spPr>
          <a:xfrm>
            <a:off x="4571998" y="263056"/>
            <a:ext cx="3732689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2020 Task Forces</a:t>
            </a:r>
          </a:p>
        </p:txBody>
      </p:sp>
    </p:spTree>
    <p:extLst>
      <p:ext uri="{BB962C8B-B14F-4D97-AF65-F5344CB8AC3E}">
        <p14:creationId xmlns:p14="http://schemas.microsoft.com/office/powerpoint/2010/main" val="270819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9278F9-967B-4CEA-9283-EC5C3B08D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716" y="-232428"/>
            <a:ext cx="3992095" cy="1888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ED8CFA-0050-4439-9EC7-8EF81657E25D}"/>
              </a:ext>
            </a:extLst>
          </p:cNvPr>
          <p:cNvSpPr txBox="1"/>
          <p:nvPr/>
        </p:nvSpPr>
        <p:spPr>
          <a:xfrm>
            <a:off x="82778" y="1032312"/>
            <a:ext cx="276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Operations Training Working Group</a:t>
            </a:r>
          </a:p>
          <a:p>
            <a:pPr algn="ctr"/>
            <a:r>
              <a:rPr lang="en-US" sz="1400" dirty="0"/>
              <a:t>(OTWG)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CB42D54-9FB3-4279-9F33-0DD14A31C33D}"/>
              </a:ext>
            </a:extLst>
          </p:cNvPr>
          <p:cNvSpPr txBox="1">
            <a:spLocks/>
          </p:cNvSpPr>
          <p:nvPr/>
        </p:nvSpPr>
        <p:spPr>
          <a:xfrm>
            <a:off x="4383603" y="1499740"/>
            <a:ext cx="4803643" cy="429015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Operator Training Seminar</a:t>
            </a:r>
          </a:p>
          <a:p>
            <a:r>
              <a:rPr lang="en-US" sz="2000" b="1" i="1" dirty="0">
                <a:solidFill>
                  <a:srgbClr val="0070C0"/>
                </a:solidFill>
              </a:rPr>
              <a:t>14+ CEHs, ILT only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        Pilot:  Aug 11-13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1:  Aug 25-27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2:  Sep 1-3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3:  Sep 8-10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4:  Sep 15-17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5:  Sep 22-24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</a:rPr>
              <a:t>Session 6:  Sep 29-Oct 1</a:t>
            </a:r>
            <a:endParaRPr lang="en-US" sz="2800" b="1" dirty="0"/>
          </a:p>
          <a:p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9F5227-BBE4-487A-99BC-84C40DEC99DA}"/>
              </a:ext>
            </a:extLst>
          </p:cNvPr>
          <p:cNvSpPr txBox="1"/>
          <p:nvPr/>
        </p:nvSpPr>
        <p:spPr>
          <a:xfrm>
            <a:off x="3933372" y="263056"/>
            <a:ext cx="5050678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2020 Training Calendar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D0C236E-7A45-4F4D-942C-6BB00DB5FD28}"/>
              </a:ext>
            </a:extLst>
          </p:cNvPr>
          <p:cNvSpPr txBox="1">
            <a:spLocks/>
          </p:cNvSpPr>
          <p:nvPr/>
        </p:nvSpPr>
        <p:spPr>
          <a:xfrm>
            <a:off x="99060" y="1492487"/>
            <a:ext cx="4153207" cy="42901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Black Start Training</a:t>
            </a:r>
          </a:p>
          <a:p>
            <a:r>
              <a:rPr lang="en-US" sz="2000" b="1" i="1" dirty="0">
                <a:solidFill>
                  <a:srgbClr val="C00000"/>
                </a:solidFill>
              </a:rPr>
              <a:t>29 CEHs, ILT only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        Pilot:  Feb 25-27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1:  Mar 17-19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2:  Mar 24-26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3:  Mar 31-Apr 1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4:  Apr 7-9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5:  Apr 14-16</a:t>
            </a: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Session 6:  Apr 21-23</a:t>
            </a:r>
          </a:p>
          <a:p>
            <a:pPr algn="l"/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8537295-D223-4836-9DFC-428EE22F40FF}"/>
              </a:ext>
            </a:extLst>
          </p:cNvPr>
          <p:cNvSpPr txBox="1">
            <a:spLocks/>
          </p:cNvSpPr>
          <p:nvPr/>
        </p:nvSpPr>
        <p:spPr>
          <a:xfrm>
            <a:off x="106320" y="5936343"/>
            <a:ext cx="8877730" cy="572352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Severe Weather Drill – </a:t>
            </a:r>
            <a:r>
              <a:rPr lang="en-US" sz="3200" b="1" i="1" dirty="0">
                <a:solidFill>
                  <a:srgbClr val="00B050"/>
                </a:solidFill>
                <a:cs typeface="Aharoni" panose="02010803020104030203" pitchFamily="2" charset="-79"/>
              </a:rPr>
              <a:t>Hurricane</a:t>
            </a:r>
            <a:r>
              <a:rPr lang="en-US" sz="28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May TBD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31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172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Chilton, Tamme R.</dc:creator>
  <cp:lastModifiedBy>Chilton, Tamme R.</cp:lastModifiedBy>
  <cp:revision>4</cp:revision>
  <dcterms:created xsi:type="dcterms:W3CDTF">2019-11-21T21:23:32Z</dcterms:created>
  <dcterms:modified xsi:type="dcterms:W3CDTF">2019-11-21T21:54:38Z</dcterms:modified>
</cp:coreProperties>
</file>