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79" r:id="rId7"/>
    <p:sldId id="284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7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nzalez, Ino" initials="GI" lastIdx="2" clrIdx="0">
    <p:extLst>
      <p:ext uri="{19B8F6BF-5375-455C-9EA6-DF929625EA0E}">
        <p15:presenceInfo xmlns:p15="http://schemas.microsoft.com/office/powerpoint/2012/main" userId="S-1-5-21-639947351-343809578-3807592339-44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90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285999"/>
            <a:ext cx="5257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Key Topic 7 </a:t>
            </a:r>
            <a:r>
              <a:rPr lang="en-US" sz="2000" dirty="0" smtClean="0"/>
              <a:t>Settlement</a:t>
            </a:r>
          </a:p>
          <a:p>
            <a:r>
              <a:rPr lang="en-US" sz="2000" dirty="0" smtClean="0"/>
              <a:t>ESR </a:t>
            </a:r>
            <a:r>
              <a:rPr lang="en-US" sz="2000" dirty="0"/>
              <a:t>treatment during SCED Failures (RTCTF </a:t>
            </a:r>
            <a:r>
              <a:rPr lang="en-US" sz="2000" dirty="0" smtClean="0"/>
              <a:t>assigned)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/>
              <a:t>BESTF Meeting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11/15/2019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Settlement Under </a:t>
            </a:r>
            <a:r>
              <a:rPr lang="en-US" dirty="0" smtClean="0"/>
              <a:t>RTC </a:t>
            </a:r>
            <a:r>
              <a:rPr lang="en-US" u="sng" dirty="0" smtClean="0"/>
              <a:t>for ESR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Settlement for held Base Points and EBPs under RTC.</a:t>
            </a:r>
          </a:p>
          <a:p>
            <a:pPr lvl="1"/>
            <a:r>
              <a:rPr lang="en-US" dirty="0" smtClean="0"/>
              <a:t>ESRs </a:t>
            </a:r>
            <a:r>
              <a:rPr lang="en-US" dirty="0"/>
              <a:t>are considered for additional compensation if the RTSPP is less than the price on the E</a:t>
            </a:r>
            <a:r>
              <a:rPr lang="en-US" dirty="0" smtClean="0"/>
              <a:t>SRs Energy Offer Curve (capped </a:t>
            </a:r>
            <a:r>
              <a:rPr lang="en-US" dirty="0"/>
              <a:t>by the MOC) at the “held” or Emergency Base Point.</a:t>
            </a:r>
          </a:p>
          <a:p>
            <a:pPr lvl="1"/>
            <a:r>
              <a:rPr lang="en-US" dirty="0"/>
              <a:t>The AS price and award for the </a:t>
            </a:r>
            <a:r>
              <a:rPr lang="en-US" dirty="0" smtClean="0"/>
              <a:t>ESR </a:t>
            </a:r>
            <a:r>
              <a:rPr lang="en-US" dirty="0"/>
              <a:t>will be extended and considered in the AS Imbalance Settlement until new awards and prices are created in a subsequent SCED run.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0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0"/>
            <a:ext cx="9144000" cy="518318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Settlement Under RTC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is in regards to ESR settlement under RTC in the event the ESR needs to “hold” the last issued SCED Base Point due to a SCED failure, or an ESR is issued an Emergency Base Point (EBP) due to an emergency condition or watch. </a:t>
            </a:r>
            <a:endParaRPr lang="en-US" dirty="0"/>
          </a:p>
          <a:p>
            <a:r>
              <a:rPr lang="en-US" dirty="0" smtClean="0"/>
              <a:t>This is in response to an assignment from the October 30, 2019 RTCTF meeting.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1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Settlement Under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Settlement for held Base Points and EBPs under RTC.</a:t>
            </a:r>
          </a:p>
          <a:p>
            <a:pPr lvl="1"/>
            <a:r>
              <a:rPr lang="en-US" dirty="0" smtClean="0"/>
              <a:t>Resources </a:t>
            </a:r>
            <a:r>
              <a:rPr lang="en-US" dirty="0"/>
              <a:t>are considered for additional compensation if the RTSPP is less than the price on the </a:t>
            </a:r>
            <a:r>
              <a:rPr lang="en-US" dirty="0" smtClean="0"/>
              <a:t>Resource’s Energy Offer Curve (capped </a:t>
            </a:r>
            <a:r>
              <a:rPr lang="en-US" dirty="0"/>
              <a:t>by the MOC) at the “held” or Emergency Base Point.</a:t>
            </a:r>
          </a:p>
          <a:p>
            <a:pPr lvl="1"/>
            <a:r>
              <a:rPr lang="en-US" dirty="0"/>
              <a:t>The AS price and award for the </a:t>
            </a:r>
            <a:r>
              <a:rPr lang="en-US" dirty="0" smtClean="0"/>
              <a:t>Resource </a:t>
            </a:r>
            <a:r>
              <a:rPr lang="en-US" dirty="0"/>
              <a:t>will be extended and considered in the AS Imbalance Settlement until new awards and prices are created in a subsequent SCED run.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6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RTCTF Issues to BESTF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issues were brought up at the RTC Task Force meeting and assigned to BESTF.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an ESR is losing charge will they be overcompensated in the Emergency Energy Settlement?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If, during a long SCED an ESR </a:t>
            </a:r>
            <a:r>
              <a:rPr lang="en-US" dirty="0" smtClean="0"/>
              <a:t>loses </a:t>
            </a:r>
            <a:r>
              <a:rPr lang="en-US" dirty="0" smtClean="0"/>
              <a:t>the ability to supply the awarded AS are they being overcompensated for awarded AS?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6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ESR </a:t>
            </a:r>
            <a:r>
              <a:rPr lang="en-US" dirty="0" smtClean="0"/>
              <a:t>will not be overcompensated in the emergency energy settlement if they </a:t>
            </a:r>
            <a:r>
              <a:rPr lang="en-US" dirty="0" smtClean="0"/>
              <a:t>lose </a:t>
            </a:r>
            <a:r>
              <a:rPr lang="en-US" dirty="0" smtClean="0"/>
              <a:t>charge and are not able to generate at the held base point.</a:t>
            </a:r>
          </a:p>
          <a:p>
            <a:pPr lvl="1"/>
            <a:r>
              <a:rPr lang="en-US" dirty="0" smtClean="0"/>
              <a:t>The QSE is not compensated for the price difference at the issued Base Point.</a:t>
            </a:r>
            <a:r>
              <a:rPr lang="en-US" dirty="0"/>
              <a:t> The quantity used in the emergency settlement calculation is </a:t>
            </a:r>
            <a:r>
              <a:rPr lang="en-US" dirty="0" smtClean="0"/>
              <a:t>the minimum of he Average Base Point and the </a:t>
            </a:r>
            <a:r>
              <a:rPr lang="en-US" dirty="0"/>
              <a:t>Real-Time Metered </a:t>
            </a:r>
            <a:r>
              <a:rPr lang="en-US" dirty="0" smtClean="0"/>
              <a:t>Generation.</a:t>
            </a:r>
          </a:p>
          <a:p>
            <a:pPr lvl="1"/>
            <a:r>
              <a:rPr lang="en-US" dirty="0" smtClean="0"/>
              <a:t>This is how it works today for all Resources.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03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ESR could be overcompensated in the Ancillary Service Imbalance Settlement if an Ancillary Service award is held through a long SCED and the ESR is not able to provide the Awarded AS for the entire duration of the SCED.</a:t>
            </a:r>
          </a:p>
          <a:p>
            <a:r>
              <a:rPr lang="en-US" dirty="0" smtClean="0"/>
              <a:t>This could be true for any Resource, not just an ESR.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2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we develop a mechanism to reduce or claw-back Real-Time Ancillary Service Payments to Resources that are having AS awards held?</a:t>
            </a:r>
          </a:p>
          <a:p>
            <a:endParaRPr lang="en-US" dirty="0"/>
          </a:p>
          <a:p>
            <a:r>
              <a:rPr lang="en-US" dirty="0"/>
              <a:t>A possible solution is to use telemetered AS </a:t>
            </a:r>
            <a:r>
              <a:rPr lang="en-US" dirty="0" smtClean="0"/>
              <a:t>capability, </a:t>
            </a:r>
            <a:r>
              <a:rPr lang="en-US" dirty="0"/>
              <a:t>and to reduce payments for RTM AS awards </a:t>
            </a:r>
            <a:r>
              <a:rPr lang="en-US" dirty="0" smtClean="0"/>
              <a:t>for any </a:t>
            </a:r>
            <a:r>
              <a:rPr lang="en-US" dirty="0"/>
              <a:t>lost capacity.</a:t>
            </a:r>
          </a:p>
          <a:p>
            <a:r>
              <a:rPr lang="en-US" dirty="0" smtClean="0"/>
              <a:t>Others?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83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Relies on </a:t>
            </a:r>
            <a:r>
              <a:rPr lang="en-US" dirty="0" err="1" smtClean="0"/>
              <a:t>telemetery</a:t>
            </a:r>
            <a:r>
              <a:rPr lang="en-US" dirty="0" smtClean="0"/>
              <a:t> during a period when there are system issues.</a:t>
            </a:r>
          </a:p>
          <a:p>
            <a:pPr lvl="1"/>
            <a:r>
              <a:rPr lang="en-US" dirty="0" smtClean="0"/>
              <a:t>Could double count capability if the Resource is able to provide more than one type of AS  </a:t>
            </a:r>
          </a:p>
          <a:p>
            <a:pPr lvl="2"/>
            <a:r>
              <a:rPr lang="en-US" dirty="0" smtClean="0"/>
              <a:t>The resource may keep some revenues that should be clawed back, or</a:t>
            </a:r>
          </a:p>
          <a:p>
            <a:pPr lvl="2"/>
            <a:r>
              <a:rPr lang="en-US" dirty="0" smtClean="0"/>
              <a:t>Would require developing splitting rules that would rely on ratios or something similar.</a:t>
            </a:r>
          </a:p>
          <a:p>
            <a:pPr lvl="1"/>
            <a:r>
              <a:rPr lang="en-US" dirty="0" smtClean="0"/>
              <a:t>Increased impact for initial development and subsequent system changes for a rare occurrence.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65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235315"/>
              </p:ext>
            </p:extLst>
          </p:nvPr>
        </p:nvGraphicFramePr>
        <p:xfrm>
          <a:off x="1295400" y="1547021"/>
          <a:ext cx="6095998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082"/>
                <a:gridCol w="770424"/>
                <a:gridCol w="1321711"/>
                <a:gridCol w="918575"/>
                <a:gridCol w="751562"/>
                <a:gridCol w="835069"/>
                <a:gridCol w="918575"/>
              </a:tblGrid>
              <a:tr h="36372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Occurrence Count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Long SCED duration (in minutes)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9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Long SCED Count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Price Correction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Count due to long SCED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EBP offset count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for long SCED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Maximum duration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Average duration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Minimum duration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120.6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24.6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38.1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82.9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</a:tr>
              <a:tr h="320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120.6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22.1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Long SCED interval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9574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3379</TotalTime>
  <Words>692</Words>
  <Application>Microsoft Office PowerPoint</Application>
  <PresentationFormat>On-screen Show (4:3)</PresentationFormat>
  <Paragraphs>135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Emergency Settlement Under RTC</vt:lpstr>
      <vt:lpstr>Emergency Settlement Under RTC</vt:lpstr>
      <vt:lpstr>RTCTF Issues to BESTF</vt:lpstr>
      <vt:lpstr>Issue 1</vt:lpstr>
      <vt:lpstr>Issue 2</vt:lpstr>
      <vt:lpstr>Issue 2</vt:lpstr>
      <vt:lpstr>Issue 2</vt:lpstr>
      <vt:lpstr>Issue 2</vt:lpstr>
      <vt:lpstr>Emergency Settlement Under RTC for ESR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150</cp:revision>
  <cp:lastPrinted>2016-01-21T20:53:15Z</cp:lastPrinted>
  <dcterms:created xsi:type="dcterms:W3CDTF">2016-01-21T15:20:31Z</dcterms:created>
  <dcterms:modified xsi:type="dcterms:W3CDTF">2019-11-13T16:58:54Z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