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84" r:id="rId7"/>
    <p:sldId id="268" r:id="rId8"/>
    <p:sldId id="282" r:id="rId9"/>
    <p:sldId id="278" r:id="rId10"/>
    <p:sldId id="283" r:id="rId11"/>
    <p:sldId id="280" r:id="rId12"/>
    <p:sldId id="27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nzalez, Ino" initials="GI" lastIdx="2" clrIdx="0">
    <p:extLst>
      <p:ext uri="{19B8F6BF-5375-455C-9EA6-DF929625EA0E}">
        <p15:presenceInfo xmlns:p15="http://schemas.microsoft.com/office/powerpoint/2012/main" userId="S-1-5-21-639947351-343809578-3807592339-44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906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Single Model Settlement Changes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Austin Rosel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ERCOT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BESTF Meeting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11/4/2019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Model Settlements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presentation covers settlement changes necessary to support migration to single model ESR under Real-Time Co-optimization, listed under KTC-7.</a:t>
            </a:r>
          </a:p>
          <a:p>
            <a:r>
              <a:rPr lang="en-US" dirty="0" smtClean="0"/>
              <a:t>This presentation does not discuss item number 4 under KTC-7, the settlement of SODG and SOTG at Nodal pricing for both charging and discharging. That conversation is tentatively scheduled for February 2020.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3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Day-Ahead Energy </a:t>
            </a:r>
            <a:r>
              <a:rPr lang="en-US" sz="2000" dirty="0"/>
              <a:t>Charge </a:t>
            </a:r>
            <a:r>
              <a:rPr lang="en-US" sz="2000" dirty="0" smtClean="0"/>
              <a:t>– </a:t>
            </a:r>
            <a:r>
              <a:rPr lang="en-US" sz="2000" dirty="0" smtClean="0">
                <a:solidFill>
                  <a:srgbClr val="FF0000"/>
                </a:solidFill>
              </a:rPr>
              <a:t>No change, negative awards will be settled as Day Ahead Energy Purchases at Resource Node SPP.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/>
              <a:t>Day-Ahead Make-Whole </a:t>
            </a:r>
            <a:r>
              <a:rPr lang="en-US" sz="2000" dirty="0" smtClean="0"/>
              <a:t>Payment– </a:t>
            </a:r>
            <a:r>
              <a:rPr lang="en-US" sz="2000" dirty="0" smtClean="0">
                <a:solidFill>
                  <a:srgbClr val="FF0000"/>
                </a:solidFill>
              </a:rPr>
              <a:t>No change, ESRs will not require a DAM Make-Whole. With $0 startup, $0 minimum energy and no temporal constraints DAM awards will not be inconsistent with offer.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/>
              <a:t>DAM CRR Settlement Changes –</a:t>
            </a:r>
          </a:p>
          <a:p>
            <a:pPr lvl="1"/>
            <a:r>
              <a:rPr lang="en-US" sz="1800" dirty="0">
                <a:solidFill>
                  <a:srgbClr val="FF0000"/>
                </a:solidFill>
              </a:rPr>
              <a:t>Need a minimum and maximum resource </a:t>
            </a:r>
            <a:r>
              <a:rPr lang="en-US" sz="1800" dirty="0" smtClean="0">
                <a:solidFill>
                  <a:srgbClr val="FF0000"/>
                </a:solidFill>
              </a:rPr>
              <a:t>price </a:t>
            </a:r>
            <a:r>
              <a:rPr lang="en-US" sz="1800" dirty="0">
                <a:solidFill>
                  <a:srgbClr val="FF0000"/>
                </a:solidFill>
              </a:rPr>
              <a:t>used in deration calculations for ESR type. Currently use “other” (-$20/</a:t>
            </a:r>
            <a:r>
              <a:rPr lang="en-US" sz="1800" dirty="0" err="1">
                <a:solidFill>
                  <a:srgbClr val="FF0000"/>
                </a:solidFill>
              </a:rPr>
              <a:t>Mwh</a:t>
            </a:r>
            <a:r>
              <a:rPr lang="en-US" sz="1800" dirty="0">
                <a:solidFill>
                  <a:srgbClr val="FF0000"/>
                </a:solidFill>
              </a:rPr>
              <a:t>, $100/</a:t>
            </a:r>
            <a:r>
              <a:rPr lang="en-US" sz="1800" dirty="0" err="1">
                <a:solidFill>
                  <a:srgbClr val="FF0000"/>
                </a:solidFill>
              </a:rPr>
              <a:t>Mwh</a:t>
            </a:r>
            <a:r>
              <a:rPr lang="en-US" sz="1800" dirty="0" smtClean="0">
                <a:solidFill>
                  <a:srgbClr val="FF0000"/>
                </a:solidFill>
              </a:rPr>
              <a:t>).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sz="1800" dirty="0" smtClean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4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Day-Ahead Energy Payment – </a:t>
            </a:r>
            <a:r>
              <a:rPr lang="en-US" sz="2000" dirty="0">
                <a:solidFill>
                  <a:srgbClr val="FF0000"/>
                </a:solidFill>
              </a:rPr>
              <a:t>No change </a:t>
            </a:r>
          </a:p>
          <a:p>
            <a:r>
              <a:rPr lang="en-US" sz="2000" dirty="0"/>
              <a:t>Day-Ahead Make-Whole Charge 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  <a:endParaRPr lang="en-US" sz="2000" dirty="0"/>
          </a:p>
          <a:p>
            <a:r>
              <a:rPr lang="en-US" sz="2000" dirty="0"/>
              <a:t>PTP Obligations 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</a:p>
          <a:p>
            <a:r>
              <a:rPr lang="en-US" sz="2000" dirty="0"/>
              <a:t>Ancillary Service Payments 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</a:p>
          <a:p>
            <a:r>
              <a:rPr lang="en-US" sz="2000" dirty="0"/>
              <a:t>Ancillary Service Charges 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  <a:endParaRPr lang="en-US" sz="2000" u="sng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RUC Make Whole Payment/ </a:t>
            </a:r>
            <a:r>
              <a:rPr lang="en-US" sz="2000" dirty="0" err="1" smtClean="0"/>
              <a:t>Clawback</a:t>
            </a:r>
            <a:r>
              <a:rPr lang="en-US" sz="2000" dirty="0" smtClean="0"/>
              <a:t> Charge–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  <a:r>
              <a:rPr lang="en-US" sz="2000" dirty="0" smtClean="0">
                <a:solidFill>
                  <a:srgbClr val="FF0000"/>
                </a:solidFill>
              </a:rPr>
              <a:t>, ESRs will not be RUC committed.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r>
              <a:rPr lang="en-US" sz="2000" dirty="0" smtClean="0"/>
              <a:t>RUC </a:t>
            </a:r>
            <a:r>
              <a:rPr lang="en-US" sz="2000" dirty="0" err="1" smtClean="0"/>
              <a:t>Decommitment</a:t>
            </a:r>
            <a:r>
              <a:rPr lang="en-US" sz="2000" dirty="0" smtClean="0"/>
              <a:t> Payment – </a:t>
            </a:r>
            <a:r>
              <a:rPr lang="en-US" sz="2000" dirty="0" smtClean="0">
                <a:solidFill>
                  <a:srgbClr val="FF0000"/>
                </a:solidFill>
              </a:rPr>
              <a:t>No change, with $0 startup, no payment will be required.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/>
              <a:t>RUC Capacity Short Charge – 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Possible change</a:t>
            </a:r>
            <a:r>
              <a:rPr lang="en-US" sz="1800" dirty="0" smtClean="0">
                <a:solidFill>
                  <a:srgbClr val="FF0000"/>
                </a:solidFill>
              </a:rPr>
              <a:t>, needs more discussion.</a:t>
            </a:r>
            <a:endParaRPr lang="en-US" sz="1800" dirty="0" smtClean="0">
              <a:solidFill>
                <a:srgbClr val="FF0000"/>
              </a:solidFill>
            </a:endParaRP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Currently </a:t>
            </a:r>
            <a:r>
              <a:rPr lang="en-US" sz="1800" dirty="0">
                <a:solidFill>
                  <a:srgbClr val="FF0000"/>
                </a:solidFill>
              </a:rPr>
              <a:t>for </a:t>
            </a:r>
            <a:r>
              <a:rPr lang="en-US" sz="1800" dirty="0" smtClean="0">
                <a:solidFill>
                  <a:srgbClr val="FF0000"/>
                </a:solidFill>
              </a:rPr>
              <a:t>batteries</a:t>
            </a:r>
            <a:r>
              <a:rPr lang="en-US" sz="1800" dirty="0">
                <a:solidFill>
                  <a:srgbClr val="FF0000"/>
                </a:solidFill>
              </a:rPr>
              <a:t>, the Load Resource capacity </a:t>
            </a:r>
            <a:r>
              <a:rPr lang="en-US" sz="1800" dirty="0" smtClean="0">
                <a:solidFill>
                  <a:srgbClr val="FF0000"/>
                </a:solidFill>
              </a:rPr>
              <a:t>is not considered </a:t>
            </a:r>
            <a:r>
              <a:rPr lang="en-US" sz="1800" dirty="0">
                <a:solidFill>
                  <a:srgbClr val="FF0000"/>
                </a:solidFill>
              </a:rPr>
              <a:t>in </a:t>
            </a:r>
            <a:r>
              <a:rPr lang="en-US" sz="1800" dirty="0" smtClean="0">
                <a:solidFill>
                  <a:srgbClr val="FF0000"/>
                </a:solidFill>
              </a:rPr>
              <a:t>capacity short calculations.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The Capacity Short Charge under RTC needs to properly account for capacity and AS Responsibility of the new single ESR.</a:t>
            </a: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39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Real-Time Energy Imbalance – </a:t>
            </a:r>
            <a:r>
              <a:rPr lang="en-US" sz="2000" dirty="0">
                <a:solidFill>
                  <a:srgbClr val="FF0000"/>
                </a:solidFill>
              </a:rPr>
              <a:t>Change, </a:t>
            </a:r>
            <a:r>
              <a:rPr lang="en-US" sz="2000" dirty="0" smtClean="0">
                <a:solidFill>
                  <a:srgbClr val="FF0000"/>
                </a:solidFill>
              </a:rPr>
              <a:t>ESR </a:t>
            </a:r>
            <a:r>
              <a:rPr lang="en-US" sz="2000" dirty="0">
                <a:solidFill>
                  <a:srgbClr val="FF0000"/>
                </a:solidFill>
              </a:rPr>
              <a:t>load </a:t>
            </a:r>
            <a:r>
              <a:rPr lang="en-US" sz="2000" dirty="0" smtClean="0">
                <a:solidFill>
                  <a:srgbClr val="FF0000"/>
                </a:solidFill>
              </a:rPr>
              <a:t>will </a:t>
            </a:r>
            <a:r>
              <a:rPr lang="en-US" sz="2000" dirty="0">
                <a:solidFill>
                  <a:srgbClr val="FF0000"/>
                </a:solidFill>
              </a:rPr>
              <a:t>be charged a </a:t>
            </a:r>
            <a:r>
              <a:rPr lang="en-US" sz="2000" dirty="0" smtClean="0">
                <a:solidFill>
                  <a:srgbClr val="FF0000"/>
                </a:solidFill>
              </a:rPr>
              <a:t>Base Point Weighted Nodal </a:t>
            </a:r>
            <a:r>
              <a:rPr lang="en-US" sz="2000" dirty="0">
                <a:solidFill>
                  <a:srgbClr val="FF0000"/>
                </a:solidFill>
              </a:rPr>
              <a:t>price in </a:t>
            </a:r>
            <a:r>
              <a:rPr lang="en-US" sz="2000" dirty="0" smtClean="0">
                <a:solidFill>
                  <a:srgbClr val="FF0000"/>
                </a:solidFill>
              </a:rPr>
              <a:t>Real-Time. Currently non-WSL load is charged a zonal price, and WSL load is charged a load weighted Nodal price. 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/>
              <a:t>Base Point Deviation – </a:t>
            </a:r>
            <a:r>
              <a:rPr lang="en-US" sz="2000" dirty="0">
                <a:solidFill>
                  <a:srgbClr val="FF0000"/>
                </a:solidFill>
              </a:rPr>
              <a:t>New BPD calculation to measure performance for the single resource that considers both positive and negative base points and both and generation and load for the ESR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/>
              <a:t>Emergency Energy – </a:t>
            </a:r>
            <a:r>
              <a:rPr lang="en-US" sz="2000" dirty="0">
                <a:solidFill>
                  <a:srgbClr val="FF0000"/>
                </a:solidFill>
              </a:rPr>
              <a:t>Extend current rules </a:t>
            </a:r>
            <a:r>
              <a:rPr lang="en-US" sz="2000" dirty="0" smtClean="0">
                <a:solidFill>
                  <a:srgbClr val="FF0000"/>
                </a:solidFill>
              </a:rPr>
              <a:t>to negative </a:t>
            </a:r>
            <a:r>
              <a:rPr lang="en-US" sz="2000" dirty="0">
                <a:solidFill>
                  <a:srgbClr val="FF0000"/>
                </a:solidFill>
              </a:rPr>
              <a:t>Base Points. If the negative Base Points for an ESR are inconsistent with Real-Time Settlement Point Prices the QSE will be considered for additional </a:t>
            </a:r>
            <a:r>
              <a:rPr lang="en-US" sz="2000" dirty="0" smtClean="0">
                <a:solidFill>
                  <a:srgbClr val="FF0000"/>
                </a:solidFill>
              </a:rPr>
              <a:t>compensation similar to how conventional generation is considered today.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94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All Load allocated payment/charges – </a:t>
            </a:r>
            <a:r>
              <a:rPr lang="en-US" sz="2000" dirty="0">
                <a:solidFill>
                  <a:srgbClr val="FF0000"/>
                </a:solidFill>
              </a:rPr>
              <a:t>No </a:t>
            </a:r>
            <a:r>
              <a:rPr lang="en-US" sz="2000" dirty="0" smtClean="0">
                <a:solidFill>
                  <a:srgbClr val="FF0000"/>
                </a:solidFill>
              </a:rPr>
              <a:t>policy change</a:t>
            </a:r>
            <a:r>
              <a:rPr lang="en-US" sz="2000" dirty="0">
                <a:solidFill>
                  <a:srgbClr val="FF0000"/>
                </a:solidFill>
              </a:rPr>
              <a:t>, load for an ESR that is not Wholesale Storage Load will </a:t>
            </a:r>
            <a:r>
              <a:rPr lang="en-US" sz="2000" dirty="0" smtClean="0">
                <a:solidFill>
                  <a:srgbClr val="FF0000"/>
                </a:solidFill>
              </a:rPr>
              <a:t>still be incorporated </a:t>
            </a:r>
            <a:r>
              <a:rPr lang="en-US" sz="2000" dirty="0">
                <a:solidFill>
                  <a:srgbClr val="FF0000"/>
                </a:solidFill>
              </a:rPr>
              <a:t>into load allocated charges.</a:t>
            </a:r>
            <a:endParaRPr lang="en-US" sz="1800" dirty="0">
              <a:solidFill>
                <a:srgbClr val="FF0000"/>
              </a:solidFill>
            </a:endParaRPr>
          </a:p>
          <a:p>
            <a:endParaRPr lang="en-US" sz="2000" dirty="0" smtClean="0"/>
          </a:p>
          <a:p>
            <a:r>
              <a:rPr lang="en-US" sz="2000" dirty="0" smtClean="0"/>
              <a:t>Real-Time </a:t>
            </a:r>
            <a:r>
              <a:rPr lang="en-US" sz="2000" dirty="0"/>
              <a:t>DC Tie Import / Block Load Transfer 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</a:p>
          <a:p>
            <a:r>
              <a:rPr lang="en-US" sz="2000" dirty="0"/>
              <a:t>Real-Time HDL Override Payment – </a:t>
            </a:r>
            <a:r>
              <a:rPr lang="en-US" sz="2000" dirty="0">
                <a:solidFill>
                  <a:srgbClr val="FF0000"/>
                </a:solidFill>
              </a:rPr>
              <a:t>No change</a:t>
            </a:r>
          </a:p>
          <a:p>
            <a:r>
              <a:rPr lang="en-US" sz="2000" dirty="0"/>
              <a:t>Real-Time Congestion Payment – </a:t>
            </a:r>
            <a:r>
              <a:rPr lang="en-US" sz="2000" dirty="0">
                <a:solidFill>
                  <a:srgbClr val="FF0000"/>
                </a:solidFill>
              </a:rPr>
              <a:t>No </a:t>
            </a:r>
            <a:r>
              <a:rPr lang="en-US" sz="2000" dirty="0" smtClean="0">
                <a:solidFill>
                  <a:srgbClr val="FF0000"/>
                </a:solidFill>
              </a:rPr>
              <a:t>change</a:t>
            </a:r>
            <a:endParaRPr lang="en-US" sz="2000" dirty="0" smtClean="0"/>
          </a:p>
          <a:p>
            <a:r>
              <a:rPr lang="en-US" sz="2000" dirty="0" smtClean="0"/>
              <a:t>Voltage </a:t>
            </a:r>
            <a:r>
              <a:rPr lang="en-US" sz="2000" dirty="0"/>
              <a:t>Support Payment – </a:t>
            </a:r>
            <a:r>
              <a:rPr lang="en-US" sz="2000" dirty="0" smtClean="0">
                <a:solidFill>
                  <a:srgbClr val="FF0000"/>
                </a:solidFill>
              </a:rPr>
              <a:t>No change</a:t>
            </a:r>
          </a:p>
          <a:p>
            <a:r>
              <a:rPr lang="en-US" sz="2000" dirty="0"/>
              <a:t>Black Start Payment – </a:t>
            </a:r>
            <a:r>
              <a:rPr lang="en-US" sz="2000" dirty="0" smtClean="0">
                <a:solidFill>
                  <a:srgbClr val="FF0000"/>
                </a:solidFill>
              </a:rPr>
              <a:t>No change</a:t>
            </a:r>
          </a:p>
          <a:p>
            <a:r>
              <a:rPr lang="en-US" sz="2000" dirty="0"/>
              <a:t>RTM Ancillary </a:t>
            </a:r>
            <a:r>
              <a:rPr lang="en-US" sz="2000" dirty="0" smtClean="0"/>
              <a:t>Services – </a:t>
            </a:r>
            <a:r>
              <a:rPr lang="en-US" sz="2000" dirty="0">
                <a:solidFill>
                  <a:srgbClr val="FF0000"/>
                </a:solidFill>
              </a:rPr>
              <a:t>No </a:t>
            </a:r>
            <a:r>
              <a:rPr lang="en-US" sz="2000" dirty="0" smtClean="0">
                <a:solidFill>
                  <a:srgbClr val="FF0000"/>
                </a:solidFill>
              </a:rPr>
              <a:t>change</a:t>
            </a:r>
          </a:p>
          <a:p>
            <a:r>
              <a:rPr lang="en-US" sz="2000" dirty="0"/>
              <a:t>RMR/MRA – </a:t>
            </a:r>
            <a:r>
              <a:rPr lang="en-US" sz="2000" dirty="0" smtClean="0">
                <a:solidFill>
                  <a:srgbClr val="FF0000"/>
                </a:solidFill>
              </a:rPr>
              <a:t>No Change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24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91440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9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73B813C5-B896-4665-8CDA-23C23DD45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4014</TotalTime>
  <Words>476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Single Model Settlements</vt:lpstr>
      <vt:lpstr>DAM</vt:lpstr>
      <vt:lpstr>DAM</vt:lpstr>
      <vt:lpstr>RTM</vt:lpstr>
      <vt:lpstr>RTM</vt:lpstr>
      <vt:lpstr>RTM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Rosel, Austin</cp:lastModifiedBy>
  <cp:revision>167</cp:revision>
  <cp:lastPrinted>2016-01-21T20:53:15Z</cp:lastPrinted>
  <dcterms:created xsi:type="dcterms:W3CDTF">2016-01-21T15:20:31Z</dcterms:created>
  <dcterms:modified xsi:type="dcterms:W3CDTF">2019-10-29T20:17:40Z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