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4"/>
  </p:notesMasterIdLst>
  <p:handoutMasterIdLst>
    <p:handoutMasterId r:id="rId25"/>
  </p:handoutMasterIdLst>
  <p:sldIdLst>
    <p:sldId id="368" r:id="rId7"/>
    <p:sldId id="729" r:id="rId8"/>
    <p:sldId id="731" r:id="rId9"/>
    <p:sldId id="745" r:id="rId10"/>
    <p:sldId id="730" r:id="rId11"/>
    <p:sldId id="746" r:id="rId12"/>
    <p:sldId id="724" r:id="rId13"/>
    <p:sldId id="697" r:id="rId14"/>
    <p:sldId id="698" r:id="rId15"/>
    <p:sldId id="749" r:id="rId16"/>
    <p:sldId id="747" r:id="rId17"/>
    <p:sldId id="748" r:id="rId18"/>
    <p:sldId id="722" r:id="rId19"/>
    <p:sldId id="732" r:id="rId20"/>
    <p:sldId id="733" r:id="rId21"/>
    <p:sldId id="734" r:id="rId22"/>
    <p:sldId id="743" r:id="rId2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46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ompson, Chad" initials="TC" lastIdx="3" clrIdx="0">
    <p:extLst>
      <p:ext uri="{19B8F6BF-5375-455C-9EA6-DF929625EA0E}">
        <p15:presenceInfo xmlns:p15="http://schemas.microsoft.com/office/powerpoint/2012/main" userId="S-1-5-21-639947351-343809578-3807592339-4319" providerId="AD"/>
      </p:ext>
    </p:extLst>
  </p:cmAuthor>
  <p:cmAuthor id="2" name="Hilliard, Marie" initials="HM" lastIdx="5" clrIdx="1">
    <p:extLst>
      <p:ext uri="{19B8F6BF-5375-455C-9EA6-DF929625EA0E}">
        <p15:presenceInfo xmlns:p15="http://schemas.microsoft.com/office/powerpoint/2012/main" userId="S-1-5-21-639947351-343809578-3807592339-5990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6770"/>
    <a:srgbClr val="C00000"/>
    <a:srgbClr val="FFFFFF"/>
    <a:srgbClr val="00ACC8"/>
    <a:srgbClr val="B8DCF4"/>
    <a:srgbClr val="FFD100"/>
    <a:srgbClr val="FF8200"/>
    <a:srgbClr val="003865"/>
    <a:srgbClr val="5F8642"/>
    <a:srgbClr val="74B2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0545" autoAdjust="0"/>
  </p:normalViewPr>
  <p:slideViewPr>
    <p:cSldViewPr showGuides="1">
      <p:cViewPr varScale="1">
        <p:scale>
          <a:sx n="132" d="100"/>
          <a:sy n="132" d="100"/>
        </p:scale>
        <p:origin x="1050" y="132"/>
      </p:cViewPr>
      <p:guideLst>
        <p:guide orient="horz" pos="254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41" d="100"/>
          <a:sy n="41" d="100"/>
        </p:scale>
        <p:origin x="1968" y="-834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BD4036-C496-426B-80D9-0599FA8E6410}" type="datetimeFigureOut">
              <a:rPr lang="en-US" smtClean="0"/>
              <a:t>10/29/2019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92205FE-88E4-4228-A0AC-E29F5D2D5575}" type="datetimeFigureOut">
              <a:rPr lang="en-US" smtClean="0"/>
              <a:t>10/29/2019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826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7641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7603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1483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1004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1993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738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cs typeface="Book Antiqu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+mj-lt"/>
                <a:cs typeface="Book Antiqu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  <a:latin typeface="+mj-lt"/>
                <a:cs typeface="Book Antiqu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+mj-lt"/>
                <a:cs typeface="Book Antiqua"/>
              </a:defRPr>
            </a:lvl1pPr>
            <a:lvl2pPr>
              <a:defRPr sz="2000">
                <a:latin typeface="+mj-lt"/>
                <a:cs typeface="Book Antiqua"/>
              </a:defRPr>
            </a:lvl2pPr>
            <a:lvl3pPr>
              <a:defRPr sz="1900">
                <a:latin typeface="+mj-lt"/>
                <a:cs typeface="Book Antiqua"/>
              </a:defRPr>
            </a:lvl3pPr>
            <a:lvl4pPr>
              <a:defRPr sz="1800">
                <a:latin typeface="+mj-lt"/>
                <a:cs typeface="Book Antiqua"/>
              </a:defRPr>
            </a:lvl4pPr>
            <a:lvl5pPr>
              <a:defRPr sz="1800">
                <a:latin typeface="+mj-lt"/>
                <a:cs typeface="Book Antiqu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cs typeface="Book Antiqua"/>
              </a:defRPr>
            </a:lvl1pPr>
            <a:lvl2pPr>
              <a:defRPr>
                <a:latin typeface="+mj-lt"/>
                <a:cs typeface="Book Antiqua"/>
              </a:defRPr>
            </a:lvl2pPr>
            <a:lvl3pPr>
              <a:defRPr>
                <a:latin typeface="+mj-lt"/>
                <a:cs typeface="Book Antiqua"/>
              </a:defRPr>
            </a:lvl3pPr>
            <a:lvl4pPr>
              <a:defRPr>
                <a:latin typeface="+mj-lt"/>
                <a:cs typeface="Book Antiqua"/>
              </a:defRPr>
            </a:lvl4pPr>
            <a:lvl5pPr>
              <a:defRPr>
                <a:latin typeface="+mj-lt"/>
                <a:cs typeface="Book Antiqu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15455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ERCOT 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51920" y="1916832"/>
            <a:ext cx="5112568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Single Energy Storage Resource Model</a:t>
            </a:r>
            <a:endParaRPr lang="en-US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Sai Moorty</a:t>
            </a:r>
          </a:p>
          <a:p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Principal, Market Design and Analysis</a:t>
            </a:r>
          </a:p>
          <a:p>
            <a:endParaRPr lang="en-US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November </a:t>
            </a:r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2019</a:t>
            </a:r>
          </a:p>
        </p:txBody>
      </p:sp>
    </p:spTree>
    <p:extLst>
      <p:ext uri="{BB962C8B-B14F-4D97-AF65-F5344CB8AC3E}">
        <p14:creationId xmlns:p14="http://schemas.microsoft.com/office/powerpoint/2010/main" val="339677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21022"/>
          </a:xfrm>
        </p:spPr>
        <p:txBody>
          <a:bodyPr/>
          <a:lstStyle/>
          <a:p>
            <a:r>
              <a:rPr lang="en-US" dirty="0" smtClean="0"/>
              <a:t>COP: </a:t>
            </a:r>
            <a:r>
              <a:rPr lang="en-US" dirty="0"/>
              <a:t>Single </a:t>
            </a:r>
            <a:r>
              <a:rPr lang="en-US" dirty="0" smtClean="0"/>
              <a:t>Model ESR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96752"/>
            <a:ext cx="8458200" cy="504056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For a Single Model ESR, follows the proposals for the “Combo” model of ESR:</a:t>
            </a:r>
          </a:p>
          <a:p>
            <a:endParaRPr lang="en-US" sz="2000" dirty="0" smtClean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HSL reflects duration limitation</a:t>
            </a:r>
          </a:p>
          <a:p>
            <a:r>
              <a:rPr lang="en-US" sz="2000" dirty="0" smtClean="0">
                <a:solidFill>
                  <a:schemeClr val="tx2"/>
                </a:solidFill>
              </a:rPr>
              <a:t>LSL, which can be negative, will also reflect duration limitation</a:t>
            </a:r>
          </a:p>
          <a:p>
            <a:r>
              <a:rPr lang="en-US" sz="2000" dirty="0" smtClean="0">
                <a:solidFill>
                  <a:schemeClr val="tx2"/>
                </a:solidFill>
              </a:rPr>
              <a:t>HSL-LSL must be greater than or equal to the total AS capability of the single model ESR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9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21022"/>
          </a:xfrm>
        </p:spPr>
        <p:txBody>
          <a:bodyPr/>
          <a:lstStyle/>
          <a:p>
            <a:r>
              <a:rPr lang="en-US" dirty="0" smtClean="0"/>
              <a:t>DAM: </a:t>
            </a:r>
            <a:r>
              <a:rPr lang="en-US" dirty="0"/>
              <a:t>Single </a:t>
            </a:r>
            <a:r>
              <a:rPr lang="en-US" dirty="0" smtClean="0"/>
              <a:t>Model ESR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96752"/>
            <a:ext cx="8458200" cy="504056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In DAM, for a Single Model ESR:</a:t>
            </a:r>
          </a:p>
          <a:p>
            <a:endParaRPr lang="en-US" sz="2000" dirty="0" smtClean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If </a:t>
            </a:r>
            <a:r>
              <a:rPr lang="en-US" sz="2000" dirty="0">
                <a:solidFill>
                  <a:schemeClr val="tx2"/>
                </a:solidFill>
              </a:rPr>
              <a:t>Three Part Supply Offer for energy or AS </a:t>
            </a:r>
            <a:r>
              <a:rPr lang="en-US" sz="2000" dirty="0" smtClean="0">
                <a:solidFill>
                  <a:schemeClr val="tx2"/>
                </a:solidFill>
              </a:rPr>
              <a:t>Offer exists, then Single Model ESR is </a:t>
            </a:r>
            <a:r>
              <a:rPr lang="en-US" sz="2000" u="sng" dirty="0" smtClean="0">
                <a:solidFill>
                  <a:schemeClr val="tx2"/>
                </a:solidFill>
              </a:rPr>
              <a:t>considered to be self-committed, i.e. On-Line</a:t>
            </a:r>
          </a:p>
          <a:p>
            <a:endParaRPr lang="en-US" sz="2000" dirty="0" smtClean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No temporal constraints, there is no StartTime, Minimum Up time, Minimum Down Time, Transition Time, etc.</a:t>
            </a:r>
          </a:p>
          <a:p>
            <a:endParaRPr lang="en-US" sz="2000" dirty="0" smtClean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DAM </a:t>
            </a:r>
            <a:r>
              <a:rPr lang="en-US" sz="2000" dirty="0">
                <a:solidFill>
                  <a:schemeClr val="tx2"/>
                </a:solidFill>
              </a:rPr>
              <a:t>modeling/calculations for </a:t>
            </a:r>
            <a:r>
              <a:rPr lang="en-US" sz="2000" dirty="0" smtClean="0">
                <a:solidFill>
                  <a:schemeClr val="tx2"/>
                </a:solidFill>
              </a:rPr>
              <a:t>Single Model ESRs becomes </a:t>
            </a:r>
            <a:r>
              <a:rPr lang="en-US" sz="2000" dirty="0">
                <a:solidFill>
                  <a:schemeClr val="tx2"/>
                </a:solidFill>
              </a:rPr>
              <a:t>a </a:t>
            </a:r>
            <a:r>
              <a:rPr lang="en-US" sz="2000" u="sng" dirty="0">
                <a:solidFill>
                  <a:schemeClr val="tx2"/>
                </a:solidFill>
              </a:rPr>
              <a:t>dispatch problem </a:t>
            </a:r>
            <a:r>
              <a:rPr lang="en-US" sz="2000" u="sng" dirty="0" smtClean="0">
                <a:solidFill>
                  <a:schemeClr val="tx2"/>
                </a:solidFill>
              </a:rPr>
              <a:t>to solve</a:t>
            </a:r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98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21022"/>
          </a:xfrm>
        </p:spPr>
        <p:txBody>
          <a:bodyPr/>
          <a:lstStyle/>
          <a:p>
            <a:r>
              <a:rPr lang="en-US" dirty="0" smtClean="0"/>
              <a:t>RUC: </a:t>
            </a:r>
            <a:r>
              <a:rPr lang="en-US" dirty="0"/>
              <a:t>Single </a:t>
            </a:r>
            <a:r>
              <a:rPr lang="en-US" dirty="0" smtClean="0"/>
              <a:t>Model ESR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72716"/>
            <a:ext cx="8458200" cy="5436604"/>
          </a:xfrm>
        </p:spPr>
        <p:txBody>
          <a:bodyPr/>
          <a:lstStyle/>
          <a:p>
            <a:pPr marL="0" indent="0">
              <a:buNone/>
            </a:pPr>
            <a:r>
              <a:rPr lang="en-US" sz="1800" u="sng" dirty="0" smtClean="0">
                <a:solidFill>
                  <a:schemeClr val="tx2"/>
                </a:solidFill>
              </a:rPr>
              <a:t>Single </a:t>
            </a:r>
            <a:r>
              <a:rPr lang="en-US" sz="1800" u="sng" dirty="0">
                <a:solidFill>
                  <a:schemeClr val="tx2"/>
                </a:solidFill>
              </a:rPr>
              <a:t>Model ESR will not be “</a:t>
            </a:r>
            <a:r>
              <a:rPr lang="en-US" sz="1800" u="sng" dirty="0" err="1">
                <a:solidFill>
                  <a:schemeClr val="tx2"/>
                </a:solidFill>
              </a:rPr>
              <a:t>RUCed</a:t>
            </a:r>
            <a:r>
              <a:rPr lang="en-US" sz="1800" u="sng" dirty="0" smtClean="0">
                <a:solidFill>
                  <a:schemeClr val="tx2"/>
                </a:solidFill>
              </a:rPr>
              <a:t>”. </a:t>
            </a:r>
            <a:r>
              <a:rPr lang="en-US" sz="1800" dirty="0" smtClean="0">
                <a:solidFill>
                  <a:schemeClr val="tx2"/>
                </a:solidFill>
              </a:rPr>
              <a:t>In </a:t>
            </a:r>
            <a:r>
              <a:rPr lang="en-US" sz="1800" dirty="0" smtClean="0">
                <a:solidFill>
                  <a:schemeClr val="tx2"/>
                </a:solidFill>
              </a:rPr>
              <a:t>the RUC engine, </a:t>
            </a:r>
            <a:r>
              <a:rPr lang="en-US" sz="1800" dirty="0">
                <a:solidFill>
                  <a:schemeClr val="tx2"/>
                </a:solidFill>
              </a:rPr>
              <a:t>for a Single Model ESR</a:t>
            </a:r>
            <a:r>
              <a:rPr lang="en-US" sz="1800" dirty="0" smtClean="0">
                <a:solidFill>
                  <a:schemeClr val="tx2"/>
                </a:solidFill>
              </a:rPr>
              <a:t>:</a:t>
            </a:r>
          </a:p>
          <a:p>
            <a:pPr marL="0" indent="0">
              <a:buNone/>
            </a:pPr>
            <a:endParaRPr lang="en-US" sz="1800" dirty="0">
              <a:solidFill>
                <a:schemeClr val="tx2"/>
              </a:solidFill>
            </a:endParaRPr>
          </a:p>
          <a:p>
            <a:r>
              <a:rPr lang="en-US" sz="1800" dirty="0" smtClean="0">
                <a:solidFill>
                  <a:schemeClr val="tx2"/>
                </a:solidFill>
              </a:rPr>
              <a:t>Single Model ESR with COP status of OFF or ONXX, is </a:t>
            </a:r>
            <a:r>
              <a:rPr lang="en-US" sz="1800" u="sng" dirty="0" smtClean="0">
                <a:solidFill>
                  <a:schemeClr val="tx2"/>
                </a:solidFill>
              </a:rPr>
              <a:t>considered to be self-committed, i.e. On-Line</a:t>
            </a:r>
          </a:p>
          <a:p>
            <a:endParaRPr lang="en-US" sz="1800" dirty="0" smtClean="0">
              <a:solidFill>
                <a:schemeClr val="tx2"/>
              </a:solidFill>
            </a:endParaRPr>
          </a:p>
          <a:p>
            <a:r>
              <a:rPr lang="en-US" sz="1800" dirty="0" smtClean="0">
                <a:solidFill>
                  <a:schemeClr val="tx2"/>
                </a:solidFill>
              </a:rPr>
              <a:t>No temporal constraints, there is no StartTime, Minimum Up time, Minimum Down Time, Transition Time, etc.</a:t>
            </a:r>
          </a:p>
          <a:p>
            <a:endParaRPr lang="en-US" sz="1800" dirty="0" smtClean="0">
              <a:solidFill>
                <a:schemeClr val="tx2"/>
              </a:solidFill>
            </a:endParaRPr>
          </a:p>
          <a:p>
            <a:r>
              <a:rPr lang="en-US" sz="1800" dirty="0" smtClean="0">
                <a:solidFill>
                  <a:schemeClr val="tx2"/>
                </a:solidFill>
              </a:rPr>
              <a:t>RUC </a:t>
            </a:r>
            <a:r>
              <a:rPr lang="en-US" sz="1800" dirty="0">
                <a:solidFill>
                  <a:schemeClr val="tx2"/>
                </a:solidFill>
              </a:rPr>
              <a:t>modeling/calculations for </a:t>
            </a:r>
            <a:r>
              <a:rPr lang="en-US" sz="1800" dirty="0" smtClean="0">
                <a:solidFill>
                  <a:schemeClr val="tx2"/>
                </a:solidFill>
              </a:rPr>
              <a:t>Single Model ESRs becomes </a:t>
            </a:r>
            <a:r>
              <a:rPr lang="en-US" sz="1800" dirty="0">
                <a:solidFill>
                  <a:schemeClr val="tx2"/>
                </a:solidFill>
              </a:rPr>
              <a:t>a </a:t>
            </a:r>
            <a:r>
              <a:rPr lang="en-US" sz="1800" u="sng" dirty="0">
                <a:solidFill>
                  <a:schemeClr val="tx2"/>
                </a:solidFill>
              </a:rPr>
              <a:t>dispatch problem </a:t>
            </a:r>
            <a:r>
              <a:rPr lang="en-US" sz="1800" u="sng" dirty="0" smtClean="0">
                <a:solidFill>
                  <a:schemeClr val="tx2"/>
                </a:solidFill>
              </a:rPr>
              <a:t>to solve. RUC will use as cost curve:</a:t>
            </a:r>
          </a:p>
          <a:p>
            <a:pPr lvl="1"/>
            <a:r>
              <a:rPr lang="en-US" sz="1600" dirty="0" smtClean="0">
                <a:solidFill>
                  <a:schemeClr val="tx2"/>
                </a:solidFill>
              </a:rPr>
              <a:t>Cost Curve of ESR discharge MW (generation) is SWCAP (MOC proposal for ESR)</a:t>
            </a:r>
          </a:p>
          <a:p>
            <a:pPr lvl="1"/>
            <a:r>
              <a:rPr lang="en-US" sz="1600" dirty="0" smtClean="0">
                <a:solidFill>
                  <a:schemeClr val="tx2"/>
                </a:solidFill>
              </a:rPr>
              <a:t>Cost Curve of ESR charge MW (consumption) is $-251/MWh (system wide price floor)</a:t>
            </a:r>
          </a:p>
          <a:p>
            <a:pPr lvl="1"/>
            <a:r>
              <a:rPr lang="en-US" sz="1600" dirty="0" smtClean="0">
                <a:solidFill>
                  <a:schemeClr val="tx2"/>
                </a:solidFill>
              </a:rPr>
              <a:t>Minimizes use of ESR to serve energy</a:t>
            </a:r>
          </a:p>
          <a:p>
            <a:pPr lvl="1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78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RTC: Constraints for On-Line Single ESR Model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872716"/>
                <a:ext cx="8534400" cy="5047317"/>
              </a:xfrm>
            </p:spPr>
            <p:txBody>
              <a:bodyPr/>
              <a:lstStyle/>
              <a:p>
                <a:pPr marL="514350" indent="-457200">
                  <a:buFont typeface="+mj-lt"/>
                  <a:buAutoNum type="arabicPeriod"/>
                </a:pPr>
                <a:r>
                  <a:rPr lang="en-US" sz="1600" dirty="0" smtClean="0">
                    <a:solidFill>
                      <a:schemeClr val="tx2"/>
                    </a:solidFill>
                  </a:rPr>
                  <a:t>Dispatch Limits, note LSL,LDL can be negative</a:t>
                </a:r>
              </a:p>
              <a:p>
                <a:pPr marL="514350" indent="-457200">
                  <a:buFont typeface="+mj-lt"/>
                  <a:buAutoNum type="arabicPeriod"/>
                </a:pPr>
                <a:endParaRPr lang="en-US" sz="1600" dirty="0">
                  <a:solidFill>
                    <a:schemeClr val="tx2"/>
                  </a:solidFill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𝐿𝑆𝐿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1800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𝐿𝐷𝐿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1800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𝑇𝑒𝑙𝑒𝑚𝑀𝑊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1800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𝐻𝐷𝐿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1800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𝐻𝑆𝐿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1800" dirty="0">
                  <a:solidFill>
                    <a:schemeClr val="tx2"/>
                  </a:solidFill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𝐻𝐷𝐿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1800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800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𝑀𝑖𝑛</m:t>
                      </m:r>
                      <m:d>
                        <m:dPr>
                          <m:ctrlPr>
                            <a:rPr lang="en-US" sz="1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8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𝐻𝑆𝐿</m:t>
                              </m:r>
                            </m:e>
                            <m:sub>
                              <m:r>
                                <a:rPr lang="en-US" sz="18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1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d>
                            <m:dPr>
                              <m:ctrlPr>
                                <a:rPr lang="en-US" sz="18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𝑇𝑒𝑙𝑒𝑚𝑀𝑊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18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8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𝑁𝑅𝑅𝑈𝑝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18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∗5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1800" dirty="0">
                  <a:solidFill>
                    <a:schemeClr val="tx2"/>
                  </a:solidFill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𝐿𝐷𝐿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1800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800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𝑀𝑎𝑥</m:t>
                      </m:r>
                      <m:d>
                        <m:dPr>
                          <m:ctrlPr>
                            <a:rPr lang="en-US" sz="1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8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𝐿𝑆𝐿</m:t>
                              </m:r>
                            </m:e>
                            <m:sub>
                              <m:r>
                                <a:rPr lang="en-US" sz="18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1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d>
                            <m:dPr>
                              <m:ctrlPr>
                                <a:rPr lang="en-US" sz="18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𝑇𝑒𝑙𝑒𝑚𝑀𝑊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18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8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𝑁𝑅𝑅𝐷𝑛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18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∗5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1800" dirty="0">
                  <a:solidFill>
                    <a:schemeClr val="tx2"/>
                  </a:solidFill>
                </a:endParaRPr>
              </a:p>
              <a:p>
                <a:pPr marL="457200" lvl="1" indent="0">
                  <a:buNone/>
                </a:pPr>
                <a:endParaRPr lang="en-US" sz="1800" dirty="0" smtClean="0">
                  <a:solidFill>
                    <a:schemeClr val="tx2"/>
                  </a:solidFill>
                </a:endParaRPr>
              </a:p>
              <a:p>
                <a:pPr marL="457200" lvl="1" indent="0">
                  <a:buNone/>
                </a:pPr>
                <a:endParaRPr lang="en-US" sz="1800" dirty="0">
                  <a:solidFill>
                    <a:schemeClr val="tx2"/>
                  </a:solidFill>
                </a:endParaRPr>
              </a:p>
              <a:p>
                <a:pPr marL="457200" lvl="1" indent="0">
                  <a:buNone/>
                </a:pPr>
                <a:endParaRPr lang="en-US" sz="1800" dirty="0" smtClean="0">
                  <a:solidFill>
                    <a:schemeClr val="tx2"/>
                  </a:solidFill>
                </a:endParaRPr>
              </a:p>
              <a:p>
                <a:pPr marL="457200" lvl="1" indent="0">
                  <a:buNone/>
                </a:pPr>
                <a:endParaRPr lang="en-US" sz="1800" dirty="0">
                  <a:solidFill>
                    <a:schemeClr val="tx2"/>
                  </a:solidFill>
                </a:endParaRPr>
              </a:p>
              <a:p>
                <a:pPr marL="457200" lvl="1" indent="0">
                  <a:buNone/>
                </a:pPr>
                <a:endParaRPr lang="en-US" sz="1800" dirty="0" smtClean="0">
                  <a:solidFill>
                    <a:schemeClr val="tx2"/>
                  </a:solidFill>
                </a:endParaRPr>
              </a:p>
              <a:p>
                <a:pPr marL="400050">
                  <a:buFont typeface="+mj-lt"/>
                  <a:buAutoNum type="arabicPeriod"/>
                </a:pPr>
                <a:r>
                  <a:rPr lang="en-US" sz="1600" dirty="0" smtClean="0">
                    <a:solidFill>
                      <a:schemeClr val="tx2"/>
                    </a:solidFill>
                  </a:rPr>
                  <a:t>As Awards (by type) for </a:t>
                </a:r>
                <a:r>
                  <a:rPr lang="en-US" sz="1600" dirty="0">
                    <a:solidFill>
                      <a:schemeClr val="tx2"/>
                    </a:solidFill>
                  </a:rPr>
                  <a:t>On-Line ESR </a:t>
                </a:r>
                <a:r>
                  <a:rPr lang="en-US" sz="1600" dirty="0" smtClean="0">
                    <a:solidFill>
                      <a:schemeClr val="tx2"/>
                    </a:solidFill>
                  </a:rPr>
                  <a:t>will be limited by qualification amount for a give AS-type and telemetered max capability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872716"/>
                <a:ext cx="8534400" cy="5047317"/>
              </a:xfrm>
              <a:blipFill rotWithShape="0">
                <a:blip r:embed="rId3"/>
                <a:stretch>
                  <a:fillRect t="-3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Rectangle 38"/>
          <p:cNvSpPr>
            <a:spLocks noChangeArrowheads="1"/>
          </p:cNvSpPr>
          <p:nvPr/>
        </p:nvSpPr>
        <p:spPr bwMode="auto">
          <a:xfrm>
            <a:off x="22860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pSp>
        <p:nvGrpSpPr>
          <p:cNvPr id="33" name="Group 32"/>
          <p:cNvGrpSpPr/>
          <p:nvPr/>
        </p:nvGrpSpPr>
        <p:grpSpPr>
          <a:xfrm>
            <a:off x="1832071" y="2595953"/>
            <a:ext cx="4210050" cy="571500"/>
            <a:chOff x="0" y="0"/>
            <a:chExt cx="4210050" cy="571500"/>
          </a:xfrm>
        </p:grpSpPr>
        <p:cxnSp>
          <p:nvCxnSpPr>
            <p:cNvPr id="34" name="Straight Connector 33"/>
            <p:cNvCxnSpPr/>
            <p:nvPr/>
          </p:nvCxnSpPr>
          <p:spPr>
            <a:xfrm flipV="1">
              <a:off x="0" y="180975"/>
              <a:ext cx="4210050" cy="95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438150" y="0"/>
              <a:ext cx="0" cy="3905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866775" y="0"/>
              <a:ext cx="0" cy="3905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2009775" y="0"/>
              <a:ext cx="0" cy="3905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3019425" y="0"/>
              <a:ext cx="0" cy="3905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3752850" y="0"/>
              <a:ext cx="0" cy="3905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 Box 2"/>
            <p:cNvSpPr txBox="1">
              <a:spLocks noChangeArrowheads="1"/>
            </p:cNvSpPr>
            <p:nvPr/>
          </p:nvSpPr>
          <p:spPr bwMode="auto">
            <a:xfrm>
              <a:off x="342900" y="409575"/>
              <a:ext cx="228600" cy="1524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ctr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LSL</a:t>
              </a:r>
            </a:p>
          </p:txBody>
        </p:sp>
        <p:sp>
          <p:nvSpPr>
            <p:cNvPr id="41" name="Text Box 2"/>
            <p:cNvSpPr txBox="1">
              <a:spLocks noChangeArrowheads="1"/>
            </p:cNvSpPr>
            <p:nvPr/>
          </p:nvSpPr>
          <p:spPr bwMode="auto">
            <a:xfrm>
              <a:off x="790575" y="409575"/>
              <a:ext cx="228600" cy="1524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ctr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LDL</a:t>
              </a:r>
            </a:p>
          </p:txBody>
        </p:sp>
        <p:sp>
          <p:nvSpPr>
            <p:cNvPr id="42" name="Text Box 2"/>
            <p:cNvSpPr txBox="1">
              <a:spLocks noChangeArrowheads="1"/>
            </p:cNvSpPr>
            <p:nvPr/>
          </p:nvSpPr>
          <p:spPr bwMode="auto">
            <a:xfrm>
              <a:off x="2905125" y="419100"/>
              <a:ext cx="285750" cy="1524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ctr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HDL</a:t>
              </a:r>
            </a:p>
          </p:txBody>
        </p:sp>
        <p:sp>
          <p:nvSpPr>
            <p:cNvPr id="43" name="Text Box 2"/>
            <p:cNvSpPr txBox="1">
              <a:spLocks noChangeArrowheads="1"/>
            </p:cNvSpPr>
            <p:nvPr/>
          </p:nvSpPr>
          <p:spPr bwMode="auto">
            <a:xfrm>
              <a:off x="3676650" y="390525"/>
              <a:ext cx="285750" cy="1524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ctr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HSL</a:t>
              </a:r>
            </a:p>
          </p:txBody>
        </p:sp>
        <p:sp>
          <p:nvSpPr>
            <p:cNvPr id="44" name="Text Box 2"/>
            <p:cNvSpPr txBox="1">
              <a:spLocks noChangeArrowheads="1"/>
            </p:cNvSpPr>
            <p:nvPr/>
          </p:nvSpPr>
          <p:spPr bwMode="auto">
            <a:xfrm>
              <a:off x="1781175" y="419100"/>
              <a:ext cx="638175" cy="1524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ctr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TelemMW</a:t>
              </a:r>
            </a:p>
          </p:txBody>
        </p:sp>
      </p:grpSp>
      <p:sp>
        <p:nvSpPr>
          <p:cNvPr id="45" name="Left Brace 44"/>
          <p:cNvSpPr/>
          <p:nvPr/>
        </p:nvSpPr>
        <p:spPr>
          <a:xfrm rot="16200000">
            <a:off x="2928058" y="2466624"/>
            <a:ext cx="333375" cy="178289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2483927" y="3476360"/>
            <a:ext cx="12959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Can be negative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38048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RTC: Constraints for On-Line Single ESR Model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872716"/>
                <a:ext cx="8534400" cy="5047317"/>
              </a:xfrm>
            </p:spPr>
            <p:txBody>
              <a:bodyPr/>
              <a:lstStyle/>
              <a:p>
                <a:pPr marL="514350" indent="-457200">
                  <a:buFont typeface="+mj-lt"/>
                  <a:buAutoNum type="arabicPeriod" startAt="3"/>
                </a:pPr>
                <a:r>
                  <a:rPr lang="en-US" sz="1600" dirty="0"/>
                  <a:t>LDL/LSL constraint: Ensures that the energy (Base Point) and Regulation Down awards are feasible with respect to the LDL and LSL of the Resource</a:t>
                </a:r>
              </a:p>
              <a:p>
                <a:pPr marL="457200" lvl="1" indent="0">
                  <a:buNone/>
                </a:pPr>
                <a:endParaRPr lang="en-US" sz="1800" i="1" dirty="0" smtClean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𝑀𝑊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𝐸𝑛𝑒𝑟𝑔𝑦𝐴𝑤𝑎𝑟𝑑</m:t>
                          </m:r>
                        </m:sup>
                      </m:sSubSup>
                      <m:r>
                        <a:rPr lang="en-US" sz="18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𝑆𝑐𝑎𝑙𝑖𝑛𝑔𝐹𝑎𝑐𝑡𝑜𝑟𝐷𝑛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𝑀𝑊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𝑅𝑒𝑔𝐷𝑛𝐴𝑤𝑎𝑟𝑑</m:t>
                              </m:r>
                            </m:sup>
                          </m:sSub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𝑀𝑊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𝐹𝑅𝑅𝑆𝐷𝑛𝐴𝑤𝑎𝑟𝑑</m:t>
                              </m:r>
                            </m:sup>
                          </m:sSubSup>
                        </m:e>
                      </m:d>
                      <m:r>
                        <a:rPr lang="en-US" sz="1800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𝐿𝐷𝐿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1800" i="1">
                          <a:latin typeface="Cambria Math" panose="02040503050406030204" pitchFamily="18" charset="0"/>
                        </a:rPr>
                        <m:t> ≥0</m:t>
                      </m:r>
                    </m:oMath>
                  </m:oMathPara>
                </a14:m>
                <a:endParaRPr lang="en-US" sz="1800" dirty="0"/>
              </a:p>
              <a:p>
                <a:pPr marL="457200" lvl="1" indent="0">
                  <a:buNone/>
                </a:pPr>
                <a:endParaRPr lang="en-US" sz="1800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𝑀𝑊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𝐸𝑛𝑒𝑟𝑔𝑦𝐴𝑤𝑎𝑟𝑑</m:t>
                          </m:r>
                        </m:sup>
                      </m:sSubSup>
                      <m:r>
                        <a:rPr lang="en-US" sz="1800" i="1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𝑀𝑊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𝑅𝑒𝑔𝐷𝑛𝐴𝑤𝑎𝑟𝑑</m:t>
                              </m:r>
                            </m:sup>
                          </m:sSub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𝑀𝑊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𝐹𝑅𝑅𝑆𝐷𝑛𝐴𝑤𝑎𝑟𝑑</m:t>
                              </m:r>
                            </m:sup>
                          </m:sSubSup>
                        </m:e>
                      </m:d>
                      <m:r>
                        <a:rPr lang="en-US" sz="1800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𝐿𝑆𝐿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1800" i="1">
                          <a:latin typeface="Cambria Math" panose="02040503050406030204" pitchFamily="18" charset="0"/>
                        </a:rPr>
                        <m:t> ≥0</m:t>
                      </m:r>
                    </m:oMath>
                  </m:oMathPara>
                </a14:m>
                <a:endParaRPr lang="en-US" sz="1800" dirty="0"/>
              </a:p>
              <a:p>
                <a:pPr marL="457200" lvl="1" indent="0">
                  <a:buNone/>
                </a:pPr>
                <a:endParaRPr lang="en-US" sz="1800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𝐿𝐷𝐿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𝑀𝑎𝑥</m:t>
                      </m:r>
                      <m:d>
                        <m:d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𝐿𝑆𝐿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,</m:t>
                          </m:r>
                          <m:d>
                            <m:d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𝑇𝑒𝑙𝑒𝑚𝑀𝑊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𝑁𝑅𝑅𝐷𝑛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∗5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1800" dirty="0"/>
              </a:p>
              <a:p>
                <a:pPr marL="457200" lvl="1" indent="0">
                  <a:buNone/>
                </a:pPr>
                <a:endParaRPr lang="en-US" sz="1800" dirty="0" smtClean="0">
                  <a:solidFill>
                    <a:schemeClr val="tx2"/>
                  </a:solidFill>
                </a:endParaRPr>
              </a:p>
              <a:p>
                <a:pPr marL="457200" lvl="1" indent="0">
                  <a:buNone/>
                </a:pPr>
                <a:endParaRPr lang="en-US" sz="1800" dirty="0">
                  <a:solidFill>
                    <a:schemeClr val="tx2"/>
                  </a:solidFill>
                </a:endParaRPr>
              </a:p>
              <a:p>
                <a:pPr marL="457200" lvl="1" indent="0">
                  <a:buNone/>
                </a:pPr>
                <a:endParaRPr lang="en-US" sz="1800" dirty="0" smtClean="0">
                  <a:solidFill>
                    <a:schemeClr val="tx2"/>
                  </a:solidFill>
                </a:endParaRPr>
              </a:p>
              <a:p>
                <a:pPr marL="457200" lvl="1" indent="0">
                  <a:buNone/>
                </a:pPr>
                <a:endParaRPr lang="en-US" sz="18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872716"/>
                <a:ext cx="8534400" cy="5047317"/>
              </a:xfrm>
              <a:blipFill rotWithShape="0">
                <a:blip r:embed="rId3"/>
                <a:stretch>
                  <a:fillRect t="-3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oup 19"/>
          <p:cNvGrpSpPr/>
          <p:nvPr/>
        </p:nvGrpSpPr>
        <p:grpSpPr>
          <a:xfrm>
            <a:off x="1447800" y="8449310"/>
            <a:ext cx="4210050" cy="571500"/>
            <a:chOff x="0" y="0"/>
            <a:chExt cx="4210050" cy="571500"/>
          </a:xfrm>
        </p:grpSpPr>
        <p:cxnSp>
          <p:nvCxnSpPr>
            <p:cNvPr id="21" name="Straight Connector 20"/>
            <p:cNvCxnSpPr/>
            <p:nvPr/>
          </p:nvCxnSpPr>
          <p:spPr>
            <a:xfrm flipV="1">
              <a:off x="0" y="180975"/>
              <a:ext cx="4210050" cy="95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438150" y="0"/>
              <a:ext cx="0" cy="3905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866775" y="0"/>
              <a:ext cx="0" cy="3905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2009775" y="0"/>
              <a:ext cx="0" cy="3905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3019425" y="0"/>
              <a:ext cx="0" cy="3905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3752850" y="0"/>
              <a:ext cx="0" cy="3905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 Box 2"/>
            <p:cNvSpPr txBox="1">
              <a:spLocks noChangeArrowheads="1"/>
            </p:cNvSpPr>
            <p:nvPr/>
          </p:nvSpPr>
          <p:spPr bwMode="auto">
            <a:xfrm>
              <a:off x="342900" y="409575"/>
              <a:ext cx="228600" cy="1524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ctr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LSL</a:t>
              </a:r>
            </a:p>
          </p:txBody>
        </p:sp>
        <p:sp>
          <p:nvSpPr>
            <p:cNvPr id="28" name="Text Box 2"/>
            <p:cNvSpPr txBox="1">
              <a:spLocks noChangeArrowheads="1"/>
            </p:cNvSpPr>
            <p:nvPr/>
          </p:nvSpPr>
          <p:spPr bwMode="auto">
            <a:xfrm>
              <a:off x="790575" y="409575"/>
              <a:ext cx="228600" cy="1524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ctr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LDL</a:t>
              </a:r>
            </a:p>
          </p:txBody>
        </p:sp>
        <p:sp>
          <p:nvSpPr>
            <p:cNvPr id="29" name="Text Box 2"/>
            <p:cNvSpPr txBox="1">
              <a:spLocks noChangeArrowheads="1"/>
            </p:cNvSpPr>
            <p:nvPr/>
          </p:nvSpPr>
          <p:spPr bwMode="auto">
            <a:xfrm>
              <a:off x="2905125" y="419100"/>
              <a:ext cx="285750" cy="1524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ctr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HDL</a:t>
              </a:r>
            </a:p>
          </p:txBody>
        </p:sp>
        <p:sp>
          <p:nvSpPr>
            <p:cNvPr id="30" name="Text Box 2"/>
            <p:cNvSpPr txBox="1">
              <a:spLocks noChangeArrowheads="1"/>
            </p:cNvSpPr>
            <p:nvPr/>
          </p:nvSpPr>
          <p:spPr bwMode="auto">
            <a:xfrm>
              <a:off x="3676650" y="390525"/>
              <a:ext cx="285750" cy="1524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ctr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HSL</a:t>
              </a:r>
            </a:p>
          </p:txBody>
        </p:sp>
        <p:sp>
          <p:nvSpPr>
            <p:cNvPr id="31" name="Text Box 2"/>
            <p:cNvSpPr txBox="1">
              <a:spLocks noChangeArrowheads="1"/>
            </p:cNvSpPr>
            <p:nvPr/>
          </p:nvSpPr>
          <p:spPr bwMode="auto">
            <a:xfrm>
              <a:off x="1781175" y="419100"/>
              <a:ext cx="638175" cy="1524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ctr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TelemMW</a:t>
              </a:r>
            </a:p>
          </p:txBody>
        </p:sp>
      </p:grpSp>
      <p:sp>
        <p:nvSpPr>
          <p:cNvPr id="32" name="Rectangle 38"/>
          <p:cNvSpPr>
            <a:spLocks noChangeArrowheads="1"/>
          </p:cNvSpPr>
          <p:nvPr/>
        </p:nvSpPr>
        <p:spPr bwMode="auto">
          <a:xfrm>
            <a:off x="22860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pSp>
        <p:nvGrpSpPr>
          <p:cNvPr id="47" name="Group 46"/>
          <p:cNvGrpSpPr/>
          <p:nvPr/>
        </p:nvGrpSpPr>
        <p:grpSpPr>
          <a:xfrm>
            <a:off x="2014392" y="4304320"/>
            <a:ext cx="4210050" cy="1104900"/>
            <a:chOff x="0" y="0"/>
            <a:chExt cx="4210050" cy="110490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Text Box 2"/>
                <p:cNvSpPr txBox="1">
                  <a:spLocks noChangeArrowheads="1"/>
                </p:cNvSpPr>
                <p:nvPr/>
              </p:nvSpPr>
              <p:spPr bwMode="auto">
                <a:xfrm>
                  <a:off x="1228724" y="0"/>
                  <a:ext cx="2447926" cy="39052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0" tIns="0" rIns="0" bIns="0" anchor="ctr" anchorCtr="0">
                  <a:noAutofit/>
                </a:bodyPr>
                <a:lstStyle/>
                <a:p>
                  <a:pPr marL="0" marR="0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US" sz="12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sz="1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1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𝑀𝑊</m:t>
                                </m:r>
                              </m:e>
                              <m:sub>
                                <m:r>
                                  <a:rPr lang="en-US" sz="1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US" sz="1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𝑅𝑒𝑔𝐷𝑛𝐴𝑤𝑎𝑟𝑑</m:t>
                                </m:r>
                              </m:sup>
                            </m:sSubSup>
                            <m:r>
                              <a:rPr lang="en-US" sz="12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sSubSup>
                              <m:sSubSupPr>
                                <m:ctrlPr>
                                  <a:rPr lang="en-US" sz="1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1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𝑀𝑊</m:t>
                                </m:r>
                              </m:e>
                              <m:sub>
                                <m:r>
                                  <a:rPr lang="en-US" sz="1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US" sz="1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𝐹𝑅𝑅𝑆𝐷𝑛𝐴𝑤𝑎𝑟𝑑</m:t>
                                </m:r>
                              </m:sup>
                            </m:sSubSup>
                          </m:e>
                        </m:d>
                      </m:oMath>
                    </m:oMathPara>
                  </a14:m>
                  <a:endParaRPr lang="en-US" sz="1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48" name="Text Box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228724" y="0"/>
                  <a:ext cx="2447926" cy="390525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49" name="Group 48"/>
            <p:cNvGrpSpPr/>
            <p:nvPr/>
          </p:nvGrpSpPr>
          <p:grpSpPr>
            <a:xfrm>
              <a:off x="0" y="295275"/>
              <a:ext cx="4210050" cy="809625"/>
              <a:chOff x="0" y="295275"/>
              <a:chExt cx="4210050" cy="809625"/>
            </a:xfrm>
          </p:grpSpPr>
          <p:cxnSp>
            <p:nvCxnSpPr>
              <p:cNvPr id="54" name="Straight Connector 53"/>
              <p:cNvCxnSpPr/>
              <p:nvPr/>
            </p:nvCxnSpPr>
            <p:spPr>
              <a:xfrm flipV="1">
                <a:off x="0" y="476250"/>
                <a:ext cx="4210050" cy="9525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438150" y="295275"/>
                <a:ext cx="0" cy="390525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866775" y="295275"/>
                <a:ext cx="0" cy="390525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2009775" y="295275"/>
                <a:ext cx="0" cy="390525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>
                <a:off x="3019425" y="295275"/>
                <a:ext cx="0" cy="390525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>
                <a:off x="3752850" y="295275"/>
                <a:ext cx="0" cy="390525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Text Box 2"/>
              <p:cNvSpPr txBox="1">
                <a:spLocks noChangeArrowheads="1"/>
              </p:cNvSpPr>
              <p:nvPr/>
            </p:nvSpPr>
            <p:spPr bwMode="auto">
              <a:xfrm>
                <a:off x="342900" y="704850"/>
                <a:ext cx="228600" cy="15240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ctr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LSL</a:t>
                </a:r>
              </a:p>
            </p:txBody>
          </p:sp>
          <p:sp>
            <p:nvSpPr>
              <p:cNvPr id="61" name="Text Box 2"/>
              <p:cNvSpPr txBox="1">
                <a:spLocks noChangeArrowheads="1"/>
              </p:cNvSpPr>
              <p:nvPr/>
            </p:nvSpPr>
            <p:spPr bwMode="auto">
              <a:xfrm>
                <a:off x="790575" y="704850"/>
                <a:ext cx="228600" cy="15240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ctr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LDL</a:t>
                </a:r>
              </a:p>
            </p:txBody>
          </p:sp>
          <p:sp>
            <p:nvSpPr>
              <p:cNvPr id="62" name="Text Box 2"/>
              <p:cNvSpPr txBox="1">
                <a:spLocks noChangeArrowheads="1"/>
              </p:cNvSpPr>
              <p:nvPr/>
            </p:nvSpPr>
            <p:spPr bwMode="auto">
              <a:xfrm>
                <a:off x="2905125" y="714375"/>
                <a:ext cx="285750" cy="15240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ctr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HDL</a:t>
                </a:r>
              </a:p>
            </p:txBody>
          </p:sp>
          <p:sp>
            <p:nvSpPr>
              <p:cNvPr id="63" name="Text Box 2"/>
              <p:cNvSpPr txBox="1">
                <a:spLocks noChangeArrowheads="1"/>
              </p:cNvSpPr>
              <p:nvPr/>
            </p:nvSpPr>
            <p:spPr bwMode="auto">
              <a:xfrm>
                <a:off x="3676650" y="685800"/>
                <a:ext cx="285750" cy="15240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ctr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HSL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4" name="Text Box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76350" y="714375"/>
                    <a:ext cx="1562100" cy="390525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rot="0" vert="horz" wrap="square" lIns="0" tIns="0" rIns="0" bIns="0" anchor="ctr" anchorCtr="0">
                    <a:noAutofit/>
                  </a:bodyPr>
                  <a:lstStyle/>
                  <a:p>
                    <a:pPr marL="0" marR="0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800"/>
                      </a:spcAft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en-US" sz="1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𝑀𝑊</m:t>
                              </m:r>
                            </m:e>
                            <m:sub>
                              <m:r>
                                <a:rPr lang="en-US" sz="1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sz="1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𝐸𝑛𝑒𝑟𝑔𝑦𝐴𝑤𝑎𝑟𝑑</m:t>
                              </m:r>
                            </m:sup>
                          </m:sSubSup>
                        </m:oMath>
                      </m:oMathPara>
                    </a14:m>
                    <a:endParaRPr lang="en-US" sz="1100" dirty="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64" name="Text Box 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1276350" y="714375"/>
                    <a:ext cx="1562100" cy="390525"/>
                  </a:xfrm>
                  <a:prstGeom prst="rect">
                    <a:avLst/>
                  </a:prstGeom>
                  <a:blipFill rotWithShape="0">
                    <a:blip r:embed="rId5"/>
                    <a:stretch>
                      <a:fillRect/>
                    </a:stretch>
                  </a:blip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50" name="Straight Arrow Connector 49"/>
            <p:cNvCxnSpPr/>
            <p:nvPr/>
          </p:nvCxnSpPr>
          <p:spPr>
            <a:xfrm flipV="1">
              <a:off x="1724025" y="476250"/>
              <a:ext cx="285750" cy="20955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 flipH="1">
              <a:off x="1123950" y="381000"/>
              <a:ext cx="885825" cy="952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1123950" y="304800"/>
              <a:ext cx="0" cy="3905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 flipH="1">
              <a:off x="1552575" y="190500"/>
              <a:ext cx="342900" cy="20002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2014392" y="5432341"/>
            <a:ext cx="5458358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Energy awards can be </a:t>
            </a:r>
            <a:r>
              <a:rPr lang="en-US" dirty="0" smtClean="0">
                <a:solidFill>
                  <a:schemeClr val="tx2"/>
                </a:solidFill>
              </a:rPr>
              <a:t>positive </a:t>
            </a:r>
            <a:r>
              <a:rPr lang="en-US" dirty="0">
                <a:solidFill>
                  <a:schemeClr val="tx2"/>
                </a:solidFill>
              </a:rPr>
              <a:t>or negative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AS awards are positive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98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RTC: Constraints for On-Line Single ESR Model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872716"/>
                <a:ext cx="8534400" cy="5047317"/>
              </a:xfrm>
            </p:spPr>
            <p:txBody>
              <a:bodyPr/>
              <a:lstStyle/>
              <a:p>
                <a:pPr marL="514350" indent="-457200">
                  <a:buFont typeface="+mj-lt"/>
                  <a:buAutoNum type="arabicPeriod" startAt="4"/>
                </a:pPr>
                <a:r>
                  <a:rPr lang="en-US" sz="1600" dirty="0" smtClean="0">
                    <a:solidFill>
                      <a:schemeClr val="tx2"/>
                    </a:solidFill>
                  </a:rPr>
                  <a:t>HDL constraint: Ensures that the energy (Base Point) and Regulation Up awards are feasible with respect to the HDL of the Resource</a:t>
                </a:r>
              </a:p>
              <a:p>
                <a:pPr marL="457200" lvl="1" indent="0">
                  <a:buNone/>
                </a:pPr>
                <a:endParaRPr lang="en-US" sz="1800" i="1" dirty="0" smtClean="0">
                  <a:solidFill>
                    <a:schemeClr val="tx2"/>
                  </a:solidFill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𝐻𝐷𝐿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1800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sz="1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𝑀𝑊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1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𝐸𝑛𝑒𝑟𝑔𝑦𝐴𝑤𝑎𝑟𝑑</m:t>
                          </m:r>
                        </m:sup>
                      </m:sSubSup>
                      <m:r>
                        <a:rPr lang="en-US" sz="1800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800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𝑆𝑐𝑎𝑙𝑖𝑛𝑔𝐹𝑎𝑐𝑡𝑜𝑟𝐷𝑛</m:t>
                      </m:r>
                      <m:r>
                        <a:rPr lang="en-US" sz="1800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en-US" sz="1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sz="18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𝑀𝑊</m:t>
                              </m:r>
                            </m:e>
                            <m:sub>
                              <m:r>
                                <a:rPr lang="en-US" sz="18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sz="18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𝑅𝑒𝑔𝑈𝑝𝐴𝑤𝑎𝑟𝑑</m:t>
                              </m:r>
                            </m:sup>
                          </m:sSubSup>
                          <m:r>
                            <a:rPr lang="en-US" sz="1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sz="18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𝑀𝑊</m:t>
                              </m:r>
                            </m:e>
                            <m:sub>
                              <m:r>
                                <a:rPr lang="en-US" sz="18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sz="18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𝐹𝑅𝑅𝑆𝑈𝑝𝐴𝑤𝑎𝑟𝑑</m:t>
                              </m:r>
                            </m:sup>
                          </m:sSubSup>
                        </m:e>
                      </m:d>
                      <m:r>
                        <a:rPr lang="en-US" sz="1800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 ≥0</m:t>
                      </m:r>
                    </m:oMath>
                  </m:oMathPara>
                </a14:m>
                <a:endParaRPr lang="en-US" sz="1800" dirty="0">
                  <a:solidFill>
                    <a:schemeClr val="tx2"/>
                  </a:solidFill>
                </a:endParaRPr>
              </a:p>
              <a:p>
                <a:pPr marL="457200" lvl="1" indent="0">
                  <a:buNone/>
                </a:pPr>
                <a:endParaRPr lang="en-US" sz="1800" dirty="0">
                  <a:solidFill>
                    <a:schemeClr val="tx2"/>
                  </a:solidFill>
                </a:endParaRPr>
              </a:p>
              <a:p>
                <a:pPr marL="457200" lvl="1" indent="0">
                  <a:buNone/>
                </a:pPr>
                <a:endParaRPr lang="en-US" sz="1800" dirty="0">
                  <a:solidFill>
                    <a:schemeClr val="tx2"/>
                  </a:solidFill>
                </a:endParaRPr>
              </a:p>
              <a:p>
                <a:pPr marL="457200" lvl="1" indent="0">
                  <a:buNone/>
                </a:pPr>
                <a:endParaRPr lang="en-US" sz="1800" dirty="0" smtClean="0">
                  <a:solidFill>
                    <a:schemeClr val="tx2"/>
                  </a:solidFill>
                </a:endParaRPr>
              </a:p>
              <a:p>
                <a:pPr marL="457200" lvl="1" indent="0">
                  <a:buNone/>
                </a:pPr>
                <a:endParaRPr lang="en-US" sz="1800" dirty="0">
                  <a:solidFill>
                    <a:schemeClr val="tx2"/>
                  </a:solidFill>
                </a:endParaRPr>
              </a:p>
              <a:p>
                <a:pPr marL="457200" lvl="1" indent="0">
                  <a:buNone/>
                </a:pPr>
                <a:endParaRPr lang="en-US" sz="1800" dirty="0" smtClean="0">
                  <a:solidFill>
                    <a:schemeClr val="tx2"/>
                  </a:solidFill>
                </a:endParaRPr>
              </a:p>
              <a:p>
                <a:pPr marL="457200" lvl="1" indent="0">
                  <a:buNone/>
                </a:pPr>
                <a:endParaRPr lang="en-US" sz="1800" dirty="0">
                  <a:solidFill>
                    <a:schemeClr val="tx2"/>
                  </a:solidFill>
                </a:endParaRPr>
              </a:p>
              <a:p>
                <a:pPr marL="457200" lvl="1" indent="0">
                  <a:buNone/>
                </a:pPr>
                <a:endParaRPr lang="en-US" sz="1800" dirty="0" smtClean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872716"/>
                <a:ext cx="8534400" cy="5047317"/>
              </a:xfrm>
              <a:blipFill rotWithShape="0">
                <a:blip r:embed="rId3"/>
                <a:stretch>
                  <a:fillRect t="-3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oup 19"/>
          <p:cNvGrpSpPr/>
          <p:nvPr/>
        </p:nvGrpSpPr>
        <p:grpSpPr>
          <a:xfrm>
            <a:off x="1447800" y="8449310"/>
            <a:ext cx="4210050" cy="571500"/>
            <a:chOff x="0" y="0"/>
            <a:chExt cx="4210050" cy="571500"/>
          </a:xfrm>
        </p:grpSpPr>
        <p:cxnSp>
          <p:nvCxnSpPr>
            <p:cNvPr id="21" name="Straight Connector 20"/>
            <p:cNvCxnSpPr/>
            <p:nvPr/>
          </p:nvCxnSpPr>
          <p:spPr>
            <a:xfrm flipV="1">
              <a:off x="0" y="180975"/>
              <a:ext cx="4210050" cy="95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438150" y="0"/>
              <a:ext cx="0" cy="3905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866775" y="0"/>
              <a:ext cx="0" cy="3905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2009775" y="0"/>
              <a:ext cx="0" cy="3905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3019425" y="0"/>
              <a:ext cx="0" cy="3905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3752850" y="0"/>
              <a:ext cx="0" cy="3905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 Box 2"/>
            <p:cNvSpPr txBox="1">
              <a:spLocks noChangeArrowheads="1"/>
            </p:cNvSpPr>
            <p:nvPr/>
          </p:nvSpPr>
          <p:spPr bwMode="auto">
            <a:xfrm>
              <a:off x="342900" y="409575"/>
              <a:ext cx="228600" cy="1524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ctr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LSL</a:t>
              </a:r>
            </a:p>
          </p:txBody>
        </p:sp>
        <p:sp>
          <p:nvSpPr>
            <p:cNvPr id="28" name="Text Box 2"/>
            <p:cNvSpPr txBox="1">
              <a:spLocks noChangeArrowheads="1"/>
            </p:cNvSpPr>
            <p:nvPr/>
          </p:nvSpPr>
          <p:spPr bwMode="auto">
            <a:xfrm>
              <a:off x="790575" y="409575"/>
              <a:ext cx="228600" cy="1524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ctr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LDL</a:t>
              </a:r>
            </a:p>
          </p:txBody>
        </p:sp>
        <p:sp>
          <p:nvSpPr>
            <p:cNvPr id="29" name="Text Box 2"/>
            <p:cNvSpPr txBox="1">
              <a:spLocks noChangeArrowheads="1"/>
            </p:cNvSpPr>
            <p:nvPr/>
          </p:nvSpPr>
          <p:spPr bwMode="auto">
            <a:xfrm>
              <a:off x="2905125" y="419100"/>
              <a:ext cx="285750" cy="1524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ctr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HDL</a:t>
              </a:r>
            </a:p>
          </p:txBody>
        </p:sp>
        <p:sp>
          <p:nvSpPr>
            <p:cNvPr id="30" name="Text Box 2"/>
            <p:cNvSpPr txBox="1">
              <a:spLocks noChangeArrowheads="1"/>
            </p:cNvSpPr>
            <p:nvPr/>
          </p:nvSpPr>
          <p:spPr bwMode="auto">
            <a:xfrm>
              <a:off x="3676650" y="390525"/>
              <a:ext cx="285750" cy="1524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ctr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HSL</a:t>
              </a:r>
            </a:p>
          </p:txBody>
        </p:sp>
        <p:sp>
          <p:nvSpPr>
            <p:cNvPr id="31" name="Text Box 2"/>
            <p:cNvSpPr txBox="1">
              <a:spLocks noChangeArrowheads="1"/>
            </p:cNvSpPr>
            <p:nvPr/>
          </p:nvSpPr>
          <p:spPr bwMode="auto">
            <a:xfrm>
              <a:off x="1781175" y="419100"/>
              <a:ext cx="638175" cy="1524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ctr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TelemMW</a:t>
              </a:r>
            </a:p>
          </p:txBody>
        </p:sp>
      </p:grpSp>
      <p:sp>
        <p:nvSpPr>
          <p:cNvPr id="32" name="Rectangle 38"/>
          <p:cNvSpPr>
            <a:spLocks noChangeArrowheads="1"/>
          </p:cNvSpPr>
          <p:nvPr/>
        </p:nvSpPr>
        <p:spPr bwMode="auto">
          <a:xfrm>
            <a:off x="22860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pSp>
        <p:nvGrpSpPr>
          <p:cNvPr id="36" name="Group 35"/>
          <p:cNvGrpSpPr/>
          <p:nvPr/>
        </p:nvGrpSpPr>
        <p:grpSpPr>
          <a:xfrm>
            <a:off x="1885950" y="3293001"/>
            <a:ext cx="4210050" cy="1200150"/>
            <a:chOff x="0" y="0"/>
            <a:chExt cx="4210050" cy="120015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Text Box 2"/>
                <p:cNvSpPr txBox="1">
                  <a:spLocks noChangeArrowheads="1"/>
                </p:cNvSpPr>
                <p:nvPr/>
              </p:nvSpPr>
              <p:spPr bwMode="auto">
                <a:xfrm>
                  <a:off x="1485899" y="0"/>
                  <a:ext cx="2562225" cy="39052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0" tIns="0" rIns="0" bIns="0" anchor="ctr" anchorCtr="0">
                  <a:noAutofit/>
                </a:bodyPr>
                <a:lstStyle/>
                <a:p>
                  <a:pPr marL="0" marR="0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sz="12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sz="12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𝑀𝑊</m:t>
                            </m:r>
                          </m:e>
                          <m:sub>
                            <m:r>
                              <a:rPr lang="en-US" sz="12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sz="12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𝑅𝑒𝑔𝑈𝑝𝐴𝑤𝑎𝑟𝑑</m:t>
                            </m:r>
                          </m:sup>
                        </m:sSubSup>
                        <m:r>
                          <a:rPr lang="en-US" sz="1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sSubSup>
                          <m:sSubSupPr>
                            <m:ctrlPr>
                              <a:rPr lang="en-US" sz="12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sz="12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𝑀𝑊</m:t>
                            </m:r>
                          </m:e>
                          <m:sub>
                            <m:r>
                              <a:rPr lang="en-US" sz="12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sz="12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𝐹𝑅𝑅𝑆𝑈𝑝𝐴𝑤𝑎𝑟𝑑</m:t>
                            </m:r>
                          </m:sup>
                        </m:sSubSup>
                      </m:oMath>
                    </m:oMathPara>
                  </a14:m>
                  <a:endParaRPr lang="en-US" sz="1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37" name="Text Box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485899" y="0"/>
                  <a:ext cx="2562225" cy="390525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38" name="Group 37"/>
            <p:cNvGrpSpPr/>
            <p:nvPr/>
          </p:nvGrpSpPr>
          <p:grpSpPr>
            <a:xfrm>
              <a:off x="0" y="390525"/>
              <a:ext cx="4210050" cy="809625"/>
              <a:chOff x="0" y="390525"/>
              <a:chExt cx="4210050" cy="809625"/>
            </a:xfrm>
          </p:grpSpPr>
          <p:cxnSp>
            <p:nvCxnSpPr>
              <p:cNvPr id="43" name="Straight Connector 42"/>
              <p:cNvCxnSpPr/>
              <p:nvPr/>
            </p:nvCxnSpPr>
            <p:spPr>
              <a:xfrm flipV="1">
                <a:off x="0" y="571500"/>
                <a:ext cx="4210050" cy="9525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438150" y="390525"/>
                <a:ext cx="0" cy="390525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866775" y="390525"/>
                <a:ext cx="0" cy="390525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2009775" y="390525"/>
                <a:ext cx="0" cy="390525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3019425" y="390525"/>
                <a:ext cx="0" cy="390525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>
                <a:off x="3752850" y="390525"/>
                <a:ext cx="0" cy="390525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7" name="Text Box 2"/>
              <p:cNvSpPr txBox="1">
                <a:spLocks noChangeArrowheads="1"/>
              </p:cNvSpPr>
              <p:nvPr/>
            </p:nvSpPr>
            <p:spPr bwMode="auto">
              <a:xfrm>
                <a:off x="342900" y="800100"/>
                <a:ext cx="228600" cy="15240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ctr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LSL</a:t>
                </a:r>
              </a:p>
            </p:txBody>
          </p:sp>
          <p:sp>
            <p:nvSpPr>
              <p:cNvPr id="68" name="Text Box 2"/>
              <p:cNvSpPr txBox="1">
                <a:spLocks noChangeArrowheads="1"/>
              </p:cNvSpPr>
              <p:nvPr/>
            </p:nvSpPr>
            <p:spPr bwMode="auto">
              <a:xfrm>
                <a:off x="790575" y="800100"/>
                <a:ext cx="228600" cy="15240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ctr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LDL</a:t>
                </a:r>
              </a:p>
            </p:txBody>
          </p:sp>
          <p:sp>
            <p:nvSpPr>
              <p:cNvPr id="69" name="Text Box 2"/>
              <p:cNvSpPr txBox="1">
                <a:spLocks noChangeArrowheads="1"/>
              </p:cNvSpPr>
              <p:nvPr/>
            </p:nvSpPr>
            <p:spPr bwMode="auto">
              <a:xfrm>
                <a:off x="2905125" y="809625"/>
                <a:ext cx="285750" cy="15240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ctr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HDL</a:t>
                </a:r>
              </a:p>
            </p:txBody>
          </p:sp>
          <p:sp>
            <p:nvSpPr>
              <p:cNvPr id="70" name="Text Box 2"/>
              <p:cNvSpPr txBox="1">
                <a:spLocks noChangeArrowheads="1"/>
              </p:cNvSpPr>
              <p:nvPr/>
            </p:nvSpPr>
            <p:spPr bwMode="auto">
              <a:xfrm>
                <a:off x="3676650" y="781050"/>
                <a:ext cx="285750" cy="15240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ctr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HSL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1" name="Text Box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76350" y="809625"/>
                    <a:ext cx="1562100" cy="390525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rot="0" vert="horz" wrap="square" lIns="0" tIns="0" rIns="0" bIns="0" anchor="ctr" anchorCtr="0">
                    <a:noAutofit/>
                  </a:bodyPr>
                  <a:lstStyle/>
                  <a:p>
                    <a:pPr marL="0" marR="0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800"/>
                      </a:spcAft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en-US" sz="1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𝑀𝑊</m:t>
                              </m:r>
                            </m:e>
                            <m:sub>
                              <m:r>
                                <a:rPr lang="en-US" sz="1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sz="1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𝐸𝑛𝑒𝑟𝑔𝑦𝐴𝑤𝑎𝑟𝑑</m:t>
                              </m:r>
                            </m:sup>
                          </m:sSubSup>
                        </m:oMath>
                      </m:oMathPara>
                    </a14:m>
                    <a:endParaRPr lang="en-US" sz="1100" dirty="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71" name="Text Box 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1276350" y="809625"/>
                    <a:ext cx="1562100" cy="390525"/>
                  </a:xfrm>
                  <a:prstGeom prst="rect">
                    <a:avLst/>
                  </a:prstGeom>
                  <a:blipFill rotWithShape="0">
                    <a:blip r:embed="rId5"/>
                    <a:stretch>
                      <a:fillRect/>
                    </a:stretch>
                  </a:blip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39" name="Straight Arrow Connector 38"/>
            <p:cNvCxnSpPr/>
            <p:nvPr/>
          </p:nvCxnSpPr>
          <p:spPr>
            <a:xfrm flipV="1">
              <a:off x="1724025" y="571500"/>
              <a:ext cx="285750" cy="20955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>
              <a:off x="2009776" y="476250"/>
              <a:ext cx="65722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2667000" y="390525"/>
              <a:ext cx="0" cy="3905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>
              <a:off x="2124075" y="190500"/>
              <a:ext cx="228600" cy="28575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TextBox 47"/>
          <p:cNvSpPr txBox="1"/>
          <p:nvPr/>
        </p:nvSpPr>
        <p:spPr>
          <a:xfrm>
            <a:off x="1885950" y="5193196"/>
            <a:ext cx="5458358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Energy awards can be </a:t>
            </a:r>
            <a:r>
              <a:rPr lang="en-US" dirty="0" smtClean="0">
                <a:solidFill>
                  <a:schemeClr val="tx2"/>
                </a:solidFill>
              </a:rPr>
              <a:t>positive </a:t>
            </a:r>
            <a:r>
              <a:rPr lang="en-US" dirty="0">
                <a:solidFill>
                  <a:schemeClr val="tx2"/>
                </a:solidFill>
              </a:rPr>
              <a:t>or negative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AS awards are positive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52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RTC: Constraints for On-Line Single ESR Model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872716"/>
                <a:ext cx="8534400" cy="5047317"/>
              </a:xfrm>
            </p:spPr>
            <p:txBody>
              <a:bodyPr/>
              <a:lstStyle/>
              <a:p>
                <a:pPr marL="400050">
                  <a:buFont typeface="+mj-lt"/>
                  <a:buAutoNum type="arabicPeriod" startAt="5"/>
                </a:pPr>
                <a:r>
                  <a:rPr lang="en-US" sz="1600" dirty="0"/>
                  <a:t>HSL constraint: Ensures that the energy (Base Point), Regulation Up, Responsive Reserve (PFR, FFR), ECRS and On-line NSPIN awards are feasible with respect to the High Sustained Limit (HSL) of the Resource</a:t>
                </a:r>
              </a:p>
              <a:p>
                <a:pPr marL="457200" lvl="1" indent="0">
                  <a:buNone/>
                </a:pPr>
                <a:endParaRPr lang="en-US" sz="1800" i="1" dirty="0" smtClean="0"/>
              </a:p>
              <a:p>
                <a:pPr marL="457200" lvl="1" indent="0">
                  <a:buNone/>
                </a:pPr>
                <a:endParaRPr lang="en-US" sz="1800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𝐻𝑆𝐿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1800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𝑀𝑊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𝐸𝑛𝑒𝑟𝑔𝑦𝐴𝑤𝑎𝑟𝑑</m:t>
                          </m:r>
                        </m:sup>
                      </m:sSubSup>
                      <m:r>
                        <a:rPr lang="en-US" sz="1800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𝑀𝑊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𝑅𝑒𝑔𝑈𝑝𝐴𝑤𝑎𝑟𝑑</m:t>
                          </m:r>
                        </m:sup>
                      </m:sSubSup>
                      <m:r>
                        <a:rPr lang="en-US" sz="1800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𝑀𝑊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𝐹𝑅𝑅𝑆𝑈𝑝𝐴𝑤𝑎𝑟𝑑</m:t>
                          </m:r>
                        </m:sup>
                      </m:sSubSup>
                      <m:r>
                        <a:rPr lang="en-US" sz="1800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𝑀𝑊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𝑃𝐹𝑅𝐴𝑤𝑎𝑟𝑑</m:t>
                          </m:r>
                        </m:sup>
                      </m:sSubSup>
                      <m:r>
                        <a:rPr lang="en-US" sz="1800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𝑀𝑊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𝐹𝐹𝑅𝐴𝑤𝑎𝑟𝑑</m:t>
                          </m:r>
                        </m:sup>
                      </m:sSubSup>
                      <m:r>
                        <a:rPr lang="en-US" sz="1800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𝑀𝑊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𝐸𝐶𝑅𝑆𝐴𝑤𝑎𝑟𝑑</m:t>
                          </m:r>
                        </m:sup>
                      </m:sSubSup>
                      <m:r>
                        <a:rPr lang="en-US" sz="1800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𝑀𝑊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𝑁𝑆𝑃𝐼𝑁𝐴𝑤𝑎𝑟𝑑</m:t>
                          </m:r>
                        </m:sup>
                      </m:sSubSup>
                      <m:r>
                        <a:rPr lang="en-US" sz="1800" i="1">
                          <a:latin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n-US" sz="1800" dirty="0"/>
              </a:p>
              <a:p>
                <a:pPr marL="457200" lvl="1" indent="0">
                  <a:buNone/>
                </a:pPr>
                <a:endParaRPr lang="en-US" sz="1800" dirty="0" smtClean="0">
                  <a:solidFill>
                    <a:schemeClr val="tx2"/>
                  </a:solidFill>
                </a:endParaRPr>
              </a:p>
              <a:p>
                <a:pPr marL="457200" lvl="1" indent="0">
                  <a:buNone/>
                </a:pPr>
                <a:endParaRPr lang="en-US" sz="1800" dirty="0">
                  <a:solidFill>
                    <a:schemeClr val="tx2"/>
                  </a:solidFill>
                </a:endParaRPr>
              </a:p>
              <a:p>
                <a:pPr marL="457200" lvl="1" indent="0">
                  <a:buNone/>
                </a:pPr>
                <a:endParaRPr lang="en-US" sz="1800" dirty="0" smtClean="0">
                  <a:solidFill>
                    <a:schemeClr val="tx2"/>
                  </a:solidFill>
                </a:endParaRPr>
              </a:p>
              <a:p>
                <a:pPr marL="457200" lvl="1" indent="0">
                  <a:buNone/>
                </a:pPr>
                <a:endParaRPr lang="en-US" sz="1800" dirty="0">
                  <a:solidFill>
                    <a:schemeClr val="tx2"/>
                  </a:solidFill>
                </a:endParaRPr>
              </a:p>
              <a:p>
                <a:pPr marL="457200" lvl="1" indent="0">
                  <a:buNone/>
                </a:pPr>
                <a:endParaRPr lang="en-US" sz="1800" dirty="0" smtClean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872716"/>
                <a:ext cx="8534400" cy="5047317"/>
              </a:xfrm>
              <a:blipFill rotWithShape="0">
                <a:blip r:embed="rId3"/>
                <a:stretch>
                  <a:fillRect t="-3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oup 19"/>
          <p:cNvGrpSpPr/>
          <p:nvPr/>
        </p:nvGrpSpPr>
        <p:grpSpPr>
          <a:xfrm>
            <a:off x="1447800" y="8449310"/>
            <a:ext cx="4210050" cy="571500"/>
            <a:chOff x="0" y="0"/>
            <a:chExt cx="4210050" cy="571500"/>
          </a:xfrm>
        </p:grpSpPr>
        <p:cxnSp>
          <p:nvCxnSpPr>
            <p:cNvPr id="21" name="Straight Connector 20"/>
            <p:cNvCxnSpPr/>
            <p:nvPr/>
          </p:nvCxnSpPr>
          <p:spPr>
            <a:xfrm flipV="1">
              <a:off x="0" y="180975"/>
              <a:ext cx="4210050" cy="95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438150" y="0"/>
              <a:ext cx="0" cy="3905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866775" y="0"/>
              <a:ext cx="0" cy="3905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2009775" y="0"/>
              <a:ext cx="0" cy="3905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3019425" y="0"/>
              <a:ext cx="0" cy="3905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3752850" y="0"/>
              <a:ext cx="0" cy="3905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 Box 2"/>
            <p:cNvSpPr txBox="1">
              <a:spLocks noChangeArrowheads="1"/>
            </p:cNvSpPr>
            <p:nvPr/>
          </p:nvSpPr>
          <p:spPr bwMode="auto">
            <a:xfrm>
              <a:off x="342900" y="409575"/>
              <a:ext cx="228600" cy="1524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ctr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LSL</a:t>
              </a:r>
            </a:p>
          </p:txBody>
        </p:sp>
        <p:sp>
          <p:nvSpPr>
            <p:cNvPr id="28" name="Text Box 2"/>
            <p:cNvSpPr txBox="1">
              <a:spLocks noChangeArrowheads="1"/>
            </p:cNvSpPr>
            <p:nvPr/>
          </p:nvSpPr>
          <p:spPr bwMode="auto">
            <a:xfrm>
              <a:off x="790575" y="409575"/>
              <a:ext cx="228600" cy="1524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ctr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LDL</a:t>
              </a:r>
            </a:p>
          </p:txBody>
        </p:sp>
        <p:sp>
          <p:nvSpPr>
            <p:cNvPr id="29" name="Text Box 2"/>
            <p:cNvSpPr txBox="1">
              <a:spLocks noChangeArrowheads="1"/>
            </p:cNvSpPr>
            <p:nvPr/>
          </p:nvSpPr>
          <p:spPr bwMode="auto">
            <a:xfrm>
              <a:off x="2905125" y="419100"/>
              <a:ext cx="285750" cy="1524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ctr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HDL</a:t>
              </a:r>
            </a:p>
          </p:txBody>
        </p:sp>
        <p:sp>
          <p:nvSpPr>
            <p:cNvPr id="30" name="Text Box 2"/>
            <p:cNvSpPr txBox="1">
              <a:spLocks noChangeArrowheads="1"/>
            </p:cNvSpPr>
            <p:nvPr/>
          </p:nvSpPr>
          <p:spPr bwMode="auto">
            <a:xfrm>
              <a:off x="3676650" y="390525"/>
              <a:ext cx="285750" cy="1524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ctr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HSL</a:t>
              </a:r>
            </a:p>
          </p:txBody>
        </p:sp>
        <p:sp>
          <p:nvSpPr>
            <p:cNvPr id="31" name="Text Box 2"/>
            <p:cNvSpPr txBox="1">
              <a:spLocks noChangeArrowheads="1"/>
            </p:cNvSpPr>
            <p:nvPr/>
          </p:nvSpPr>
          <p:spPr bwMode="auto">
            <a:xfrm>
              <a:off x="1781175" y="419100"/>
              <a:ext cx="638175" cy="1524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ctr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TelemMW</a:t>
              </a:r>
            </a:p>
          </p:txBody>
        </p:sp>
      </p:grpSp>
      <p:sp>
        <p:nvSpPr>
          <p:cNvPr id="32" name="Rectangle 38"/>
          <p:cNvSpPr>
            <a:spLocks noChangeArrowheads="1"/>
          </p:cNvSpPr>
          <p:nvPr/>
        </p:nvSpPr>
        <p:spPr bwMode="auto">
          <a:xfrm>
            <a:off x="22860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pSp>
        <p:nvGrpSpPr>
          <p:cNvPr id="47" name="Group 46"/>
          <p:cNvGrpSpPr/>
          <p:nvPr/>
        </p:nvGrpSpPr>
        <p:grpSpPr>
          <a:xfrm>
            <a:off x="1336675" y="3472252"/>
            <a:ext cx="6032500" cy="1914525"/>
            <a:chOff x="0" y="-85725"/>
            <a:chExt cx="4210050" cy="1914525"/>
          </a:xfrm>
        </p:grpSpPr>
        <p:grpSp>
          <p:nvGrpSpPr>
            <p:cNvPr id="48" name="Group 47"/>
            <p:cNvGrpSpPr/>
            <p:nvPr/>
          </p:nvGrpSpPr>
          <p:grpSpPr>
            <a:xfrm>
              <a:off x="0" y="-85725"/>
              <a:ext cx="4210050" cy="1914525"/>
              <a:chOff x="0" y="-85725"/>
              <a:chExt cx="4210050" cy="1914525"/>
            </a:xfrm>
          </p:grpSpPr>
          <p:grpSp>
            <p:nvGrpSpPr>
              <p:cNvPr id="52" name="Group 51"/>
              <p:cNvGrpSpPr/>
              <p:nvPr/>
            </p:nvGrpSpPr>
            <p:grpSpPr>
              <a:xfrm>
                <a:off x="0" y="-85725"/>
                <a:ext cx="4210050" cy="1438275"/>
                <a:chOff x="0" y="-85725"/>
                <a:chExt cx="4210050" cy="1438275"/>
              </a:xfrm>
            </p:grpSpPr>
            <p:grpSp>
              <p:nvGrpSpPr>
                <p:cNvPr id="60" name="Group 59"/>
                <p:cNvGrpSpPr/>
                <p:nvPr/>
              </p:nvGrpSpPr>
              <p:grpSpPr>
                <a:xfrm>
                  <a:off x="0" y="-85725"/>
                  <a:ext cx="4210050" cy="1438275"/>
                  <a:chOff x="0" y="-85725"/>
                  <a:chExt cx="4210050" cy="1438275"/>
                </a:xfrm>
              </p:grpSpPr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63" name="Text Box 2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651450" y="-85725"/>
                        <a:ext cx="1814753" cy="39052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rot="0" vert="horz" wrap="square" lIns="0" tIns="0" rIns="0" bIns="0" anchor="ctr" anchorCtr="0">
                        <a:noAutofit/>
                      </a:bodyPr>
                      <a:lstStyle/>
                      <a:p>
                        <a:pPr marL="0" marR="0">
                          <a:lnSpc>
                            <a:spcPct val="107000"/>
                          </a:lnSpc>
                          <a:spcBef>
                            <a:spcPts val="0"/>
                          </a:spcBef>
                          <a:spcAft>
                            <a:spcPts val="800"/>
                          </a:spcAft>
                        </a:pPr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sSubSup>
                                <m:sSubSupPr>
                                  <m:ctrlPr>
                                    <a:rPr lang="en-US" sz="12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2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𝑀𝑊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en-US" sz="12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𝑅𝑒𝑔𝑈𝑝𝐴𝑤𝑎𝑟𝑑</m:t>
                                  </m:r>
                                </m:sup>
                              </m:sSubSup>
                              <m:r>
                                <a:rPr lang="en-US" sz="1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sz="12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2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𝑀𝑊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en-US" sz="12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𝐹𝑅𝑅𝑆𝑈𝑝𝐴𝑤𝑎𝑟𝑑</m:t>
                                  </m:r>
                                </m:sup>
                              </m:sSubSup>
                            </m:oMath>
                          </m:oMathPara>
                        </a14:m>
                        <a:endPara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endParaRPr>
                      </a:p>
                      <a:p>
                        <a:pPr marL="0" marR="0">
                          <a:lnSpc>
                            <a:spcPct val="107000"/>
                          </a:lnSpc>
                          <a:spcBef>
                            <a:spcPts val="0"/>
                          </a:spcBef>
                          <a:spcAft>
                            <a:spcPts val="800"/>
                          </a:spcAft>
                        </a:pPr>
                        <a:r>
                          <a: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 </a:t>
                        </a:r>
                      </a:p>
                    </p:txBody>
                  </p:sp>
                </mc:Choice>
                <mc:Fallback xmlns="">
                  <p:sp>
                    <p:nvSpPr>
                      <p:cNvPr id="63" name="Text Box 2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 bwMode="auto">
                      <a:xfrm>
                        <a:off x="651450" y="-85725"/>
                        <a:ext cx="1814753" cy="390525"/>
                      </a:xfrm>
                      <a:prstGeom prst="rect">
                        <a:avLst/>
                      </a:prstGeom>
                      <a:blipFill rotWithShape="0">
                        <a:blip r:embed="rId4"/>
                        <a:stretch>
                          <a:fillRect t="-17188"/>
                        </a:stretch>
                      </a:blip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r>
                          <a:rPr 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grpSp>
                <p:nvGrpSpPr>
                  <p:cNvPr id="64" name="Group 63"/>
                  <p:cNvGrpSpPr/>
                  <p:nvPr/>
                </p:nvGrpSpPr>
                <p:grpSpPr>
                  <a:xfrm>
                    <a:off x="0" y="542925"/>
                    <a:ext cx="4210050" cy="809625"/>
                    <a:chOff x="0" y="542925"/>
                    <a:chExt cx="4210050" cy="809625"/>
                  </a:xfrm>
                </p:grpSpPr>
                <p:cxnSp>
                  <p:nvCxnSpPr>
                    <p:cNvPr id="76" name="Straight Connector 75"/>
                    <p:cNvCxnSpPr/>
                    <p:nvPr/>
                  </p:nvCxnSpPr>
                  <p:spPr>
                    <a:xfrm flipV="1">
                      <a:off x="0" y="723900"/>
                      <a:ext cx="4210050" cy="9525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7" name="Straight Connector 76"/>
                    <p:cNvCxnSpPr/>
                    <p:nvPr/>
                  </p:nvCxnSpPr>
                  <p:spPr>
                    <a:xfrm>
                      <a:off x="438150" y="542925"/>
                      <a:ext cx="0" cy="390525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8" name="Straight Connector 77"/>
                    <p:cNvCxnSpPr/>
                    <p:nvPr/>
                  </p:nvCxnSpPr>
                  <p:spPr>
                    <a:xfrm>
                      <a:off x="866775" y="542925"/>
                      <a:ext cx="0" cy="390525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" name="Straight Connector 78"/>
                    <p:cNvCxnSpPr/>
                    <p:nvPr/>
                  </p:nvCxnSpPr>
                  <p:spPr>
                    <a:xfrm>
                      <a:off x="2009775" y="542925"/>
                      <a:ext cx="0" cy="390525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" name="Straight Connector 79"/>
                    <p:cNvCxnSpPr/>
                    <p:nvPr/>
                  </p:nvCxnSpPr>
                  <p:spPr>
                    <a:xfrm>
                      <a:off x="3019425" y="542925"/>
                      <a:ext cx="0" cy="390525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" name="Straight Connector 80"/>
                    <p:cNvCxnSpPr/>
                    <p:nvPr/>
                  </p:nvCxnSpPr>
                  <p:spPr>
                    <a:xfrm>
                      <a:off x="3752850" y="542925"/>
                      <a:ext cx="0" cy="390525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82" name="Text Box 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42900" y="952500"/>
                      <a:ext cx="228600" cy="15240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rot="0" vert="horz" wrap="square" lIns="0" tIns="0" rIns="0" bIns="0" anchor="ctr" anchorCtr="0">
                      <a:noAutofit/>
                    </a:bodyPr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LSL</a:t>
                      </a:r>
                    </a:p>
                  </p:txBody>
                </p:sp>
                <p:sp>
                  <p:nvSpPr>
                    <p:cNvPr id="83" name="Text Box 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90575" y="952500"/>
                      <a:ext cx="228600" cy="15240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rot="0" vert="horz" wrap="square" lIns="0" tIns="0" rIns="0" bIns="0" anchor="ctr" anchorCtr="0">
                      <a:noAutofit/>
                    </a:bodyPr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LDL</a:t>
                      </a:r>
                    </a:p>
                  </p:txBody>
                </p:sp>
                <p:sp>
                  <p:nvSpPr>
                    <p:cNvPr id="84" name="Text Box 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905125" y="962025"/>
                      <a:ext cx="285750" cy="15240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rot="0" vert="horz" wrap="square" lIns="0" tIns="0" rIns="0" bIns="0" anchor="ctr" anchorCtr="0">
                      <a:noAutofit/>
                    </a:bodyPr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HDL</a:t>
                      </a:r>
                    </a:p>
                  </p:txBody>
                </p:sp>
                <p:sp>
                  <p:nvSpPr>
                    <p:cNvPr id="85" name="Text Box 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676650" y="933450"/>
                      <a:ext cx="285750" cy="15240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rot="0" vert="horz" wrap="square" lIns="0" tIns="0" rIns="0" bIns="0" anchor="ctr" anchorCtr="0">
                      <a:noAutofit/>
                    </a:bodyPr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HSL</a:t>
                      </a:r>
                    </a:p>
                  </p:txBody>
                </p: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86" name="Text Box 2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276350" y="962025"/>
                          <a:ext cx="1562100" cy="390525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rot="0" vert="horz" wrap="square" lIns="0" tIns="0" rIns="0" bIns="0" anchor="ctr" anchorCtr="0">
                          <a:noAutofit/>
                        </a:bodyPr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sz="12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12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𝑀𝑊</m:t>
                                    </m:r>
                                  </m:e>
                                  <m:sub>
                                    <m:r>
                                      <a:rPr lang="en-US" sz="12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𝑖</m:t>
                                    </m:r>
                                  </m:sub>
                                  <m:sup>
                                    <m:r>
                                      <a:rPr lang="en-US" sz="12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𝐸𝑛𝑒𝑟𝑔𝑦𝐴𝑤𝑎𝑟𝑑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p:txBody>
                    </p:sp>
                  </mc:Choice>
                  <mc:Fallback xmlns="">
                    <p:sp>
                      <p:nvSpPr>
                        <p:cNvPr id="86" name="Text Box 2"/>
                        <p:cNvSpPr txBox="1"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 bwMode="auto">
                        <a:xfrm>
                          <a:off x="1276350" y="962025"/>
                          <a:ext cx="1562100" cy="390525"/>
                        </a:xfrm>
                        <a:prstGeom prst="rect">
                          <a:avLst/>
                        </a:prstGeom>
                        <a:blipFill rotWithShape="0">
                          <a:blip r:embed="rId5"/>
                          <a:stretch>
                            <a:fillRect/>
                          </a:stretch>
                        </a:blipFill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r>
                            <a:rPr lang="en-US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  <p:cxnSp>
                <p:nvCxnSpPr>
                  <p:cNvPr id="72" name="Straight Arrow Connector 71"/>
                  <p:cNvCxnSpPr/>
                  <p:nvPr/>
                </p:nvCxnSpPr>
                <p:spPr>
                  <a:xfrm flipV="1">
                    <a:off x="1724025" y="723900"/>
                    <a:ext cx="285750" cy="209550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" name="Straight Arrow Connector 72"/>
                  <p:cNvCxnSpPr/>
                  <p:nvPr/>
                </p:nvCxnSpPr>
                <p:spPr>
                  <a:xfrm>
                    <a:off x="2000996" y="628650"/>
                    <a:ext cx="408085" cy="0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" name="Straight Connector 73"/>
                  <p:cNvCxnSpPr/>
                  <p:nvPr/>
                </p:nvCxnSpPr>
                <p:spPr>
                  <a:xfrm>
                    <a:off x="2400300" y="542925"/>
                    <a:ext cx="0" cy="390525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" name="Straight Arrow Connector 74"/>
                  <p:cNvCxnSpPr/>
                  <p:nvPr/>
                </p:nvCxnSpPr>
                <p:spPr>
                  <a:xfrm>
                    <a:off x="2173645" y="104775"/>
                    <a:ext cx="46531" cy="523875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61" name="Text Box 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581438" y="0"/>
                      <a:ext cx="1380962" cy="390525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rot="0" vert="horz" wrap="square" lIns="0" tIns="0" rIns="0" bIns="0" anchor="ctr" anchorCtr="0">
                      <a:noAutofit/>
                    </a:bodyPr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Sup>
                              <m:sSubSupPr>
                                <m:ctrlPr>
                                  <a:rPr lang="en-US" sz="1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1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𝑀𝑊</m:t>
                                </m:r>
                              </m:e>
                              <m:sub>
                                <m:r>
                                  <a:rPr lang="en-US" sz="1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US" sz="1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𝑃𝐹𝑅𝐴𝑤𝑎𝑟𝑑</m:t>
                                </m:r>
                              </m:sup>
                            </m:sSubSup>
                            <m:r>
                              <a:rPr lang="en-US" sz="12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sSubSup>
                              <m:sSubSupPr>
                                <m:ctrlPr>
                                  <a:rPr lang="en-US" sz="1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1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𝑀𝑊</m:t>
                                </m:r>
                              </m:e>
                              <m:sub>
                                <m:r>
                                  <a:rPr lang="en-US" sz="1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US" sz="1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𝐹𝐹𝑅𝐴𝑤𝑎𝑟𝑑</m:t>
                                </m:r>
                              </m:sup>
                            </m:sSubSup>
                          </m:oMath>
                        </m:oMathPara>
                      </a14:m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61" name="Text Box 2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 bwMode="auto">
                    <a:xfrm>
                      <a:off x="2581438" y="0"/>
                      <a:ext cx="1380962" cy="390525"/>
                    </a:xfrm>
                    <a:prstGeom prst="rect">
                      <a:avLst/>
                    </a:prstGeom>
                    <a:blipFill rotWithShape="0">
                      <a:blip r:embed="rId6"/>
                      <a:stretch>
                        <a:fillRect l="-1538"/>
                      </a:stretch>
                    </a:blip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62" name="Straight Arrow Connector 61"/>
                <p:cNvCxnSpPr/>
                <p:nvPr/>
              </p:nvCxnSpPr>
              <p:spPr>
                <a:xfrm>
                  <a:off x="2781300" y="257175"/>
                  <a:ext cx="0" cy="371475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3" name="Straight Arrow Connector 52"/>
              <p:cNvCxnSpPr/>
              <p:nvPr/>
            </p:nvCxnSpPr>
            <p:spPr>
              <a:xfrm>
                <a:off x="3352800" y="628650"/>
                <a:ext cx="276606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3333750" y="533400"/>
                <a:ext cx="0" cy="390525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3609975" y="552450"/>
                <a:ext cx="0" cy="390525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6" name="Text Box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28925" y="1219200"/>
                    <a:ext cx="847725" cy="390525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rot="0" vert="horz" wrap="square" lIns="0" tIns="0" rIns="0" bIns="0" anchor="ctr" anchorCtr="0">
                    <a:noAutofit/>
                  </a:bodyPr>
                  <a:lstStyle/>
                  <a:p>
                    <a:pPr marL="0" marR="0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800"/>
                      </a:spcAft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en-US" sz="1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𝑀𝑊</m:t>
                              </m:r>
                            </m:e>
                            <m:sub>
                              <m:r>
                                <a:rPr lang="en-US" sz="1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sz="1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𝐸𝐶𝑅𝐴𝑤𝑎𝑟𝑑</m:t>
                              </m:r>
                            </m:sup>
                          </m:sSubSup>
                        </m:oMath>
                      </m:oMathPara>
                    </a14:m>
                    <a:endParaRPr lang="en-US" sz="1100" dirty="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56" name="Text Box 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828925" y="1219200"/>
                    <a:ext cx="847725" cy="390525"/>
                  </a:xfrm>
                  <a:prstGeom prst="rect">
                    <a:avLst/>
                  </a:prstGeom>
                  <a:blipFill rotWithShape="0">
                    <a:blip r:embed="rId7"/>
                    <a:stretch>
                      <a:fillRect/>
                    </a:stretch>
                  </a:blip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57" name="Straight Arrow Connector 56"/>
              <p:cNvCxnSpPr/>
              <p:nvPr/>
            </p:nvCxnSpPr>
            <p:spPr>
              <a:xfrm flipV="1">
                <a:off x="3190875" y="628650"/>
                <a:ext cx="0" cy="59055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8" name="Text Box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250499" y="1438275"/>
                    <a:ext cx="904023" cy="390525"/>
                  </a:xfrm>
                  <a:prstGeom prst="rect">
                    <a:avLst/>
                  </a:prstGeom>
                  <a:solidFill>
                    <a:srgbClr val="FFFFFF">
                      <a:alpha val="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rot="0" vert="horz" wrap="square" lIns="0" tIns="0" rIns="0" bIns="0" anchor="ctr" anchorCtr="0">
                    <a:noAutofit/>
                  </a:bodyPr>
                  <a:lstStyle/>
                  <a:p>
                    <a:pPr marL="0" marR="0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800"/>
                      </a:spcAft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en-US" sz="1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𝑀𝑊</m:t>
                              </m:r>
                            </m:e>
                            <m:sub>
                              <m:r>
                                <a:rPr lang="en-US" sz="1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sz="1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𝑁𝑆𝑃𝐼𝑁𝐴𝑤𝑎𝑟𝑑</m:t>
                              </m:r>
                            </m:sup>
                          </m:sSubSup>
                        </m:oMath>
                      </m:oMathPara>
                    </a14:m>
                    <a:endParaRPr lang="en-US" sz="1100" dirty="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58" name="Text Box 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3250499" y="1438275"/>
                    <a:ext cx="904023" cy="390525"/>
                  </a:xfrm>
                  <a:prstGeom prst="rect">
                    <a:avLst/>
                  </a:prstGeom>
                  <a:blipFill rotWithShape="0">
                    <a:blip r:embed="rId8"/>
                    <a:stretch>
                      <a:fillRect/>
                    </a:stretch>
                  </a:blip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59" name="Straight Arrow Connector 58"/>
              <p:cNvCxnSpPr/>
              <p:nvPr/>
            </p:nvCxnSpPr>
            <p:spPr>
              <a:xfrm flipH="1" flipV="1">
                <a:off x="3457465" y="628650"/>
                <a:ext cx="152394" cy="80962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Arrow Connector 48"/>
            <p:cNvCxnSpPr/>
            <p:nvPr/>
          </p:nvCxnSpPr>
          <p:spPr>
            <a:xfrm>
              <a:off x="2400300" y="628650"/>
              <a:ext cx="72294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3124200" y="542925"/>
              <a:ext cx="0" cy="3905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>
              <a:off x="3124200" y="628650"/>
              <a:ext cx="2286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TextBox 64"/>
          <p:cNvSpPr txBox="1"/>
          <p:nvPr/>
        </p:nvSpPr>
        <p:spPr>
          <a:xfrm>
            <a:off x="1902222" y="5336589"/>
            <a:ext cx="5458358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Energy awards can be </a:t>
            </a:r>
            <a:r>
              <a:rPr lang="en-US" dirty="0" smtClean="0">
                <a:solidFill>
                  <a:schemeClr val="tx2"/>
                </a:solidFill>
              </a:rPr>
              <a:t>positive </a:t>
            </a:r>
            <a:r>
              <a:rPr lang="en-US" dirty="0">
                <a:solidFill>
                  <a:schemeClr val="tx2"/>
                </a:solidFill>
              </a:rPr>
              <a:t>or negative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AS awards are positive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96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667000"/>
            <a:ext cx="6400800" cy="1752600"/>
          </a:xfrm>
        </p:spPr>
        <p:txBody>
          <a:bodyPr/>
          <a:lstStyle/>
          <a:p>
            <a:r>
              <a:rPr lang="en-US" sz="4800" b="1" dirty="0" smtClean="0">
                <a:solidFill>
                  <a:schemeClr val="tx2"/>
                </a:solidFill>
              </a:rPr>
              <a:t>Discussion</a:t>
            </a:r>
            <a:endParaRPr lang="en-US" sz="4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39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21022"/>
          </a:xfrm>
        </p:spPr>
        <p:txBody>
          <a:bodyPr/>
          <a:lstStyle/>
          <a:p>
            <a:r>
              <a:rPr lang="en-US" dirty="0" smtClean="0"/>
              <a:t>Characteristics of a Single Model ESR (Phase 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764704"/>
            <a:ext cx="8534400" cy="5472608"/>
          </a:xfrm>
        </p:spPr>
        <p:txBody>
          <a:bodyPr>
            <a:noAutofit/>
          </a:bodyPr>
          <a:lstStyle/>
          <a:p>
            <a:pPr lvl="0">
              <a:spcBef>
                <a:spcPts val="600"/>
              </a:spcBef>
            </a:pPr>
            <a:r>
              <a:rPr lang="en-US" sz="1600" dirty="0">
                <a:solidFill>
                  <a:schemeClr val="tx2"/>
                </a:solidFill>
              </a:rPr>
              <a:t>ERCOT market systems will not consider State of Charge (SOC) related telemetry</a:t>
            </a:r>
          </a:p>
          <a:p>
            <a:pPr lvl="1">
              <a:spcBef>
                <a:spcPts val="600"/>
              </a:spcBef>
            </a:pPr>
            <a:r>
              <a:rPr lang="en-US" sz="1600" dirty="0">
                <a:solidFill>
                  <a:schemeClr val="tx2"/>
                </a:solidFill>
              </a:rPr>
              <a:t>No State of Charge Management in DAM, RUC, Real-Time market 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solidFill>
                  <a:schemeClr val="tx2"/>
                </a:solidFill>
              </a:rPr>
              <a:t>SOC related telemetry by QSE will be used for</a:t>
            </a:r>
            <a:r>
              <a:rPr lang="en-US" sz="1600" dirty="0" smtClean="0">
                <a:solidFill>
                  <a:schemeClr val="tx2"/>
                </a:solidFill>
              </a:rPr>
              <a:t>:</a:t>
            </a:r>
            <a:endParaRPr lang="en-US" sz="1600" dirty="0">
              <a:solidFill>
                <a:srgbClr val="FF0000"/>
              </a:solidFill>
            </a:endParaRPr>
          </a:p>
          <a:p>
            <a:pPr lvl="1">
              <a:spcBef>
                <a:spcPts val="600"/>
              </a:spcBef>
            </a:pPr>
            <a:r>
              <a:rPr lang="en-US" sz="1600" dirty="0">
                <a:solidFill>
                  <a:schemeClr val="tx2"/>
                </a:solidFill>
              </a:rPr>
              <a:t>PRC </a:t>
            </a:r>
            <a:r>
              <a:rPr lang="en-US" sz="1600" dirty="0" smtClean="0">
                <a:solidFill>
                  <a:schemeClr val="tx2"/>
                </a:solidFill>
              </a:rPr>
              <a:t>calculation</a:t>
            </a:r>
            <a:endParaRPr lang="en-US" sz="1600" dirty="0">
              <a:solidFill>
                <a:schemeClr val="tx2"/>
              </a:solidFill>
            </a:endParaRPr>
          </a:p>
          <a:p>
            <a:pPr lvl="1">
              <a:spcBef>
                <a:spcPts val="600"/>
              </a:spcBef>
            </a:pPr>
            <a:r>
              <a:rPr lang="en-US" sz="1600" dirty="0">
                <a:solidFill>
                  <a:schemeClr val="tx2"/>
                </a:solidFill>
              </a:rPr>
              <a:t>To increase situational awareness </a:t>
            </a:r>
          </a:p>
          <a:p>
            <a:pPr lvl="0">
              <a:spcBef>
                <a:spcPts val="600"/>
              </a:spcBef>
            </a:pPr>
            <a:r>
              <a:rPr lang="en-US" sz="1600" dirty="0" smtClean="0">
                <a:solidFill>
                  <a:schemeClr val="tx2"/>
                </a:solidFill>
              </a:rPr>
              <a:t>Physically </a:t>
            </a:r>
            <a:r>
              <a:rPr lang="en-US" sz="1600" dirty="0">
                <a:solidFill>
                  <a:schemeClr val="tx2"/>
                </a:solidFill>
              </a:rPr>
              <a:t>a single device with one electrical pathway to the modeled electrical network </a:t>
            </a:r>
            <a:endParaRPr lang="en-US" sz="1400" dirty="0">
              <a:solidFill>
                <a:schemeClr val="tx2"/>
              </a:solidFill>
            </a:endParaRPr>
          </a:p>
          <a:p>
            <a:pPr lvl="1">
              <a:spcBef>
                <a:spcPts val="600"/>
              </a:spcBef>
            </a:pPr>
            <a:r>
              <a:rPr lang="en-US" sz="1400" dirty="0">
                <a:solidFill>
                  <a:schemeClr val="tx2"/>
                </a:solidFill>
              </a:rPr>
              <a:t>The charging and discharging electrical path is the </a:t>
            </a:r>
            <a:r>
              <a:rPr lang="en-US" sz="1400" dirty="0" smtClean="0">
                <a:solidFill>
                  <a:schemeClr val="tx2"/>
                </a:solidFill>
              </a:rPr>
              <a:t>same</a:t>
            </a:r>
            <a:endParaRPr lang="en-US" sz="1600" dirty="0" smtClean="0">
              <a:solidFill>
                <a:schemeClr val="tx2"/>
              </a:solidFill>
            </a:endParaRPr>
          </a:p>
          <a:p>
            <a:pPr lvl="0">
              <a:spcBef>
                <a:spcPts val="600"/>
              </a:spcBef>
            </a:pPr>
            <a:r>
              <a:rPr lang="en-US" sz="1600" dirty="0" smtClean="0">
                <a:solidFill>
                  <a:schemeClr val="tx2"/>
                </a:solidFill>
              </a:rPr>
              <a:t>Limited </a:t>
            </a:r>
            <a:r>
              <a:rPr lang="en-US" sz="1600" dirty="0">
                <a:solidFill>
                  <a:schemeClr val="tx2"/>
                </a:solidFill>
              </a:rPr>
              <a:t>energy storage capability (&lt;= 24 hours). This implies that the ESR cannot discharge continuously at </a:t>
            </a:r>
            <a:r>
              <a:rPr lang="en-US" sz="1600" dirty="0" smtClean="0">
                <a:solidFill>
                  <a:schemeClr val="tx2"/>
                </a:solidFill>
              </a:rPr>
              <a:t>its </a:t>
            </a:r>
            <a:r>
              <a:rPr lang="en-US" sz="1600" dirty="0">
                <a:solidFill>
                  <a:schemeClr val="tx2"/>
                </a:solidFill>
              </a:rPr>
              <a:t>rated MW for 24 hours</a:t>
            </a:r>
            <a:r>
              <a:rPr lang="en-US" sz="1600" dirty="0" smtClean="0">
                <a:solidFill>
                  <a:schemeClr val="tx2"/>
                </a:solidFill>
              </a:rPr>
              <a:t>.</a:t>
            </a:r>
          </a:p>
          <a:p>
            <a:pPr lvl="0">
              <a:spcBef>
                <a:spcPts val="600"/>
              </a:spcBef>
            </a:pPr>
            <a:r>
              <a:rPr lang="en-US" sz="1600" dirty="0" smtClean="0">
                <a:solidFill>
                  <a:schemeClr val="tx2"/>
                </a:solidFill>
              </a:rPr>
              <a:t>Does </a:t>
            </a:r>
            <a:r>
              <a:rPr lang="en-US" sz="1600" dirty="0">
                <a:solidFill>
                  <a:schemeClr val="tx2"/>
                </a:solidFill>
              </a:rPr>
              <a:t>not have temporal constraints (StartTime, MinUpTime, MinDownTime, etc.) and does not have transition times between charging and </a:t>
            </a:r>
            <a:r>
              <a:rPr lang="en-US" sz="1600" dirty="0" smtClean="0">
                <a:solidFill>
                  <a:schemeClr val="tx2"/>
                </a:solidFill>
              </a:rPr>
              <a:t>discharging</a:t>
            </a:r>
          </a:p>
          <a:p>
            <a:pPr lvl="0">
              <a:spcBef>
                <a:spcPts val="600"/>
              </a:spcBef>
            </a:pPr>
            <a:r>
              <a:rPr lang="en-US" sz="1600" dirty="0" smtClean="0">
                <a:solidFill>
                  <a:schemeClr val="tx2"/>
                </a:solidFill>
              </a:rPr>
              <a:t>Does </a:t>
            </a:r>
            <a:r>
              <a:rPr lang="en-US" sz="1600" dirty="0">
                <a:solidFill>
                  <a:schemeClr val="tx2"/>
                </a:solidFill>
              </a:rPr>
              <a:t>not have startup, shutdown and transition </a:t>
            </a:r>
            <a:r>
              <a:rPr lang="en-US" sz="1600" dirty="0" smtClean="0">
                <a:solidFill>
                  <a:schemeClr val="tx2"/>
                </a:solidFill>
              </a:rPr>
              <a:t>costs</a:t>
            </a:r>
          </a:p>
          <a:p>
            <a:pPr lvl="0">
              <a:spcBef>
                <a:spcPts val="600"/>
              </a:spcBef>
            </a:pPr>
            <a:r>
              <a:rPr lang="en-US" sz="1600" dirty="0" smtClean="0">
                <a:solidFill>
                  <a:schemeClr val="tx2"/>
                </a:solidFill>
              </a:rPr>
              <a:t>Can </a:t>
            </a:r>
            <a:r>
              <a:rPr lang="en-US" sz="1600" dirty="0">
                <a:solidFill>
                  <a:schemeClr val="tx2"/>
                </a:solidFill>
              </a:rPr>
              <a:t>smoothly transition from charging to discharging and vice-versa and there is no dead band around 0 </a:t>
            </a:r>
            <a:r>
              <a:rPr lang="en-US" sz="1600" dirty="0" smtClean="0">
                <a:solidFill>
                  <a:schemeClr val="tx2"/>
                </a:solidFill>
              </a:rPr>
              <a:t>MW</a:t>
            </a:r>
          </a:p>
          <a:p>
            <a:pPr lvl="0">
              <a:spcBef>
                <a:spcPts val="600"/>
              </a:spcBef>
            </a:pPr>
            <a:r>
              <a:rPr lang="en-US" sz="1600" dirty="0" smtClean="0">
                <a:solidFill>
                  <a:schemeClr val="tx2"/>
                </a:solidFill>
              </a:rPr>
              <a:t>All </a:t>
            </a:r>
            <a:r>
              <a:rPr lang="en-US" sz="1600" dirty="0">
                <a:solidFill>
                  <a:schemeClr val="tx2"/>
                </a:solidFill>
              </a:rPr>
              <a:t>data inputs are measured at the Point of Interconnection (POI) or Point of Common Coupling (PCC</a:t>
            </a:r>
            <a:r>
              <a:rPr lang="en-US" sz="1600" dirty="0" smtClean="0">
                <a:solidFill>
                  <a:schemeClr val="tx2"/>
                </a:solidFill>
              </a:rPr>
              <a:t>)</a:t>
            </a:r>
          </a:p>
          <a:p>
            <a:pPr lvl="0">
              <a:spcBef>
                <a:spcPts val="600"/>
              </a:spcBef>
            </a:pPr>
            <a:r>
              <a:rPr lang="en-US" sz="1600" dirty="0" smtClean="0">
                <a:solidFill>
                  <a:schemeClr val="tx2"/>
                </a:solidFill>
              </a:rPr>
              <a:t>Single </a:t>
            </a:r>
            <a:r>
              <a:rPr lang="en-US" sz="1600" dirty="0">
                <a:solidFill>
                  <a:schemeClr val="tx2"/>
                </a:solidFill>
              </a:rPr>
              <a:t>price curve from charging (Bid-To-Buy) to discharging (Offer-To-Sell) that is monotonically non-decreasing as the MW quantity </a:t>
            </a:r>
            <a:r>
              <a:rPr lang="en-US" sz="1600" dirty="0" smtClean="0">
                <a:solidFill>
                  <a:schemeClr val="tx2"/>
                </a:solidFill>
              </a:rPr>
              <a:t>increase</a:t>
            </a:r>
            <a:r>
              <a:rPr lang="en-US" sz="1600" dirty="0" smtClean="0"/>
              <a:t>s; </a:t>
            </a:r>
            <a:r>
              <a:rPr lang="en-US" sz="1600" dirty="0" smtClean="0">
                <a:solidFill>
                  <a:schemeClr val="tx2"/>
                </a:solidFill>
              </a:rPr>
              <a:t>i.e., the </a:t>
            </a:r>
            <a:r>
              <a:rPr lang="en-US" sz="1600" dirty="0">
                <a:solidFill>
                  <a:schemeClr val="tx2"/>
                </a:solidFill>
              </a:rPr>
              <a:t>single submitted price curve covers both the charging and discharging MW </a:t>
            </a:r>
            <a:r>
              <a:rPr lang="en-US" sz="1600" dirty="0" smtClean="0">
                <a:solidFill>
                  <a:schemeClr val="tx2"/>
                </a:solidFill>
              </a:rPr>
              <a:t>range</a:t>
            </a:r>
            <a:endParaRPr lang="en-US" sz="1400" strike="sngStrike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42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21022"/>
          </a:xfrm>
        </p:spPr>
        <p:txBody>
          <a:bodyPr/>
          <a:lstStyle/>
          <a:p>
            <a:r>
              <a:rPr lang="en-US" dirty="0" smtClean="0"/>
              <a:t>Characteristics of a Single Model ESR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08720"/>
            <a:ext cx="8332912" cy="5004556"/>
          </a:xfrm>
        </p:spPr>
        <p:txBody>
          <a:bodyPr/>
          <a:lstStyle/>
          <a:p>
            <a:pPr lvl="0"/>
            <a:r>
              <a:rPr lang="en-US" sz="2000" dirty="0" smtClean="0">
                <a:solidFill>
                  <a:schemeClr val="tx2"/>
                </a:solidFill>
              </a:rPr>
              <a:t>ESR Status </a:t>
            </a:r>
            <a:r>
              <a:rPr lang="en-US" sz="2000" dirty="0">
                <a:solidFill>
                  <a:schemeClr val="tx2"/>
                </a:solidFill>
              </a:rPr>
              <a:t>will be ON, ONXX, OFF, or OUT. This statement reflects current </a:t>
            </a:r>
            <a:r>
              <a:rPr lang="en-US" sz="2000" dirty="0" smtClean="0">
                <a:solidFill>
                  <a:schemeClr val="tx2"/>
                </a:solidFill>
              </a:rPr>
              <a:t>thinking that </a:t>
            </a:r>
            <a:r>
              <a:rPr lang="en-US" sz="2000" dirty="0">
                <a:solidFill>
                  <a:schemeClr val="tx2"/>
                </a:solidFill>
              </a:rPr>
              <a:t>new statuses are NOT required</a:t>
            </a:r>
            <a:endParaRPr lang="en-US" sz="1800" dirty="0">
              <a:solidFill>
                <a:schemeClr val="tx2"/>
              </a:solidFill>
            </a:endParaRPr>
          </a:p>
          <a:p>
            <a:pPr lvl="0"/>
            <a:endParaRPr lang="en-US" sz="2000" dirty="0" smtClean="0">
              <a:solidFill>
                <a:schemeClr val="tx2"/>
              </a:solidFill>
            </a:endParaRPr>
          </a:p>
          <a:p>
            <a:pPr lvl="0"/>
            <a:r>
              <a:rPr lang="en-US" sz="2000" dirty="0" smtClean="0">
                <a:solidFill>
                  <a:schemeClr val="tx2"/>
                </a:solidFill>
              </a:rPr>
              <a:t>With </a:t>
            </a:r>
            <a:r>
              <a:rPr lang="en-US" sz="2000" dirty="0">
                <a:solidFill>
                  <a:schemeClr val="tx2"/>
                </a:solidFill>
              </a:rPr>
              <a:t>the above </a:t>
            </a:r>
            <a:r>
              <a:rPr lang="en-US" sz="2000" dirty="0" smtClean="0">
                <a:solidFill>
                  <a:schemeClr val="tx2"/>
                </a:solidFill>
              </a:rPr>
              <a:t>characteristics</a:t>
            </a:r>
            <a:r>
              <a:rPr lang="en-US" sz="2000" dirty="0">
                <a:solidFill>
                  <a:schemeClr val="tx2"/>
                </a:solidFill>
              </a:rPr>
              <a:t>, </a:t>
            </a:r>
            <a:r>
              <a:rPr lang="en-US" sz="2000" dirty="0" smtClean="0">
                <a:solidFill>
                  <a:schemeClr val="tx2"/>
                </a:solidFill>
              </a:rPr>
              <a:t>MMS </a:t>
            </a:r>
            <a:r>
              <a:rPr lang="en-US" sz="2000" dirty="0">
                <a:solidFill>
                  <a:schemeClr val="tx2"/>
                </a:solidFill>
              </a:rPr>
              <a:t>modeling/calculations for </a:t>
            </a:r>
            <a:r>
              <a:rPr lang="en-US" sz="2000" dirty="0" smtClean="0">
                <a:solidFill>
                  <a:schemeClr val="tx2"/>
                </a:solidFill>
              </a:rPr>
              <a:t>ESRs become </a:t>
            </a:r>
            <a:r>
              <a:rPr lang="en-US" sz="2000" dirty="0">
                <a:solidFill>
                  <a:schemeClr val="tx2"/>
                </a:solidFill>
              </a:rPr>
              <a:t>a </a:t>
            </a:r>
            <a:r>
              <a:rPr lang="en-US" sz="2000" u="sng" dirty="0">
                <a:solidFill>
                  <a:schemeClr val="tx2"/>
                </a:solidFill>
              </a:rPr>
              <a:t>dispatch problem for Real-Time (SCED), DAM and RUC processes</a:t>
            </a:r>
            <a:r>
              <a:rPr lang="en-US" sz="2000" dirty="0">
                <a:solidFill>
                  <a:schemeClr val="tx2"/>
                </a:solidFill>
              </a:rPr>
              <a:t>.</a:t>
            </a:r>
            <a:endParaRPr lang="en-US" sz="1800" dirty="0">
              <a:solidFill>
                <a:schemeClr val="tx2"/>
              </a:solidFill>
            </a:endParaRPr>
          </a:p>
          <a:p>
            <a:pPr lvl="0"/>
            <a:endParaRPr lang="en-US" sz="2000" b="1" u="sng" dirty="0" smtClean="0">
              <a:solidFill>
                <a:schemeClr val="tx2"/>
              </a:solidFill>
            </a:endParaRPr>
          </a:p>
          <a:p>
            <a:pPr lvl="0"/>
            <a:r>
              <a:rPr lang="en-US" sz="2000" b="1" u="sng" dirty="0" smtClean="0">
                <a:solidFill>
                  <a:schemeClr val="tx2"/>
                </a:solidFill>
              </a:rPr>
              <a:t>An ESR will </a:t>
            </a:r>
            <a:r>
              <a:rPr lang="en-US" sz="2000" b="1" u="sng" dirty="0">
                <a:solidFill>
                  <a:schemeClr val="tx2"/>
                </a:solidFill>
              </a:rPr>
              <a:t>be settled at </a:t>
            </a:r>
            <a:r>
              <a:rPr lang="en-US" sz="2000" b="1" u="sng" dirty="0" smtClean="0">
                <a:solidFill>
                  <a:schemeClr val="tx2"/>
                </a:solidFill>
              </a:rPr>
              <a:t>a Nodal </a:t>
            </a:r>
            <a:r>
              <a:rPr lang="en-US" sz="2000" b="1" u="sng" dirty="0">
                <a:solidFill>
                  <a:schemeClr val="tx2"/>
                </a:solidFill>
              </a:rPr>
              <a:t>price f</a:t>
            </a:r>
            <a:r>
              <a:rPr lang="en-US" sz="2000" b="1" u="sng" dirty="0" smtClean="0">
                <a:solidFill>
                  <a:schemeClr val="tx2"/>
                </a:solidFill>
              </a:rPr>
              <a:t>or </a:t>
            </a:r>
            <a:r>
              <a:rPr lang="en-US" sz="2000" b="1" u="sng" dirty="0">
                <a:solidFill>
                  <a:schemeClr val="tx2"/>
                </a:solidFill>
              </a:rPr>
              <a:t>both charging and discharging</a:t>
            </a:r>
            <a:r>
              <a:rPr lang="en-US" sz="2000" b="1" u="sng" dirty="0" smtClean="0">
                <a:solidFill>
                  <a:schemeClr val="tx2"/>
                </a:solidFill>
              </a:rPr>
              <a:t>.</a:t>
            </a:r>
          </a:p>
          <a:p>
            <a:pPr lvl="0"/>
            <a:endParaRPr lang="en-US" sz="2000" b="1" u="sng" dirty="0" smtClean="0">
              <a:solidFill>
                <a:schemeClr val="tx2"/>
              </a:solidFill>
            </a:endParaRPr>
          </a:p>
          <a:p>
            <a:pPr lvl="0"/>
            <a:r>
              <a:rPr lang="en-US" sz="2000" b="1" u="sng" dirty="0" smtClean="0">
                <a:solidFill>
                  <a:schemeClr val="tx2"/>
                </a:solidFill>
              </a:rPr>
              <a:t>QSE responsible for maintaining state of charge (MWh) and reflecting energy capability to ERCOT via telemetry, COP, etc.</a:t>
            </a:r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29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21022"/>
          </a:xfrm>
        </p:spPr>
        <p:txBody>
          <a:bodyPr/>
          <a:lstStyle/>
          <a:p>
            <a:r>
              <a:rPr lang="en-US" dirty="0" smtClean="0"/>
              <a:t>Single Model ESR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1652183" y="1772816"/>
            <a:ext cx="2139832" cy="2028257"/>
            <a:chOff x="2014215" y="1154892"/>
            <a:chExt cx="2139832" cy="2028257"/>
          </a:xfrm>
        </p:grpSpPr>
        <p:cxnSp>
          <p:nvCxnSpPr>
            <p:cNvPr id="34" name="Straight Connector 33"/>
            <p:cNvCxnSpPr/>
            <p:nvPr/>
          </p:nvCxnSpPr>
          <p:spPr>
            <a:xfrm>
              <a:off x="2917808" y="2631056"/>
              <a:ext cx="0" cy="35254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2014215" y="2906150"/>
              <a:ext cx="5004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ESR</a:t>
              </a:r>
              <a:endParaRPr lang="en-US" sz="1200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3576645" y="2064663"/>
              <a:ext cx="5774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Meter</a:t>
              </a:r>
              <a:endParaRPr lang="en-US" sz="1200" dirty="0"/>
            </a:p>
          </p:txBody>
        </p:sp>
        <p:cxnSp>
          <p:nvCxnSpPr>
            <p:cNvPr id="53" name="Straight Connector 52"/>
            <p:cNvCxnSpPr/>
            <p:nvPr/>
          </p:nvCxnSpPr>
          <p:spPr>
            <a:xfrm>
              <a:off x="2915816" y="1154892"/>
              <a:ext cx="0" cy="147265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Rectangle 55"/>
            <p:cNvSpPr/>
            <p:nvPr/>
          </p:nvSpPr>
          <p:spPr>
            <a:xfrm>
              <a:off x="2808284" y="1538705"/>
              <a:ext cx="215065" cy="20843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Freeform 56"/>
            <p:cNvSpPr/>
            <p:nvPr/>
          </p:nvSpPr>
          <p:spPr>
            <a:xfrm rot="16200000">
              <a:off x="2836504" y="2083630"/>
              <a:ext cx="151001" cy="114575"/>
            </a:xfrm>
            <a:custGeom>
              <a:avLst/>
              <a:gdLst>
                <a:gd name="connsiteX0" fmla="*/ 0 w 1853184"/>
                <a:gd name="connsiteY0" fmla="*/ 902214 h 914406"/>
                <a:gd name="connsiteX1" fmla="*/ 938784 w 1853184"/>
                <a:gd name="connsiteY1" fmla="*/ 6 h 914406"/>
                <a:gd name="connsiteX2" fmla="*/ 1853184 w 1853184"/>
                <a:gd name="connsiteY2" fmla="*/ 914406 h 914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53184" h="914406">
                  <a:moveTo>
                    <a:pt x="0" y="902214"/>
                  </a:moveTo>
                  <a:cubicBezTo>
                    <a:pt x="314960" y="450094"/>
                    <a:pt x="629920" y="-2026"/>
                    <a:pt x="938784" y="6"/>
                  </a:cubicBezTo>
                  <a:cubicBezTo>
                    <a:pt x="1247648" y="2038"/>
                    <a:pt x="1550416" y="458222"/>
                    <a:pt x="1853184" y="914406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6200000">
              <a:off x="2835358" y="2234630"/>
              <a:ext cx="151001" cy="114575"/>
            </a:xfrm>
            <a:custGeom>
              <a:avLst/>
              <a:gdLst>
                <a:gd name="connsiteX0" fmla="*/ 0 w 1853184"/>
                <a:gd name="connsiteY0" fmla="*/ 902214 h 914406"/>
                <a:gd name="connsiteX1" fmla="*/ 938784 w 1853184"/>
                <a:gd name="connsiteY1" fmla="*/ 6 h 914406"/>
                <a:gd name="connsiteX2" fmla="*/ 1853184 w 1853184"/>
                <a:gd name="connsiteY2" fmla="*/ 914406 h 914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53184" h="914406">
                  <a:moveTo>
                    <a:pt x="0" y="902214"/>
                  </a:moveTo>
                  <a:cubicBezTo>
                    <a:pt x="314960" y="450094"/>
                    <a:pt x="629920" y="-2026"/>
                    <a:pt x="938784" y="6"/>
                  </a:cubicBezTo>
                  <a:cubicBezTo>
                    <a:pt x="1247648" y="2038"/>
                    <a:pt x="1550416" y="458222"/>
                    <a:pt x="1853184" y="914406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9" name="Straight Connector 58"/>
            <p:cNvCxnSpPr/>
            <p:nvPr/>
          </p:nvCxnSpPr>
          <p:spPr>
            <a:xfrm>
              <a:off x="2953009" y="2214554"/>
              <a:ext cx="45994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Oval 59"/>
            <p:cNvSpPr/>
            <p:nvPr/>
          </p:nvSpPr>
          <p:spPr>
            <a:xfrm>
              <a:off x="3403489" y="2065417"/>
              <a:ext cx="222539" cy="302001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023349" y="1520349"/>
              <a:ext cx="7216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Breaker</a:t>
              </a:r>
              <a:endParaRPr lang="en-US" sz="1200" dirty="0"/>
            </a:p>
          </p:txBody>
        </p:sp>
      </p:grpSp>
      <p:sp>
        <p:nvSpPr>
          <p:cNvPr id="65" name="Oval 64"/>
          <p:cNvSpPr/>
          <p:nvPr/>
        </p:nvSpPr>
        <p:spPr>
          <a:xfrm>
            <a:off x="2509295" y="3218832"/>
            <a:ext cx="99438" cy="755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1382597" y="2995978"/>
            <a:ext cx="12923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Resource Node</a:t>
            </a:r>
            <a:endParaRPr lang="en-US" sz="1200" dirty="0"/>
          </a:p>
        </p:txBody>
      </p:sp>
      <p:graphicFrame>
        <p:nvGraphicFramePr>
          <p:cNvPr id="67" name="Table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6925885"/>
              </p:ext>
            </p:extLst>
          </p:nvPr>
        </p:nvGraphicFramePr>
        <p:xfrm>
          <a:off x="234468" y="1291767"/>
          <a:ext cx="1005840" cy="291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584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ESR Telemetry</a:t>
                      </a:r>
                      <a:endParaRPr lang="en-US" sz="1100" dirty="0"/>
                    </a:p>
                  </a:txBody>
                  <a:tcPr marL="45720" marR="45720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Resource Status</a:t>
                      </a:r>
                    </a:p>
                    <a:p>
                      <a:r>
                        <a:rPr lang="en-US" sz="1100" dirty="0" smtClean="0"/>
                        <a:t>(ON,OFF,OUT,etc.)</a:t>
                      </a:r>
                      <a:endParaRPr lang="en-US" sz="1100" dirty="0"/>
                    </a:p>
                  </a:txBody>
                  <a:tcPr marL="45720" marR="45720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Gross MW</a:t>
                      </a:r>
                      <a:endParaRPr lang="en-US" sz="1100" dirty="0"/>
                    </a:p>
                  </a:txBody>
                  <a:tcPr marL="45720" marR="45720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Gross MVAr</a:t>
                      </a:r>
                      <a:endParaRPr lang="en-US" sz="1100" dirty="0"/>
                    </a:p>
                  </a:txBody>
                  <a:tcPr marL="45720" marR="45720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Net MW</a:t>
                      </a:r>
                      <a:endParaRPr lang="en-US" sz="1100" dirty="0"/>
                    </a:p>
                  </a:txBody>
                  <a:tcPr marL="45720" marR="45720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Net MVar</a:t>
                      </a:r>
                      <a:endParaRPr lang="en-US" sz="1100" dirty="0"/>
                    </a:p>
                  </a:txBody>
                  <a:tcPr marL="45720" marR="45720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HSL</a:t>
                      </a:r>
                      <a:endParaRPr lang="en-US" sz="1100" dirty="0"/>
                    </a:p>
                  </a:txBody>
                  <a:tcPr marL="45720" marR="45720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LSL (can</a:t>
                      </a:r>
                      <a:r>
                        <a:rPr lang="en-US" sz="1100" baseline="0" dirty="0" smtClean="0"/>
                        <a:t> be negative)</a:t>
                      </a:r>
                      <a:endParaRPr lang="en-US" sz="1100" dirty="0"/>
                    </a:p>
                  </a:txBody>
                  <a:tcPr marL="45720" marR="45720"/>
                </a:tc>
              </a:tr>
            </a:tbl>
          </a:graphicData>
        </a:graphic>
      </p:graphicFrame>
      <p:grpSp>
        <p:nvGrpSpPr>
          <p:cNvPr id="74" name="Group 73"/>
          <p:cNvGrpSpPr/>
          <p:nvPr/>
        </p:nvGrpSpPr>
        <p:grpSpPr>
          <a:xfrm>
            <a:off x="6089489" y="1314027"/>
            <a:ext cx="1083863" cy="3519129"/>
            <a:chOff x="6656381" y="1314027"/>
            <a:chExt cx="1083863" cy="3519129"/>
          </a:xfrm>
        </p:grpSpPr>
        <p:cxnSp>
          <p:nvCxnSpPr>
            <p:cNvPr id="70" name="Straight Connector 69"/>
            <p:cNvCxnSpPr/>
            <p:nvPr/>
          </p:nvCxnSpPr>
          <p:spPr>
            <a:xfrm>
              <a:off x="7128284" y="1314027"/>
              <a:ext cx="0" cy="3519129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6656381" y="3072994"/>
              <a:ext cx="1083863" cy="467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TextBox 74"/>
          <p:cNvSpPr txBox="1"/>
          <p:nvPr/>
        </p:nvSpPr>
        <p:spPr>
          <a:xfrm>
            <a:off x="5708244" y="2722660"/>
            <a:ext cx="1188720" cy="276999"/>
          </a:xfrm>
          <a:prstGeom prst="rect">
            <a:avLst/>
          </a:prstGeom>
          <a:noFill/>
        </p:spPr>
        <p:txBody>
          <a:bodyPr wrap="square" lIns="45720" rIns="45720" rtlCol="0" anchor="ctr">
            <a:spAutoFit/>
          </a:bodyPr>
          <a:lstStyle/>
          <a:p>
            <a:r>
              <a:rPr lang="en-US" sz="1200" dirty="0" smtClean="0"/>
              <a:t>0 MW</a:t>
            </a:r>
          </a:p>
        </p:txBody>
      </p:sp>
      <p:cxnSp>
        <p:nvCxnSpPr>
          <p:cNvPr id="80" name="Straight Arrow Connector 79"/>
          <p:cNvCxnSpPr/>
          <p:nvPr/>
        </p:nvCxnSpPr>
        <p:spPr>
          <a:xfrm>
            <a:off x="6089489" y="2948176"/>
            <a:ext cx="610941" cy="1123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8" name="Group 87"/>
          <p:cNvGrpSpPr/>
          <p:nvPr/>
        </p:nvGrpSpPr>
        <p:grpSpPr>
          <a:xfrm>
            <a:off x="6091563" y="1549807"/>
            <a:ext cx="1472346" cy="182880"/>
            <a:chOff x="6658455" y="1549807"/>
            <a:chExt cx="1472346" cy="182880"/>
          </a:xfrm>
        </p:grpSpPr>
        <p:cxnSp>
          <p:nvCxnSpPr>
            <p:cNvPr id="77" name="Straight Connector 76"/>
            <p:cNvCxnSpPr/>
            <p:nvPr/>
          </p:nvCxnSpPr>
          <p:spPr>
            <a:xfrm>
              <a:off x="6658455" y="1628800"/>
              <a:ext cx="959057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Box 80"/>
            <p:cNvSpPr txBox="1"/>
            <p:nvPr/>
          </p:nvSpPr>
          <p:spPr>
            <a:xfrm>
              <a:off x="7673601" y="1549807"/>
              <a:ext cx="457200" cy="182880"/>
            </a:xfrm>
            <a:prstGeom prst="rect">
              <a:avLst/>
            </a:prstGeom>
            <a:noFill/>
          </p:spPr>
          <p:txBody>
            <a:bodyPr wrap="square" lIns="45720" rIns="45720" rtlCol="0" anchor="ctr">
              <a:spAutoFit/>
            </a:bodyPr>
            <a:lstStyle/>
            <a:p>
              <a:r>
                <a:rPr lang="en-US" sz="1200" dirty="0" smtClean="0"/>
                <a:t>HSL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091563" y="3753036"/>
            <a:ext cx="2620897" cy="276999"/>
            <a:chOff x="6091563" y="3753036"/>
            <a:chExt cx="2620897" cy="276999"/>
          </a:xfrm>
        </p:grpSpPr>
        <p:cxnSp>
          <p:nvCxnSpPr>
            <p:cNvPr id="78" name="Straight Connector 77"/>
            <p:cNvCxnSpPr/>
            <p:nvPr/>
          </p:nvCxnSpPr>
          <p:spPr>
            <a:xfrm>
              <a:off x="6091563" y="3891535"/>
              <a:ext cx="959057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TextBox 81"/>
            <p:cNvSpPr txBox="1"/>
            <p:nvPr/>
          </p:nvSpPr>
          <p:spPr>
            <a:xfrm>
              <a:off x="7094678" y="3753036"/>
              <a:ext cx="1617782" cy="276999"/>
            </a:xfrm>
            <a:prstGeom prst="rect">
              <a:avLst/>
            </a:prstGeom>
            <a:noFill/>
          </p:spPr>
          <p:txBody>
            <a:bodyPr wrap="square" lIns="45720" rIns="45720" rtlCol="0" anchor="ctr">
              <a:spAutoFit/>
            </a:bodyPr>
            <a:lstStyle/>
            <a:p>
              <a:r>
                <a:rPr lang="en-US" sz="1200" dirty="0" smtClean="0"/>
                <a:t>LSL (can be negative)</a:t>
              </a:r>
            </a:p>
          </p:txBody>
        </p:sp>
      </p:grpSp>
      <p:sp>
        <p:nvSpPr>
          <p:cNvPr id="83" name="TextBox 82"/>
          <p:cNvSpPr txBox="1"/>
          <p:nvPr/>
        </p:nvSpPr>
        <p:spPr>
          <a:xfrm>
            <a:off x="6572627" y="1359978"/>
            <a:ext cx="548640" cy="182880"/>
          </a:xfrm>
          <a:prstGeom prst="rect">
            <a:avLst/>
          </a:prstGeom>
          <a:noFill/>
        </p:spPr>
        <p:txBody>
          <a:bodyPr wrap="square" lIns="45720" rIns="45720" rtlCol="0" anchor="ctr">
            <a:spAutoFit/>
          </a:bodyPr>
          <a:lstStyle/>
          <a:p>
            <a:r>
              <a:rPr lang="en-US" sz="1200" dirty="0" smtClean="0"/>
              <a:t>10MW</a:t>
            </a:r>
          </a:p>
        </p:txBody>
      </p:sp>
      <p:sp>
        <p:nvSpPr>
          <p:cNvPr id="84" name="Oval 83"/>
          <p:cNvSpPr/>
          <p:nvPr/>
        </p:nvSpPr>
        <p:spPr>
          <a:xfrm>
            <a:off x="6532212" y="1433248"/>
            <a:ext cx="7200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5" name="Oval 84"/>
          <p:cNvSpPr/>
          <p:nvPr/>
        </p:nvSpPr>
        <p:spPr>
          <a:xfrm>
            <a:off x="6525388" y="4715429"/>
            <a:ext cx="7200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6" name="TextBox 85"/>
          <p:cNvSpPr txBox="1"/>
          <p:nvPr/>
        </p:nvSpPr>
        <p:spPr>
          <a:xfrm>
            <a:off x="6643058" y="4546152"/>
            <a:ext cx="640080" cy="338554"/>
          </a:xfrm>
          <a:prstGeom prst="rect">
            <a:avLst/>
          </a:prstGeom>
          <a:noFill/>
        </p:spPr>
        <p:txBody>
          <a:bodyPr wrap="square" lIns="45720" rIns="45720" rtlCol="0" anchor="ctr">
            <a:spAutoFit/>
          </a:bodyPr>
          <a:lstStyle/>
          <a:p>
            <a:r>
              <a:rPr lang="en-US" sz="1600" dirty="0" smtClean="0"/>
              <a:t>-</a:t>
            </a:r>
            <a:r>
              <a:rPr lang="en-US" sz="1200" dirty="0" smtClean="0"/>
              <a:t>10MW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6594372" y="5491270"/>
            <a:ext cx="6206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Empty</a:t>
            </a:r>
            <a:endParaRPr lang="en-US" sz="1200" dirty="0"/>
          </a:p>
        </p:txBody>
      </p:sp>
      <p:sp>
        <p:nvSpPr>
          <p:cNvPr id="96" name="TextBox 95"/>
          <p:cNvSpPr txBox="1"/>
          <p:nvPr/>
        </p:nvSpPr>
        <p:spPr>
          <a:xfrm>
            <a:off x="8100912" y="5493360"/>
            <a:ext cx="4315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Full</a:t>
            </a:r>
            <a:endParaRPr lang="en-US" sz="1200" dirty="0"/>
          </a:p>
        </p:txBody>
      </p:sp>
      <p:sp>
        <p:nvSpPr>
          <p:cNvPr id="97" name="TextBox 96"/>
          <p:cNvSpPr txBox="1"/>
          <p:nvPr/>
        </p:nvSpPr>
        <p:spPr>
          <a:xfrm>
            <a:off x="7333725" y="5764235"/>
            <a:ext cx="6206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MWHr</a:t>
            </a:r>
            <a:endParaRPr lang="en-US" sz="1200" dirty="0"/>
          </a:p>
        </p:txBody>
      </p:sp>
      <p:sp>
        <p:nvSpPr>
          <p:cNvPr id="98" name="Rectangle 97"/>
          <p:cNvSpPr/>
          <p:nvPr/>
        </p:nvSpPr>
        <p:spPr>
          <a:xfrm>
            <a:off x="6860585" y="5326754"/>
            <a:ext cx="1458888" cy="2148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0" name="Straight Connector 99"/>
          <p:cNvCxnSpPr/>
          <p:nvPr/>
        </p:nvCxnSpPr>
        <p:spPr>
          <a:xfrm>
            <a:off x="8035157" y="5230707"/>
            <a:ext cx="0" cy="40579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3" name="Table 10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1675058"/>
              </p:ext>
            </p:extLst>
          </p:nvPr>
        </p:nvGraphicFramePr>
        <p:xfrm>
          <a:off x="1588252" y="4370247"/>
          <a:ext cx="1720969" cy="1722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0969"/>
              </a:tblGrid>
              <a:tr h="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ESR State Of Charge (SOC) Telemetry</a:t>
                      </a:r>
                      <a:endParaRPr lang="en-US" sz="1100" dirty="0"/>
                    </a:p>
                  </a:txBody>
                  <a:tcPr marL="45720" marR="45720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SOC (MWHr)</a:t>
                      </a:r>
                      <a:endParaRPr lang="en-US" sz="1100" dirty="0"/>
                    </a:p>
                  </a:txBody>
                  <a:tcPr marL="45720" marR="45720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MaxLimitSOC (MWHr)</a:t>
                      </a:r>
                      <a:endParaRPr lang="en-US" sz="1100" dirty="0"/>
                    </a:p>
                  </a:txBody>
                  <a:tcPr marL="45720" marR="45720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MinLimitSOC (MWHr)</a:t>
                      </a:r>
                      <a:endParaRPr lang="en-US" sz="1100" dirty="0"/>
                    </a:p>
                  </a:txBody>
                  <a:tcPr marL="45720" marR="45720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MaxDisRate (MW)</a:t>
                      </a:r>
                      <a:endParaRPr lang="en-US" sz="1100" dirty="0"/>
                    </a:p>
                  </a:txBody>
                  <a:tcPr marL="45720" marR="45720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MaxChgRate (MW)</a:t>
                      </a:r>
                      <a:endParaRPr lang="en-US" sz="1100" dirty="0"/>
                    </a:p>
                  </a:txBody>
                  <a:tcPr marL="45720" marR="45720"/>
                </a:tc>
              </a:tr>
            </a:tbl>
          </a:graphicData>
        </a:graphic>
      </p:graphicFrame>
      <p:grpSp>
        <p:nvGrpSpPr>
          <p:cNvPr id="107" name="Group 106"/>
          <p:cNvGrpSpPr/>
          <p:nvPr/>
        </p:nvGrpSpPr>
        <p:grpSpPr>
          <a:xfrm>
            <a:off x="6394959" y="2439420"/>
            <a:ext cx="2031498" cy="276999"/>
            <a:chOff x="6968994" y="2406612"/>
            <a:chExt cx="2031498" cy="276999"/>
          </a:xfrm>
        </p:grpSpPr>
        <p:cxnSp>
          <p:nvCxnSpPr>
            <p:cNvPr id="105" name="Straight Connector 104"/>
            <p:cNvCxnSpPr/>
            <p:nvPr/>
          </p:nvCxnSpPr>
          <p:spPr>
            <a:xfrm>
              <a:off x="6968994" y="2532664"/>
              <a:ext cx="305586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TextBox 105"/>
            <p:cNvSpPr txBox="1"/>
            <p:nvPr/>
          </p:nvSpPr>
          <p:spPr>
            <a:xfrm>
              <a:off x="7341562" y="2406612"/>
              <a:ext cx="1658930" cy="276999"/>
            </a:xfrm>
            <a:prstGeom prst="rect">
              <a:avLst/>
            </a:prstGeom>
            <a:noFill/>
          </p:spPr>
          <p:txBody>
            <a:bodyPr wrap="square" lIns="45720" rIns="45720" rtlCol="0" anchor="ctr">
              <a:spAutoFit/>
            </a:bodyPr>
            <a:lstStyle/>
            <a:p>
              <a:r>
                <a:rPr lang="en-US" sz="1200" dirty="0" smtClean="0"/>
                <a:t>MW=BP+AS Deployed</a:t>
              </a:r>
            </a:p>
          </p:txBody>
        </p:sp>
      </p:grpSp>
      <p:sp>
        <p:nvSpPr>
          <p:cNvPr id="108" name="Left Brace 107"/>
          <p:cNvSpPr/>
          <p:nvPr/>
        </p:nvSpPr>
        <p:spPr>
          <a:xfrm>
            <a:off x="4833577" y="1628800"/>
            <a:ext cx="542598" cy="313234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5" name="TextBox 114"/>
          <p:cNvSpPr txBox="1"/>
          <p:nvPr/>
        </p:nvSpPr>
        <p:spPr>
          <a:xfrm>
            <a:off x="4424643" y="3056474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ESR</a:t>
            </a:r>
            <a:endParaRPr lang="en-US" sz="12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332378" y="3609020"/>
            <a:ext cx="46805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2423050" y="3717032"/>
            <a:ext cx="29062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2555631" y="3717032"/>
            <a:ext cx="0" cy="35254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2408867" y="4074928"/>
            <a:ext cx="29062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2447764" y="4113076"/>
            <a:ext cx="24018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2511832" y="4149080"/>
            <a:ext cx="11204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408867" y="3438412"/>
            <a:ext cx="391563" cy="4531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126258" y="3352002"/>
            <a:ext cx="182880" cy="274320"/>
          </a:xfrm>
          <a:prstGeom prst="rect">
            <a:avLst/>
          </a:prstGeom>
          <a:noFill/>
        </p:spPr>
        <p:txBody>
          <a:bodyPr wrap="square" lIns="45720" rIns="45720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2159732" y="3552057"/>
            <a:ext cx="182880" cy="369332"/>
          </a:xfrm>
          <a:prstGeom prst="rect">
            <a:avLst/>
          </a:prstGeom>
          <a:noFill/>
        </p:spPr>
        <p:txBody>
          <a:bodyPr wrap="square" lIns="45720" rIns="45720" rtlCol="0">
            <a:spAutoFit/>
          </a:bodyPr>
          <a:lstStyle/>
          <a:p>
            <a:r>
              <a:rPr lang="en-US" dirty="0"/>
              <a:t>-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5056830" y="821712"/>
            <a:ext cx="39583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QSE responsibility for managing State of Charge by changing ESR (HSL,LSL) telemetry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936181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11111E-6 L -0.08976 0.00185 " pathEditMode="relative" rAng="0" ptsTypes="AA">
                                      <p:cBhvr>
                                        <p:cTn id="6" dur="2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97" y="9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7037E-7 L -0.00573 0.11296 " pathEditMode="relative" rAng="0" ptsTypes="AA">
                                      <p:cBhvr>
                                        <p:cTn id="8" dur="2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" y="5648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11111E-6 L 0.00087 0.08472 " pathEditMode="relative" rAng="0" ptsTypes="AA">
                                      <p:cBhvr>
                                        <p:cTn id="10" dur="2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423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07407E-6 L -0.00018 0.13796 " pathEditMode="relative" rAng="0" ptsTypes="AA">
                                      <p:cBhvr>
                                        <p:cTn id="12" dur="5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68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21022"/>
          </a:xfrm>
        </p:spPr>
        <p:txBody>
          <a:bodyPr/>
          <a:lstStyle/>
          <a:p>
            <a:r>
              <a:rPr lang="en-US" dirty="0" smtClean="0"/>
              <a:t>Combo Model </a:t>
            </a:r>
            <a:r>
              <a:rPr lang="en-US" dirty="0"/>
              <a:t>E</a:t>
            </a:r>
            <a:r>
              <a:rPr lang="en-US" dirty="0" smtClean="0"/>
              <a:t>nhancements Applicable to Single Model ESR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96752"/>
            <a:ext cx="8458200" cy="5040560"/>
          </a:xfrm>
        </p:spPr>
        <p:txBody>
          <a:bodyPr/>
          <a:lstStyle/>
          <a:p>
            <a:pPr lvl="0"/>
            <a:r>
              <a:rPr lang="en-US" sz="2000" dirty="0" smtClean="0">
                <a:solidFill>
                  <a:schemeClr val="tx2"/>
                </a:solidFill>
              </a:rPr>
              <a:t>Improvements to the use of the “Combo” model in current system</a:t>
            </a:r>
            <a:r>
              <a:rPr lang="en-US" sz="2000" dirty="0">
                <a:solidFill>
                  <a:schemeClr val="tx2"/>
                </a:solidFill>
              </a:rPr>
              <a:t>s</a:t>
            </a:r>
            <a:r>
              <a:rPr lang="en-US" sz="2000" dirty="0" smtClean="0">
                <a:solidFill>
                  <a:schemeClr val="tx2"/>
                </a:solidFill>
              </a:rPr>
              <a:t> will be incorporated, if </a:t>
            </a:r>
            <a:r>
              <a:rPr lang="en-US" sz="2000" dirty="0">
                <a:solidFill>
                  <a:schemeClr val="tx2"/>
                </a:solidFill>
              </a:rPr>
              <a:t>applicable: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PRC Calculation considering State of Charge (RTOLCAP calc. changes does not carry over when RTC goes live)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Mitigation changes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Allowing updates to EOC closer to Real-Time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Applicable changes to RUC to consider limited energy storage capacity of Storage Resources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Nodal price settlement for both charging and discharging, regardless of whether Storage Resource has WSL treatment</a:t>
            </a:r>
          </a:p>
          <a:p>
            <a:pPr lvl="2"/>
            <a:r>
              <a:rPr lang="en-US" sz="1700" dirty="0" smtClean="0">
                <a:solidFill>
                  <a:schemeClr val="tx2"/>
                </a:solidFill>
              </a:rPr>
              <a:t>RTC will dispatch a Single Model ESR on its nodal shift factor 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Reactive Capability (4 quadrant) and Voltage Support Service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Voltage/Frequency Ride-through requirements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Uniform Governor Deadband and Droop setting requirements from charging to discharging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Energy Storage Resource Performance Deployment (ESRDP)</a:t>
            </a:r>
          </a:p>
          <a:p>
            <a:pPr lvl="1"/>
            <a:endParaRPr lang="en-US" sz="1800" dirty="0" smtClean="0">
              <a:solidFill>
                <a:schemeClr val="tx2"/>
              </a:solidFill>
            </a:endParaRPr>
          </a:p>
          <a:p>
            <a:pPr lvl="0"/>
            <a:endParaRPr lang="en-US" sz="20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61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21022"/>
          </a:xfrm>
        </p:spPr>
        <p:txBody>
          <a:bodyPr/>
          <a:lstStyle/>
          <a:p>
            <a:r>
              <a:rPr lang="en-US" dirty="0" smtClean="0"/>
              <a:t>Single Model ESR : Three Part Supply Offer (3PO)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1196752"/>
                <a:ext cx="8458200" cy="5040560"/>
              </a:xfrm>
            </p:spPr>
            <p:txBody>
              <a:bodyPr/>
              <a:lstStyle/>
              <a:p>
                <a:r>
                  <a:rPr lang="en-US" sz="2000" dirty="0" smtClean="0">
                    <a:solidFill>
                      <a:schemeClr val="tx2"/>
                    </a:solidFill>
                  </a:rPr>
                  <a:t>For Single model ESR, submitted 3PO must have “NULL” for startup and Minimum Energy Costs</a:t>
                </a:r>
              </a:p>
              <a:p>
                <a:pPr lvl="1"/>
                <a:r>
                  <a:rPr lang="en-US" sz="1800" dirty="0" smtClean="0">
                    <a:solidFill>
                      <a:schemeClr val="tx2"/>
                    </a:solidFill>
                  </a:rPr>
                  <a:t>Single model ESR does not have:</a:t>
                </a:r>
              </a:p>
              <a:p>
                <a:pPr lvl="2"/>
                <a:r>
                  <a:rPr lang="en-US" sz="1700" dirty="0" smtClean="0">
                    <a:solidFill>
                      <a:schemeClr val="tx2"/>
                    </a:solidFill>
                  </a:rPr>
                  <a:t>Startup </a:t>
                </a:r>
                <a:r>
                  <a:rPr lang="en-US" sz="1700" dirty="0">
                    <a:solidFill>
                      <a:schemeClr val="tx2"/>
                    </a:solidFill>
                  </a:rPr>
                  <a:t>Costs (Hot, Intermediate, Cold</a:t>
                </a:r>
                <a:r>
                  <a:rPr lang="en-US" sz="1700" dirty="0" smtClean="0">
                    <a:solidFill>
                      <a:schemeClr val="tx2"/>
                    </a:solidFill>
                  </a:rPr>
                  <a:t>)</a:t>
                </a:r>
                <a:endParaRPr lang="en-US" sz="1700" dirty="0">
                  <a:solidFill>
                    <a:schemeClr val="tx2"/>
                  </a:solidFill>
                </a:endParaRPr>
              </a:p>
              <a:p>
                <a:pPr lvl="2"/>
                <a:r>
                  <a:rPr lang="en-US" sz="1700" dirty="0">
                    <a:solidFill>
                      <a:schemeClr val="tx2"/>
                    </a:solidFill>
                  </a:rPr>
                  <a:t>Minimum Energy </a:t>
                </a:r>
                <a:r>
                  <a:rPr lang="en-US" sz="1700" dirty="0" smtClean="0">
                    <a:solidFill>
                      <a:schemeClr val="tx2"/>
                    </a:solidFill>
                  </a:rPr>
                  <a:t>Cost</a:t>
                </a:r>
                <a:endParaRPr lang="en-US" sz="1700" dirty="0">
                  <a:solidFill>
                    <a:schemeClr val="tx2"/>
                  </a:solidFill>
                </a:endParaRPr>
              </a:p>
              <a:p>
                <a:endParaRPr lang="en-US" sz="2000" dirty="0" smtClean="0">
                  <a:solidFill>
                    <a:schemeClr val="tx2"/>
                  </a:solidFill>
                </a:endParaRPr>
              </a:p>
              <a:p>
                <a:pPr lvl="0"/>
                <a:r>
                  <a:rPr lang="en-US" sz="2000" dirty="0" smtClean="0">
                    <a:solidFill>
                      <a:schemeClr val="tx2"/>
                    </a:solidFill>
                  </a:rPr>
                  <a:t>Energy Offer Curve</a:t>
                </a:r>
              </a:p>
              <a:p>
                <a:pPr lvl="1"/>
                <a:r>
                  <a:rPr lang="en-US" dirty="0">
                    <a:solidFill>
                      <a:schemeClr val="tx2"/>
                    </a:solidFill>
                  </a:rPr>
                  <a:t>Single Cost curve shall be monotonically increasing from maximum charging MW (negative) to maximum discharging MW.</a:t>
                </a:r>
              </a:p>
              <a:p>
                <a:pPr lvl="1"/>
                <a:r>
                  <a:rPr lang="en-US" dirty="0">
                    <a:solidFill>
                      <a:schemeClr val="tx2"/>
                    </a:solidFill>
                  </a:rPr>
                  <a:t>The maximum price on the charging curve is less than the minimum price on the discharging curve i.e. </a:t>
                </a:r>
                <a14:m>
                  <m:oMath xmlns:m="http://schemas.openxmlformats.org/officeDocument/2006/math">
                    <m:r>
                      <a:rPr lang="en-US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endParaRPr lang="en-US" dirty="0" smtClean="0">
                  <a:solidFill>
                    <a:schemeClr val="tx2"/>
                  </a:solidFill>
                </a:endParaRPr>
              </a:p>
              <a:p>
                <a:pPr lvl="1"/>
                <a:r>
                  <a:rPr lang="en-US" dirty="0" smtClean="0">
                    <a:solidFill>
                      <a:schemeClr val="tx2"/>
                    </a:solidFill>
                  </a:rPr>
                  <a:t>10 quantity, price pairs to represent linear cost curve</a:t>
                </a:r>
                <a:endParaRPr lang="en-US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196752"/>
                <a:ext cx="8458200" cy="5040560"/>
              </a:xfrm>
              <a:blipFill rotWithShape="0">
                <a:blip r:embed="rId2"/>
                <a:stretch>
                  <a:fillRect l="-649" t="-4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45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Single </a:t>
            </a:r>
            <a:r>
              <a:rPr lang="en-US" dirty="0" smtClean="0"/>
              <a:t>Model ESR : Energy Incremental Cost Curve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6708" y="978647"/>
                <a:ext cx="9067800" cy="808051"/>
              </a:xfrm>
            </p:spPr>
            <p:txBody>
              <a:bodyPr/>
              <a:lstStyle/>
              <a:p>
                <a:pPr lvl="0"/>
                <a:r>
                  <a:rPr lang="en-US" sz="1400" dirty="0" smtClean="0"/>
                  <a:t>Single Cost </a:t>
                </a:r>
                <a:r>
                  <a:rPr lang="en-US" sz="1400" dirty="0"/>
                  <a:t>curve </a:t>
                </a:r>
                <a:r>
                  <a:rPr lang="en-US" sz="1400" dirty="0" smtClean="0">
                    <a:solidFill>
                      <a:schemeClr val="tx2"/>
                    </a:solidFill>
                  </a:rPr>
                  <a:t>shall </a:t>
                </a:r>
                <a:r>
                  <a:rPr lang="en-US" sz="1400" dirty="0" smtClean="0"/>
                  <a:t>be </a:t>
                </a:r>
                <a:r>
                  <a:rPr lang="en-US" sz="1400" dirty="0"/>
                  <a:t>monotonically increasing from maximum charging MW </a:t>
                </a:r>
                <a:r>
                  <a:rPr lang="en-US" sz="1400" dirty="0" smtClean="0"/>
                  <a:t>(negative) to </a:t>
                </a:r>
                <a:r>
                  <a:rPr lang="en-US" sz="1400" dirty="0"/>
                  <a:t>maximum discharging MW.</a:t>
                </a:r>
                <a:endParaRPr lang="en-US" sz="1200" dirty="0"/>
              </a:p>
              <a:p>
                <a:pPr lvl="0"/>
                <a:r>
                  <a:rPr lang="en-US" sz="1400" dirty="0"/>
                  <a:t>The maximum price on the charging curve is less than the minimum price on the discharging curve i.e. </a:t>
                </a: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sz="1200" i="1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endParaRPr lang="en-US" sz="1200" dirty="0"/>
              </a:p>
              <a:p>
                <a:pPr marL="457200" lvl="1" indent="0">
                  <a:buNone/>
                </a:pPr>
                <a:endParaRPr lang="en-US" sz="1000" dirty="0" smtClean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708" y="978647"/>
                <a:ext cx="9067800" cy="808051"/>
              </a:xfrm>
              <a:blipFill rotWithShape="0">
                <a:blip r:embed="rId3"/>
                <a:stretch>
                  <a:fillRect l="-134" t="-1515" b="-37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0" name="Group 29"/>
          <p:cNvGrpSpPr/>
          <p:nvPr/>
        </p:nvGrpSpPr>
        <p:grpSpPr>
          <a:xfrm>
            <a:off x="117846" y="2490402"/>
            <a:ext cx="3317357" cy="1783277"/>
            <a:chOff x="117846" y="2490402"/>
            <a:chExt cx="3317357" cy="1783277"/>
          </a:xfrm>
        </p:grpSpPr>
        <p:grpSp>
          <p:nvGrpSpPr>
            <p:cNvPr id="23" name="Group 22"/>
            <p:cNvGrpSpPr/>
            <p:nvPr/>
          </p:nvGrpSpPr>
          <p:grpSpPr>
            <a:xfrm>
              <a:off x="970134" y="2528900"/>
              <a:ext cx="1857772" cy="1476164"/>
              <a:chOff x="970134" y="2528900"/>
              <a:chExt cx="1857772" cy="1476164"/>
            </a:xfrm>
          </p:grpSpPr>
          <p:cxnSp>
            <p:nvCxnSpPr>
              <p:cNvPr id="20" name="Straight Arrow Connector 19"/>
              <p:cNvCxnSpPr/>
              <p:nvPr/>
            </p:nvCxnSpPr>
            <p:spPr>
              <a:xfrm>
                <a:off x="971600" y="2528900"/>
                <a:ext cx="0" cy="1476164"/>
              </a:xfrm>
              <a:prstGeom prst="straightConnector1">
                <a:avLst/>
              </a:prstGeom>
              <a:ln w="22225"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/>
              <p:nvPr/>
            </p:nvCxnSpPr>
            <p:spPr>
              <a:xfrm flipH="1">
                <a:off x="970134" y="3996680"/>
                <a:ext cx="1857772" cy="8384"/>
              </a:xfrm>
              <a:prstGeom prst="straightConnector1">
                <a:avLst/>
              </a:prstGeom>
              <a:ln w="22225"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5" name="Straight Connector 24"/>
            <p:cNvCxnSpPr/>
            <p:nvPr/>
          </p:nvCxnSpPr>
          <p:spPr>
            <a:xfrm flipV="1">
              <a:off x="970134" y="2852936"/>
              <a:ext cx="1441626" cy="25202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383779" y="2490402"/>
              <a:ext cx="67197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$/MWh</a:t>
              </a:r>
              <a:endParaRPr lang="en-US" sz="12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727684" y="3996680"/>
              <a:ext cx="170751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Discharging MW (+ve)</a:t>
              </a:r>
              <a:endParaRPr lang="en-US" sz="12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17846" y="2913500"/>
              <a:ext cx="92685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$100/MWh</a:t>
              </a:r>
              <a:endParaRPr lang="en-US" sz="1200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274667" y="4367598"/>
            <a:ext cx="3363569" cy="1956070"/>
            <a:chOff x="274667" y="4367598"/>
            <a:chExt cx="3363569" cy="1956070"/>
          </a:xfrm>
        </p:grpSpPr>
        <p:grpSp>
          <p:nvGrpSpPr>
            <p:cNvPr id="31" name="Group 30"/>
            <p:cNvGrpSpPr/>
            <p:nvPr/>
          </p:nvGrpSpPr>
          <p:grpSpPr>
            <a:xfrm>
              <a:off x="274667" y="4367598"/>
              <a:ext cx="3363569" cy="1783277"/>
              <a:chOff x="274667" y="2490402"/>
              <a:chExt cx="3363569" cy="1783277"/>
            </a:xfrm>
          </p:grpSpPr>
          <p:grpSp>
            <p:nvGrpSpPr>
              <p:cNvPr id="32" name="Group 31"/>
              <p:cNvGrpSpPr/>
              <p:nvPr/>
            </p:nvGrpSpPr>
            <p:grpSpPr>
              <a:xfrm>
                <a:off x="970134" y="2528900"/>
                <a:ext cx="1857772" cy="1476164"/>
                <a:chOff x="970134" y="2528900"/>
                <a:chExt cx="1857772" cy="1476164"/>
              </a:xfrm>
            </p:grpSpPr>
            <p:cxnSp>
              <p:nvCxnSpPr>
                <p:cNvPr id="37" name="Straight Arrow Connector 36"/>
                <p:cNvCxnSpPr/>
                <p:nvPr/>
              </p:nvCxnSpPr>
              <p:spPr>
                <a:xfrm>
                  <a:off x="971600" y="2528900"/>
                  <a:ext cx="0" cy="1476164"/>
                </a:xfrm>
                <a:prstGeom prst="straightConnector1">
                  <a:avLst/>
                </a:prstGeom>
                <a:ln w="22225">
                  <a:headEnd type="triangl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Arrow Connector 37"/>
                <p:cNvCxnSpPr/>
                <p:nvPr/>
              </p:nvCxnSpPr>
              <p:spPr>
                <a:xfrm flipH="1">
                  <a:off x="970134" y="3996680"/>
                  <a:ext cx="1857772" cy="8384"/>
                </a:xfrm>
                <a:prstGeom prst="straightConnector1">
                  <a:avLst/>
                </a:prstGeom>
                <a:ln w="22225">
                  <a:headEnd type="triangl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Straight Connector 32"/>
              <p:cNvCxnSpPr/>
              <p:nvPr/>
            </p:nvCxnSpPr>
            <p:spPr>
              <a:xfrm>
                <a:off x="970134" y="3687752"/>
                <a:ext cx="919534" cy="585927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TextBox 33"/>
              <p:cNvSpPr txBox="1"/>
              <p:nvPr/>
            </p:nvSpPr>
            <p:spPr>
              <a:xfrm>
                <a:off x="383779" y="2490402"/>
                <a:ext cx="67197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$/MWh</a:t>
                </a:r>
                <a:endParaRPr lang="en-US" sz="1200" dirty="0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2118268" y="3996680"/>
                <a:ext cx="151996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/>
                  <a:t>C</a:t>
                </a:r>
                <a:r>
                  <a:rPr lang="en-US" sz="1200" dirty="0" smtClean="0"/>
                  <a:t>harging MW (+ve)</a:t>
                </a:r>
                <a:endParaRPr lang="en-US" sz="1200" dirty="0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274667" y="3514959"/>
                <a:ext cx="75693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$4/MWh</a:t>
                </a:r>
                <a:endParaRPr lang="en-US" sz="1200" dirty="0"/>
              </a:p>
            </p:txBody>
          </p:sp>
        </p:grpSp>
        <p:cxnSp>
          <p:nvCxnSpPr>
            <p:cNvPr id="42" name="Straight Connector 41"/>
            <p:cNvCxnSpPr/>
            <p:nvPr/>
          </p:nvCxnSpPr>
          <p:spPr>
            <a:xfrm>
              <a:off x="1857893" y="6139613"/>
              <a:ext cx="969984" cy="184055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extBox 44"/>
          <p:cNvSpPr txBox="1"/>
          <p:nvPr/>
        </p:nvSpPr>
        <p:spPr>
          <a:xfrm>
            <a:off x="1170368" y="3147731"/>
            <a:ext cx="1159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ESR-GR </a:t>
            </a:r>
            <a:r>
              <a:rPr lang="en-US" sz="1200" dirty="0" smtClean="0"/>
              <a:t>EOC</a:t>
            </a:r>
            <a:endParaRPr lang="en-US" sz="1200" dirty="0"/>
          </a:p>
        </p:txBody>
      </p:sp>
      <p:sp>
        <p:nvSpPr>
          <p:cNvPr id="46" name="TextBox 45"/>
          <p:cNvSpPr txBox="1"/>
          <p:nvPr/>
        </p:nvSpPr>
        <p:spPr>
          <a:xfrm>
            <a:off x="1170368" y="5213895"/>
            <a:ext cx="14963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ESR-CLR </a:t>
            </a:r>
            <a:r>
              <a:rPr lang="en-US" sz="1200" dirty="0" smtClean="0"/>
              <a:t>RTM Bid</a:t>
            </a:r>
            <a:endParaRPr lang="en-US" sz="1200" dirty="0"/>
          </a:p>
        </p:txBody>
      </p:sp>
      <p:grpSp>
        <p:nvGrpSpPr>
          <p:cNvPr id="47" name="Group 46"/>
          <p:cNvGrpSpPr/>
          <p:nvPr/>
        </p:nvGrpSpPr>
        <p:grpSpPr>
          <a:xfrm>
            <a:off x="5724128" y="2280936"/>
            <a:ext cx="3435711" cy="3164288"/>
            <a:chOff x="117846" y="2128536"/>
            <a:chExt cx="3435711" cy="3164288"/>
          </a:xfrm>
        </p:grpSpPr>
        <p:grpSp>
          <p:nvGrpSpPr>
            <p:cNvPr id="48" name="Group 47"/>
            <p:cNvGrpSpPr/>
            <p:nvPr/>
          </p:nvGrpSpPr>
          <p:grpSpPr>
            <a:xfrm>
              <a:off x="970134" y="2128536"/>
              <a:ext cx="1857772" cy="3164288"/>
              <a:chOff x="970134" y="2128536"/>
              <a:chExt cx="1857772" cy="3164288"/>
            </a:xfrm>
          </p:grpSpPr>
          <p:cxnSp>
            <p:nvCxnSpPr>
              <p:cNvPr id="53" name="Straight Arrow Connector 52"/>
              <p:cNvCxnSpPr/>
              <p:nvPr/>
            </p:nvCxnSpPr>
            <p:spPr>
              <a:xfrm>
                <a:off x="971600" y="2128536"/>
                <a:ext cx="0" cy="3164288"/>
              </a:xfrm>
              <a:prstGeom prst="straightConnector1">
                <a:avLst/>
              </a:prstGeom>
              <a:ln w="22225"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Arrow Connector 53"/>
              <p:cNvCxnSpPr/>
              <p:nvPr/>
            </p:nvCxnSpPr>
            <p:spPr>
              <a:xfrm flipH="1">
                <a:off x="970134" y="3996680"/>
                <a:ext cx="1857772" cy="8384"/>
              </a:xfrm>
              <a:prstGeom prst="straightConnector1">
                <a:avLst/>
              </a:prstGeom>
              <a:ln w="22225"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Connector 48"/>
            <p:cNvCxnSpPr/>
            <p:nvPr/>
          </p:nvCxnSpPr>
          <p:spPr>
            <a:xfrm flipV="1">
              <a:off x="970134" y="2852936"/>
              <a:ext cx="1441626" cy="25202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383779" y="2490402"/>
              <a:ext cx="67197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$/MWh</a:t>
              </a:r>
              <a:endParaRPr lang="en-US" sz="12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846038" y="3996680"/>
              <a:ext cx="170751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Discharging MW (+ve)</a:t>
              </a:r>
              <a:endParaRPr lang="en-US" sz="1200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17846" y="2913500"/>
              <a:ext cx="92685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$100/MWh</a:t>
              </a:r>
              <a:endParaRPr lang="en-US" sz="1200" dirty="0"/>
            </a:p>
          </p:txBody>
        </p:sp>
      </p:grpSp>
      <p:grpSp>
        <p:nvGrpSpPr>
          <p:cNvPr id="55" name="Group 54"/>
          <p:cNvGrpSpPr/>
          <p:nvPr/>
        </p:nvGrpSpPr>
        <p:grpSpPr>
          <a:xfrm flipH="1">
            <a:off x="4307352" y="3669420"/>
            <a:ext cx="2966024" cy="931513"/>
            <a:chOff x="274667" y="5392155"/>
            <a:chExt cx="2966024" cy="931513"/>
          </a:xfrm>
        </p:grpSpPr>
        <p:grpSp>
          <p:nvGrpSpPr>
            <p:cNvPr id="56" name="Group 55"/>
            <p:cNvGrpSpPr/>
            <p:nvPr/>
          </p:nvGrpSpPr>
          <p:grpSpPr>
            <a:xfrm>
              <a:off x="274667" y="5392155"/>
              <a:ext cx="2966024" cy="758720"/>
              <a:chOff x="274667" y="3514959"/>
              <a:chExt cx="2966024" cy="758720"/>
            </a:xfrm>
          </p:grpSpPr>
          <p:cxnSp>
            <p:nvCxnSpPr>
              <p:cNvPr id="64" name="Straight Arrow Connector 63"/>
              <p:cNvCxnSpPr/>
              <p:nvPr/>
            </p:nvCxnSpPr>
            <p:spPr>
              <a:xfrm flipH="1">
                <a:off x="970134" y="3996680"/>
                <a:ext cx="1857772" cy="8384"/>
              </a:xfrm>
              <a:prstGeom prst="straightConnector1">
                <a:avLst/>
              </a:prstGeom>
              <a:ln w="22225"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>
                <a:off x="970134" y="3687752"/>
                <a:ext cx="919534" cy="585927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TextBox 60"/>
              <p:cNvSpPr txBox="1"/>
              <p:nvPr/>
            </p:nvSpPr>
            <p:spPr>
              <a:xfrm>
                <a:off x="1759195" y="3996680"/>
                <a:ext cx="148149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/>
                  <a:t>C</a:t>
                </a:r>
                <a:r>
                  <a:rPr lang="en-US" sz="1200" dirty="0" smtClean="0"/>
                  <a:t>harging MW (-ve)</a:t>
                </a:r>
                <a:endParaRPr lang="en-US" sz="1200" dirty="0"/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274667" y="3514959"/>
                <a:ext cx="75693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$4/MWh</a:t>
                </a:r>
                <a:endParaRPr lang="en-US" sz="1200" dirty="0"/>
              </a:p>
            </p:txBody>
          </p:sp>
        </p:grpSp>
        <p:cxnSp>
          <p:nvCxnSpPr>
            <p:cNvPr id="57" name="Straight Connector 56"/>
            <p:cNvCxnSpPr/>
            <p:nvPr/>
          </p:nvCxnSpPr>
          <p:spPr>
            <a:xfrm>
              <a:off x="1857893" y="6139613"/>
              <a:ext cx="969984" cy="184055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TextBox 64"/>
          <p:cNvSpPr txBox="1"/>
          <p:nvPr/>
        </p:nvSpPr>
        <p:spPr>
          <a:xfrm>
            <a:off x="1469357" y="2091088"/>
            <a:ext cx="2380780" cy="40011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Combo ESR Model</a:t>
            </a:r>
            <a:endParaRPr lang="en-US" sz="2000" dirty="0"/>
          </a:p>
        </p:txBody>
      </p:sp>
      <p:sp>
        <p:nvSpPr>
          <p:cNvPr id="66" name="TextBox 65"/>
          <p:cNvSpPr txBox="1"/>
          <p:nvPr/>
        </p:nvSpPr>
        <p:spPr>
          <a:xfrm>
            <a:off x="5398850" y="1888173"/>
            <a:ext cx="2268570" cy="40011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Single ESR Model</a:t>
            </a:r>
            <a:endParaRPr lang="en-US" sz="2000" dirty="0"/>
          </a:p>
        </p:txBody>
      </p:sp>
      <p:cxnSp>
        <p:nvCxnSpPr>
          <p:cNvPr id="67" name="Straight Arrow Connector 66"/>
          <p:cNvCxnSpPr/>
          <p:nvPr/>
        </p:nvCxnSpPr>
        <p:spPr>
          <a:xfrm flipH="1">
            <a:off x="6744149" y="3437790"/>
            <a:ext cx="243029" cy="101244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 Box 271"/>
              <p:cNvSpPr txBox="1"/>
              <p:nvPr/>
            </p:nvSpPr>
            <p:spPr>
              <a:xfrm>
                <a:off x="6985687" y="3342899"/>
                <a:ext cx="722610" cy="313131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prstClr val="black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𝛿</m:t>
                      </m:r>
                      <m:r>
                        <a:rPr lang="en-US" sz="11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&gt;0</m:t>
                      </m:r>
                    </m:oMath>
                  </m:oMathPara>
                </a14:m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8" name="Text Box 2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5687" y="3342899"/>
                <a:ext cx="722610" cy="31313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6350">
                <a:solidFill>
                  <a:prstClr val="black"/>
                </a:solidFill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Right Brace 68"/>
          <p:cNvSpPr/>
          <p:nvPr/>
        </p:nvSpPr>
        <p:spPr>
          <a:xfrm>
            <a:off x="6606130" y="3306826"/>
            <a:ext cx="106299" cy="43785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012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8" grpId="0" animBg="1"/>
      <p:bldP spid="6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Single Model ESR : AS Participation Matrix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72716"/>
            <a:ext cx="8534400" cy="5436604"/>
          </a:xfrm>
        </p:spPr>
        <p:txBody>
          <a:bodyPr/>
          <a:lstStyle/>
          <a:p>
            <a:pPr marL="457200" lvl="1" indent="0">
              <a:buNone/>
            </a:pPr>
            <a:endParaRPr lang="en-US" sz="16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000" dirty="0" smtClean="0">
              <a:solidFill>
                <a:schemeClr val="tx2"/>
              </a:solidFill>
            </a:endParaRPr>
          </a:p>
          <a:p>
            <a:endParaRPr lang="en-US" sz="2000" dirty="0">
              <a:solidFill>
                <a:schemeClr val="tx2"/>
              </a:solidFill>
            </a:endParaRPr>
          </a:p>
          <a:p>
            <a:endParaRPr lang="en-US" sz="2000" dirty="0" smtClean="0">
              <a:solidFill>
                <a:schemeClr val="tx2"/>
              </a:solidFill>
            </a:endParaRPr>
          </a:p>
          <a:p>
            <a:endParaRPr lang="en-US" sz="2000" dirty="0" smtClean="0">
              <a:solidFill>
                <a:schemeClr val="tx2"/>
              </a:solidFill>
            </a:endParaRPr>
          </a:p>
          <a:p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Note any Resource must pass AS product specific qualification process to be eligible to provide that AS product</a:t>
            </a:r>
          </a:p>
          <a:p>
            <a:r>
              <a:rPr lang="en-US" sz="2000" dirty="0" smtClean="0">
                <a:solidFill>
                  <a:schemeClr val="tx2"/>
                </a:solidFill>
              </a:rPr>
              <a:t>No Change to AS Offer structure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9511239"/>
              </p:ext>
            </p:extLst>
          </p:nvPr>
        </p:nvGraphicFramePr>
        <p:xfrm>
          <a:off x="381001" y="1736812"/>
          <a:ext cx="7647383" cy="12393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9305"/>
                <a:gridCol w="879305"/>
                <a:gridCol w="704197"/>
                <a:gridCol w="900100"/>
                <a:gridCol w="684076"/>
                <a:gridCol w="468052"/>
                <a:gridCol w="504056"/>
                <a:gridCol w="432048"/>
                <a:gridCol w="972108"/>
                <a:gridCol w="540060"/>
                <a:gridCol w="684076"/>
              </a:tblGrid>
              <a:tr h="0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RegUp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RegDn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RRS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ECRS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NSPIN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Conventional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FRRSUp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Conventional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FRRSDn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PFR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UFR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FFR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Dispatchable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Blocky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Single Device Storage Resource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X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X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X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X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X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X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X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X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166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Single </a:t>
            </a:r>
            <a:r>
              <a:rPr lang="en-US" dirty="0" smtClean="0"/>
              <a:t>ESR Model </a:t>
            </a:r>
            <a:r>
              <a:rPr lang="en-US" dirty="0"/>
              <a:t>Statuses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5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0938216"/>
              </p:ext>
            </p:extLst>
          </p:nvPr>
        </p:nvGraphicFramePr>
        <p:xfrm>
          <a:off x="251520" y="939024"/>
          <a:ext cx="8587681" cy="43066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73096"/>
                <a:gridCol w="587583"/>
                <a:gridCol w="1077235"/>
                <a:gridCol w="5649767"/>
              </a:tblGrid>
              <a:tr h="2056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Resource Status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COP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Telemetry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Proposed</a:t>
                      </a:r>
                      <a:r>
                        <a:rPr lang="en-US" sz="1800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use of Generation Resource Status under RTC</a:t>
                      </a:r>
                      <a:endParaRPr lang="en-US" sz="14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</a:tr>
              <a:tr h="24602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Available for energy and AS awards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</a:tr>
              <a:tr h="30859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trike="noStrike" baseline="0" dirty="0">
                          <a:effectLst/>
                        </a:rPr>
                        <a:t>ONOPTOUT</a:t>
                      </a:r>
                      <a:endParaRPr lang="en-US" sz="1100" strike="noStrike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trike="sngStrike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1400" strike="sngStrike" baseline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sngStrike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trike="sngStrike" baseline="0" dirty="0">
                          <a:effectLst/>
                        </a:rPr>
                        <a:t>Considered to be same as ON</a:t>
                      </a:r>
                      <a:endParaRPr lang="en-US" sz="1100" strike="sngStrike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</a:tr>
              <a:tr h="308596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trike="noStrike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ONRUC</a:t>
                      </a: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trike="sngStrike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1400" strike="sngStrike" baseline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sngStrike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trike="sngStrike" baseline="0" dirty="0">
                          <a:effectLst/>
                        </a:rPr>
                        <a:t>Considered to be same as ON </a:t>
                      </a:r>
                      <a:r>
                        <a:rPr lang="en-US" sz="1400" strike="sngStrike" baseline="0" dirty="0" smtClean="0">
                          <a:effectLst/>
                        </a:rPr>
                        <a:t>(specific rules for EOC and AS Offer)</a:t>
                      </a:r>
                      <a:endParaRPr lang="en-US" sz="1100" strike="sngStrike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</a:tr>
              <a:tr h="30859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ONOS</a:t>
                      </a:r>
                      <a:endParaRPr lang="en-US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Applying current rules for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output schedules, a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vailable for energy and AS awards</a:t>
                      </a:r>
                    </a:p>
                  </a:txBody>
                  <a:tcPr marL="61359" marR="61359" marT="0" marB="0"/>
                </a:tc>
              </a:tr>
              <a:tr h="41124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trike="noStrike" baseline="0" dirty="0">
                          <a:effectLst/>
                        </a:rPr>
                        <a:t>OFFQS</a:t>
                      </a:r>
                      <a:endParaRPr lang="en-US" sz="1100" strike="noStrike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trike="sngStrike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1400" strike="sngStrike" baseline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sngStrike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trike="sngStrike" baseline="0" dirty="0">
                          <a:effectLst/>
                        </a:rPr>
                        <a:t>Considered to be same as ON for energy, ECRS and NSPIN. </a:t>
                      </a:r>
                      <a:endParaRPr lang="en-US" sz="1100" strike="sngStrike" baseline="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trike="sngStrike" baseline="0" dirty="0">
                          <a:effectLst/>
                        </a:rPr>
                        <a:t>Cannot be awarded Regulation or </a:t>
                      </a:r>
                      <a:r>
                        <a:rPr lang="en-US" sz="1400" strike="sngStrike" baseline="0" dirty="0" smtClean="0">
                          <a:effectLst/>
                        </a:rPr>
                        <a:t>Responsive Reserve</a:t>
                      </a:r>
                      <a:endParaRPr lang="en-US" sz="1100" strike="sngStrike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</a:tr>
              <a:tr h="4833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OFF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Not available to for energy, </a:t>
                      </a:r>
                      <a:r>
                        <a:rPr lang="en-US" sz="1400" dirty="0" smtClean="0">
                          <a:effectLst/>
                        </a:rPr>
                        <a:t>RegUp, RegDn, RRS, </a:t>
                      </a:r>
                      <a:r>
                        <a:rPr lang="en-US" sz="1400" dirty="0">
                          <a:effectLst/>
                        </a:rPr>
                        <a:t>or ECRS awards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Available </a:t>
                      </a:r>
                      <a:r>
                        <a:rPr lang="en-US" sz="1400" dirty="0">
                          <a:effectLst/>
                        </a:rPr>
                        <a:t>for NSPIN if qualified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</a:tr>
              <a:tr h="3185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ONTEST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Energy participation same as today. </a:t>
                      </a:r>
                      <a:r>
                        <a:rPr lang="en-US" sz="1400" dirty="0" smtClean="0">
                          <a:effectLst/>
                        </a:rPr>
                        <a:t>Not eligible for AS award</a:t>
                      </a:r>
                    </a:p>
                  </a:txBody>
                  <a:tcPr marL="61359" marR="61359" marT="0" marB="0"/>
                </a:tc>
              </a:tr>
              <a:tr h="2056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ONEMR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Considered to be same as ON,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400" dirty="0" smtClean="0">
                          <a:effectLst/>
                        </a:rPr>
                        <a:t>Not eligible for AS award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QSE may appropriately set LSL and HSL to reflect operating limits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359" marR="61359" marT="0" marB="0"/>
                </a:tc>
              </a:tr>
              <a:tr h="2056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OUT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Not available for energy or AS awards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</a:tr>
              <a:tr h="2056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EMR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Not available for energy or AS awards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</a:tr>
              <a:tr h="2056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EMRSWGR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Not available for energy or AS awards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273123" y="1880828"/>
            <a:ext cx="110892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73123" y="2204864"/>
            <a:ext cx="110892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73123" y="2960948"/>
            <a:ext cx="110892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122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3A2377AB110F42B7B372FB8EF4570B" ma:contentTypeVersion="0" ma:contentTypeDescription="Create a new document." ma:contentTypeScope="" ma:versionID="673c3b80bdd78f53d029ffa560b18dd8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3F52101-2002-453C-B5E4-FFADB4DAD408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64C7B50-9071-4454-BFDA-9AA252788C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B37479C-5C6A-48BF-A6EB-A96397C4A0D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28033</TotalTime>
  <Words>1461</Words>
  <Application>Microsoft Office PowerPoint</Application>
  <PresentationFormat>On-screen Show (4:3)</PresentationFormat>
  <Paragraphs>329</Paragraphs>
  <Slides>17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Book Antiqua</vt:lpstr>
      <vt:lpstr>Calibri</vt:lpstr>
      <vt:lpstr>Cambria Math</vt:lpstr>
      <vt:lpstr>Times New Roman</vt:lpstr>
      <vt:lpstr>Wingdings</vt:lpstr>
      <vt:lpstr>1_Custom Design</vt:lpstr>
      <vt:lpstr>Office Theme</vt:lpstr>
      <vt:lpstr>Custom Design</vt:lpstr>
      <vt:lpstr>PowerPoint Presentation</vt:lpstr>
      <vt:lpstr>Characteristics of a Single Model ESR (Phase 1)</vt:lpstr>
      <vt:lpstr>Characteristics of a Single Model ESR</vt:lpstr>
      <vt:lpstr>Single Model ESR</vt:lpstr>
      <vt:lpstr>Combo Model Enhancements Applicable to Single Model ESR</vt:lpstr>
      <vt:lpstr>Single Model ESR : Three Part Supply Offer (3PO)</vt:lpstr>
      <vt:lpstr>Single Model ESR : Energy Incremental Cost Curve</vt:lpstr>
      <vt:lpstr>Single Model ESR : AS Participation Matrix</vt:lpstr>
      <vt:lpstr>Single ESR Model Statuses</vt:lpstr>
      <vt:lpstr>COP: Single Model ESR</vt:lpstr>
      <vt:lpstr>DAM: Single Model ESR</vt:lpstr>
      <vt:lpstr>RUC: Single Model ESR</vt:lpstr>
      <vt:lpstr>RTC: Constraints for On-Line Single ESR Model</vt:lpstr>
      <vt:lpstr>RTC: Constraints for On-Line Single ESR Model</vt:lpstr>
      <vt:lpstr>RTC: Constraints for On-Line Single ESR Model</vt:lpstr>
      <vt:lpstr>RTC: Constraints for On-Line Single ESR Model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Sharma, Sandip</cp:lastModifiedBy>
  <cp:revision>930</cp:revision>
  <cp:lastPrinted>2019-09-30T17:18:38Z</cp:lastPrinted>
  <dcterms:created xsi:type="dcterms:W3CDTF">2016-01-21T15:20:31Z</dcterms:created>
  <dcterms:modified xsi:type="dcterms:W3CDTF">2019-10-29T13:37:45Z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0x010100E63A2377AB110F42B7B372FB8EF4570B</vt:lpwstr>
  </property>
</Properties>
</file>