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368" r:id="rId7"/>
    <p:sldId id="729" r:id="rId8"/>
    <p:sldId id="731" r:id="rId9"/>
    <p:sldId id="745" r:id="rId10"/>
    <p:sldId id="730" r:id="rId11"/>
    <p:sldId id="746" r:id="rId12"/>
    <p:sldId id="724" r:id="rId13"/>
    <p:sldId id="697" r:id="rId14"/>
    <p:sldId id="698" r:id="rId15"/>
    <p:sldId id="749" r:id="rId16"/>
    <p:sldId id="747" r:id="rId17"/>
    <p:sldId id="748" r:id="rId18"/>
    <p:sldId id="722" r:id="rId19"/>
    <p:sldId id="732" r:id="rId20"/>
    <p:sldId id="733" r:id="rId21"/>
    <p:sldId id="734" r:id="rId22"/>
    <p:sldId id="743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C00000"/>
    <a:srgbClr val="FFFFFF"/>
    <a:srgbClr val="00ACC8"/>
    <a:srgbClr val="B8DCF4"/>
    <a:srgbClr val="FFD100"/>
    <a:srgbClr val="FF8200"/>
    <a:srgbClr val="003865"/>
    <a:srgbClr val="5F8642"/>
    <a:srgbClr val="74B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0545" autoAdjust="0"/>
  </p:normalViewPr>
  <p:slideViewPr>
    <p:cSldViewPr showGuides="1">
      <p:cViewPr varScale="1">
        <p:scale>
          <a:sx n="132" d="100"/>
          <a:sy n="132" d="100"/>
        </p:scale>
        <p:origin x="1050" y="132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2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6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60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4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00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9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3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51920" y="1916832"/>
            <a:ext cx="511256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Energy Storage Resource Model</a:t>
            </a:r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COP: </a:t>
            </a:r>
            <a:r>
              <a:rPr lang="en-US" dirty="0"/>
              <a:t>Single </a:t>
            </a:r>
            <a:r>
              <a:rPr lang="en-US" dirty="0" smtClean="0"/>
              <a:t>Model ESR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458200" cy="504056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For a Single Model ESR, follows the proposals for the “Combo” model of ESR: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HSL reflects duration limitation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LSL, which can be negative, will also reflect duration limitation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HSL-LSL must be greater than or equal to the total AS capability of the single model ESR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DAM: </a:t>
            </a:r>
            <a:r>
              <a:rPr lang="en-US" dirty="0"/>
              <a:t>Single </a:t>
            </a:r>
            <a:r>
              <a:rPr lang="en-US" dirty="0" smtClean="0"/>
              <a:t>Model ESR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458200" cy="504056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In DAM, for a Single Model ESR: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If </a:t>
            </a:r>
            <a:r>
              <a:rPr lang="en-US" sz="2000" dirty="0">
                <a:solidFill>
                  <a:schemeClr val="tx2"/>
                </a:solidFill>
              </a:rPr>
              <a:t>Three Part Supply Offer for energy or AS </a:t>
            </a:r>
            <a:r>
              <a:rPr lang="en-US" sz="2000" dirty="0" smtClean="0">
                <a:solidFill>
                  <a:schemeClr val="tx2"/>
                </a:solidFill>
              </a:rPr>
              <a:t>Offer exists, then Single Model ESR is </a:t>
            </a:r>
            <a:r>
              <a:rPr lang="en-US" sz="2000" u="sng" dirty="0" smtClean="0">
                <a:solidFill>
                  <a:schemeClr val="tx2"/>
                </a:solidFill>
              </a:rPr>
              <a:t>considered to be self-committed, i.e. On-Line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No temporal constraints, there is no StartTime, Minimum Up time, Minimum Down Time, Transition Time, etc.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DAM </a:t>
            </a:r>
            <a:r>
              <a:rPr lang="en-US" sz="2000" dirty="0">
                <a:solidFill>
                  <a:schemeClr val="tx2"/>
                </a:solidFill>
              </a:rPr>
              <a:t>modeling/calculations for </a:t>
            </a:r>
            <a:r>
              <a:rPr lang="en-US" sz="2000" dirty="0" smtClean="0">
                <a:solidFill>
                  <a:schemeClr val="tx2"/>
                </a:solidFill>
              </a:rPr>
              <a:t>Single Model ESRs becomes </a:t>
            </a:r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u="sng" dirty="0">
                <a:solidFill>
                  <a:schemeClr val="tx2"/>
                </a:solidFill>
              </a:rPr>
              <a:t>dispatch problem </a:t>
            </a:r>
            <a:r>
              <a:rPr lang="en-US" sz="2000" u="sng" dirty="0" smtClean="0">
                <a:solidFill>
                  <a:schemeClr val="tx2"/>
                </a:solidFill>
              </a:rPr>
              <a:t>to solve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RUC: </a:t>
            </a:r>
            <a:r>
              <a:rPr lang="en-US" dirty="0"/>
              <a:t>Single </a:t>
            </a:r>
            <a:r>
              <a:rPr lang="en-US" dirty="0" smtClean="0"/>
              <a:t>Model ESR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72716"/>
            <a:ext cx="8458200" cy="5436604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 smtClean="0">
                <a:solidFill>
                  <a:schemeClr val="tx2"/>
                </a:solidFill>
              </a:rPr>
              <a:t>Single </a:t>
            </a:r>
            <a:r>
              <a:rPr lang="en-US" sz="1800" u="sng" dirty="0">
                <a:solidFill>
                  <a:schemeClr val="tx2"/>
                </a:solidFill>
              </a:rPr>
              <a:t>Model ESR will not be “</a:t>
            </a:r>
            <a:r>
              <a:rPr lang="en-US" sz="1800" u="sng" dirty="0" err="1">
                <a:solidFill>
                  <a:schemeClr val="tx2"/>
                </a:solidFill>
              </a:rPr>
              <a:t>RUCed</a:t>
            </a:r>
            <a:r>
              <a:rPr lang="en-US" sz="1800" u="sng" dirty="0" smtClean="0">
                <a:solidFill>
                  <a:schemeClr val="tx2"/>
                </a:solidFill>
              </a:rPr>
              <a:t>”. </a:t>
            </a:r>
            <a:r>
              <a:rPr lang="en-US" sz="1800" dirty="0" smtClean="0">
                <a:solidFill>
                  <a:schemeClr val="tx2"/>
                </a:solidFill>
              </a:rPr>
              <a:t>In </a:t>
            </a:r>
            <a:r>
              <a:rPr lang="en-US" sz="1800" dirty="0" smtClean="0">
                <a:solidFill>
                  <a:schemeClr val="tx2"/>
                </a:solidFill>
              </a:rPr>
              <a:t>the RUC engine, </a:t>
            </a:r>
            <a:r>
              <a:rPr lang="en-US" sz="1800" dirty="0">
                <a:solidFill>
                  <a:schemeClr val="tx2"/>
                </a:solidFill>
              </a:rPr>
              <a:t>for a Single Model ESR</a:t>
            </a:r>
            <a:r>
              <a:rPr lang="en-US" sz="18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Single Model ESR with COP status of OFF or ONXX, is </a:t>
            </a:r>
            <a:r>
              <a:rPr lang="en-US" sz="1800" u="sng" dirty="0" smtClean="0">
                <a:solidFill>
                  <a:schemeClr val="tx2"/>
                </a:solidFill>
              </a:rPr>
              <a:t>considered to be self-committed, i.e. On-Line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No temporal constraints, there is no StartTime, Minimum Up time, Minimum Down Time, Transition Time, etc.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RUC </a:t>
            </a:r>
            <a:r>
              <a:rPr lang="en-US" sz="1800" dirty="0">
                <a:solidFill>
                  <a:schemeClr val="tx2"/>
                </a:solidFill>
              </a:rPr>
              <a:t>modeling/calculations for </a:t>
            </a:r>
            <a:r>
              <a:rPr lang="en-US" sz="1800" dirty="0" smtClean="0">
                <a:solidFill>
                  <a:schemeClr val="tx2"/>
                </a:solidFill>
              </a:rPr>
              <a:t>Single Model ESRs becomes </a:t>
            </a:r>
            <a:r>
              <a:rPr lang="en-US" sz="1800" dirty="0">
                <a:solidFill>
                  <a:schemeClr val="tx2"/>
                </a:solidFill>
              </a:rPr>
              <a:t>a </a:t>
            </a:r>
            <a:r>
              <a:rPr lang="en-US" sz="1800" u="sng" dirty="0">
                <a:solidFill>
                  <a:schemeClr val="tx2"/>
                </a:solidFill>
              </a:rPr>
              <a:t>dispatch problem </a:t>
            </a:r>
            <a:r>
              <a:rPr lang="en-US" sz="1800" u="sng" dirty="0" smtClean="0">
                <a:solidFill>
                  <a:schemeClr val="tx2"/>
                </a:solidFill>
              </a:rPr>
              <a:t>to solve. RUC will use as cost curve: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Cost Curve of ESR discharge MW (generation) is SWCAP (MOC proposal for ESR)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Cost Curve of ESR charge MW (consumption) is $-251/MWh (system wide price floor)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Minimizes use of ESR to serve energy</a:t>
            </a:r>
          </a:p>
          <a:p>
            <a:pPr lvl="1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514350" indent="-457200"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Dispatch Limits, note LSL,LDL can be negative</a:t>
                </a:r>
              </a:p>
              <a:p>
                <a:pPr marL="514350" indent="-457200">
                  <a:buFont typeface="+mj-lt"/>
                  <a:buAutoNum type="arabicPeriod"/>
                </a:pPr>
                <a:endParaRPr lang="en-US" sz="16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𝑇𝑒𝑙𝑒𝑚𝑀𝑊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𝑀𝑖𝑛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𝐻𝑆𝐿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𝑇𝑒𝑙𝑒𝑚𝑀𝑊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𝑁𝑅𝑅𝑈𝑝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𝑀𝑎𝑥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𝐿𝑆𝐿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𝑇𝑒𝑙𝑒𝑚𝑀𝑊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𝑁𝑅𝑅𝐷𝑛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00050"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As Awards (by type) for </a:t>
                </a:r>
                <a:r>
                  <a:rPr lang="en-US" sz="1600" dirty="0">
                    <a:solidFill>
                      <a:schemeClr val="tx2"/>
                    </a:solidFill>
                  </a:rPr>
                  <a:t>On-Line ESR </a:t>
                </a:r>
                <a:r>
                  <a:rPr lang="en-US" sz="1600" dirty="0" smtClean="0">
                    <a:solidFill>
                      <a:schemeClr val="tx2"/>
                    </a:solidFill>
                  </a:rPr>
                  <a:t>will be limited by qualification amount for a give AS-type and telemetered max capability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1832071" y="2595953"/>
            <a:ext cx="4210050" cy="571500"/>
            <a:chOff x="0" y="0"/>
            <a:chExt cx="4210050" cy="571500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42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45" name="Left Brace 44"/>
          <p:cNvSpPr/>
          <p:nvPr/>
        </p:nvSpPr>
        <p:spPr>
          <a:xfrm rot="16200000">
            <a:off x="2928058" y="2466624"/>
            <a:ext cx="333375" cy="17828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483927" y="3476360"/>
            <a:ext cx="1295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Can be negative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04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514350" indent="-457200">
                  <a:buFont typeface="+mj-lt"/>
                  <a:buAutoNum type="arabicPeriod" startAt="3"/>
                </a:pPr>
                <a:r>
                  <a:rPr lang="en-US" sz="1600" dirty="0"/>
                  <a:t>LDL/LSL constraint: Ensures that the energy (Base Point) and Regulation Down awards are feasible with respect to the LDL and LSL of the Resource</a:t>
                </a:r>
              </a:p>
              <a:p>
                <a:pPr marL="457200" lvl="1" indent="0">
                  <a:buNone/>
                </a:pPr>
                <a:endParaRPr lang="en-US" sz="1800" i="1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𝑆𝑐𝑎𝑙𝑖𝑛𝑔𝐹𝑎𝑐𝑡𝑜𝑟𝐷𝑛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𝑅𝑒𝑔𝐷𝑛𝐴𝑤𝑎𝑟𝑑</m:t>
                              </m:r>
                            </m:sup>
                          </m:sSub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𝐹𝑅𝑅𝑆𝐷𝑛𝐴𝑤𝑎𝑟𝑑</m:t>
                              </m:r>
                            </m:sup>
                          </m:sSubSup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𝑅𝑒𝑔𝐷𝑛𝐴𝑤𝑎𝑟𝑑</m:t>
                              </m:r>
                            </m:sup>
                          </m:sSub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𝐹𝑅𝑅𝑆𝐷𝑛𝐴𝑤𝑎𝑟𝑑</m:t>
                              </m:r>
                            </m:sup>
                          </m:sSubSup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𝑀𝑎𝑥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𝐿𝑆𝐿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𝑇𝑒𝑙𝑒𝑚𝑀𝑊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𝑁𝑅𝑅𝐷𝑛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2014392" y="4304320"/>
            <a:ext cx="4210050" cy="1104900"/>
            <a:chOff x="0" y="0"/>
            <a:chExt cx="4210050" cy="1104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228724" y="0"/>
                  <a:ext cx="2447926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𝑅𝑒𝑔𝐷𝑛𝐴𝑤𝑎𝑟𝑑</m:t>
                                </m:r>
                              </m:sup>
                            </m:sSub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𝐹𝑅𝑅𝑆𝐷𝑛𝐴𝑤𝑎𝑟𝑑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8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724" y="0"/>
                  <a:ext cx="2447926" cy="39052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9" name="Group 48"/>
            <p:cNvGrpSpPr/>
            <p:nvPr/>
          </p:nvGrpSpPr>
          <p:grpSpPr>
            <a:xfrm>
              <a:off x="0" y="295275"/>
              <a:ext cx="4210050" cy="809625"/>
              <a:chOff x="0" y="295275"/>
              <a:chExt cx="4210050" cy="80962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flipV="1">
                <a:off x="0" y="476250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38150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866775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009775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019425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752850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70485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70485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71437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68580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714375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64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714375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0" name="Straight Arrow Connector 49"/>
            <p:cNvCxnSpPr/>
            <p:nvPr/>
          </p:nvCxnSpPr>
          <p:spPr>
            <a:xfrm flipV="1">
              <a:off x="1724025" y="47625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1123950" y="381000"/>
              <a:ext cx="885825" cy="95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23950" y="30480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1552575" y="190500"/>
              <a:ext cx="342900" cy="2000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014392" y="5432341"/>
            <a:ext cx="545835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Energy awards can be </a:t>
            </a:r>
            <a:r>
              <a:rPr lang="en-US" dirty="0" smtClean="0">
                <a:solidFill>
                  <a:schemeClr val="tx2"/>
                </a:solidFill>
              </a:rPr>
              <a:t>positive </a:t>
            </a:r>
            <a:r>
              <a:rPr lang="en-US" dirty="0">
                <a:solidFill>
                  <a:schemeClr val="tx2"/>
                </a:solidFill>
              </a:rPr>
              <a:t>or negative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 awards are positive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9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514350" indent="-457200">
                  <a:buFont typeface="+mj-lt"/>
                  <a:buAutoNum type="arabicPeriod" startAt="4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HDL constraint: Ensures that the energy (Base Point) and Regulation Up awards are feasible with respect to the HDL of the Resource</a:t>
                </a:r>
              </a:p>
              <a:p>
                <a:pPr marL="457200" lvl="1" indent="0">
                  <a:buNone/>
                </a:pPr>
                <a:endParaRPr lang="en-US" sz="1800" i="1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𝐸𝑛𝑒𝑟𝑔𝑦𝐴𝑤𝑎𝑟𝑑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𝑆𝑐𝑎𝑙𝑖𝑛𝑔𝐹𝑎𝑐𝑡𝑜𝑟𝐷𝑛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𝑅𝑒𝑔𝑈𝑝𝐴𝑤𝑎𝑟𝑑</m:t>
                              </m:r>
                            </m:sup>
                          </m:sSubSup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𝐹𝑅𝑅𝑆𝑈𝑝𝐴𝑤𝑎𝑟𝑑</m:t>
                              </m:r>
                            </m:sup>
                          </m:sSubSup>
                        </m:e>
                      </m:d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885950" y="3293001"/>
            <a:ext cx="4210050" cy="1200150"/>
            <a:chOff x="0" y="0"/>
            <a:chExt cx="4210050" cy="1200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85899" y="0"/>
                  <a:ext cx="2562225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𝑅𝑒𝑔𝑈𝑝𝐴𝑤𝑎𝑟𝑑</m:t>
                            </m:r>
                          </m:sup>
                        </m:sSubSup>
                        <m:r>
                          <a:rPr lang="en-US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𝐹𝑅𝑅𝑆𝑈𝑝𝐴𝑤𝑎𝑟𝑑</m:t>
                            </m:r>
                          </m:sup>
                        </m:sSubSup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7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5899" y="0"/>
                  <a:ext cx="2562225" cy="39052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8" name="Group 37"/>
            <p:cNvGrpSpPr/>
            <p:nvPr/>
          </p:nvGrpSpPr>
          <p:grpSpPr>
            <a:xfrm>
              <a:off x="0" y="390525"/>
              <a:ext cx="4210050" cy="809625"/>
              <a:chOff x="0" y="390525"/>
              <a:chExt cx="4210050" cy="80962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0" y="571500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438150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866775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2009775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019425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752850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80010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68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80010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69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80962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70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78105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809625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71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809625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9" name="Straight Arrow Connector 38"/>
            <p:cNvCxnSpPr/>
            <p:nvPr/>
          </p:nvCxnSpPr>
          <p:spPr>
            <a:xfrm flipV="1">
              <a:off x="1724025" y="57150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09776" y="476250"/>
              <a:ext cx="6572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667000" y="39052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2124075" y="190500"/>
              <a:ext cx="22860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1885950" y="5193196"/>
            <a:ext cx="545835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Energy awards can be </a:t>
            </a:r>
            <a:r>
              <a:rPr lang="en-US" dirty="0" smtClean="0">
                <a:solidFill>
                  <a:schemeClr val="tx2"/>
                </a:solidFill>
              </a:rPr>
              <a:t>positive </a:t>
            </a:r>
            <a:r>
              <a:rPr lang="en-US" dirty="0">
                <a:solidFill>
                  <a:schemeClr val="tx2"/>
                </a:solidFill>
              </a:rPr>
              <a:t>or negative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 awards are positive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400050">
                  <a:buFont typeface="+mj-lt"/>
                  <a:buAutoNum type="arabicPeriod" startAt="5"/>
                </a:pPr>
                <a:r>
                  <a:rPr lang="en-US" sz="1600" dirty="0"/>
                  <a:t>HSL constraint: Ensures that the energy (Base Point), Regulation Up, Responsive Reserve (PFR, FFR), ECRS and On-line NSPIN awards are feasible with respect to the High Sustained Limit (HSL) of the Resource</a:t>
                </a:r>
              </a:p>
              <a:p>
                <a:pPr marL="457200" lvl="1" indent="0">
                  <a:buNone/>
                </a:pPr>
                <a:endParaRPr lang="en-US" sz="1800" i="1" dirty="0" smtClean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𝐹𝑅𝑅𝑆𝑈𝑝𝐴𝑤𝑎𝑟𝑑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𝐹𝐹𝑅𝐴𝑤𝑎𝑟𝑑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𝐸𝐶𝑅𝑆𝐴𝑤𝑎𝑟𝑑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𝑁𝑆𝑃𝐼𝑁𝐴𝑤𝑎𝑟𝑑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1336675" y="3472252"/>
            <a:ext cx="6032500" cy="1914525"/>
            <a:chOff x="0" y="-85725"/>
            <a:chExt cx="4210050" cy="1914525"/>
          </a:xfrm>
        </p:grpSpPr>
        <p:grpSp>
          <p:nvGrpSpPr>
            <p:cNvPr id="48" name="Group 47"/>
            <p:cNvGrpSpPr/>
            <p:nvPr/>
          </p:nvGrpSpPr>
          <p:grpSpPr>
            <a:xfrm>
              <a:off x="0" y="-85725"/>
              <a:ext cx="4210050" cy="1914525"/>
              <a:chOff x="0" y="-85725"/>
              <a:chExt cx="4210050" cy="1914525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0" y="-85725"/>
                <a:ext cx="4210050" cy="1438275"/>
                <a:chOff x="0" y="-85725"/>
                <a:chExt cx="4210050" cy="1438275"/>
              </a:xfrm>
            </p:grpSpPr>
            <p:grpSp>
              <p:nvGrpSpPr>
                <p:cNvPr id="60" name="Group 59"/>
                <p:cNvGrpSpPr/>
                <p:nvPr/>
              </p:nvGrpSpPr>
              <p:grpSpPr>
                <a:xfrm>
                  <a:off x="0" y="-85725"/>
                  <a:ext cx="4210050" cy="1438275"/>
                  <a:chOff x="0" y="-85725"/>
                  <a:chExt cx="4210050" cy="1438275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3" name="Text Box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51450" y="-85725"/>
                        <a:ext cx="1814753" cy="3905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0" tIns="0" rIns="0" bIns="0" anchor="ctr" anchorCtr="0"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𝑀𝑊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𝑅𝑒𝑔𝑈𝑝𝐴𝑤𝑎𝑟𝑑</m:t>
                                  </m:r>
                                </m:sup>
                              </m:sSub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𝑀𝑊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𝐹𝑅𝑅𝑆𝑈𝑝𝐴𝑤𝑎𝑟𝑑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 </a:t>
                        </a:r>
                      </a:p>
                    </p:txBody>
                  </p:sp>
                </mc:Choice>
                <mc:Fallback xmlns="">
                  <p:sp>
                    <p:nvSpPr>
                      <p:cNvPr id="63" name="Text Box 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651450" y="-85725"/>
                        <a:ext cx="1814753" cy="390525"/>
                      </a:xfrm>
                      <a:prstGeom prst="rect">
                        <a:avLst/>
                      </a:prstGeom>
                      <a:blipFill rotWithShape="0">
                        <a:blip r:embed="rId4"/>
                        <a:stretch>
                          <a:fillRect t="-17188"/>
                        </a:stretch>
                      </a:blip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0" y="542925"/>
                    <a:ext cx="4210050" cy="809625"/>
                    <a:chOff x="0" y="542925"/>
                    <a:chExt cx="4210050" cy="809625"/>
                  </a:xfrm>
                </p:grpSpPr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 flipV="1">
                      <a:off x="0" y="723900"/>
                      <a:ext cx="4210050" cy="9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Connector 76"/>
                    <p:cNvCxnSpPr/>
                    <p:nvPr/>
                  </p:nvCxnSpPr>
                  <p:spPr>
                    <a:xfrm>
                      <a:off x="438150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>
                      <a:off x="866775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>
                      <a:off x="2009775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>
                      <a:off x="3019425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/>
                    <p:cNvCxnSpPr/>
                    <p:nvPr/>
                  </p:nvCxnSpPr>
                  <p:spPr>
                    <a:xfrm>
                      <a:off x="3752850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2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2900" y="952500"/>
                      <a:ext cx="22860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LSL</a:t>
                      </a:r>
                    </a:p>
                  </p:txBody>
                </p:sp>
                <p:sp>
                  <p:nvSpPr>
                    <p:cNvPr id="83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90575" y="952500"/>
                      <a:ext cx="22860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LDL</a:t>
                      </a:r>
                    </a:p>
                  </p:txBody>
                </p:sp>
                <p:sp>
                  <p:nvSpPr>
                    <p:cNvPr id="84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05125" y="962025"/>
                      <a:ext cx="28575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HDL</a:t>
                      </a:r>
                    </a:p>
                  </p:txBody>
                </p:sp>
                <p:sp>
                  <p:nvSpPr>
                    <p:cNvPr id="85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76650" y="933450"/>
                      <a:ext cx="28575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HSL</a:t>
                      </a: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86" name="Text Box 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76350" y="962025"/>
                          <a:ext cx="1562100" cy="3905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0" tIns="0" rIns="0" bIns="0" anchor="ctr" anchorCtr="0"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𝑀𝑊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𝐸𝑛𝑒𝑟𝑔𝑦𝐴𝑤𝑎𝑟𝑑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86" name="Text Box 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1276350" y="962025"/>
                          <a:ext cx="1562100" cy="390525"/>
                        </a:xfrm>
                        <a:prstGeom prst="rect">
                          <a:avLst/>
                        </a:prstGeom>
                        <a:blipFill rotWithShape="0">
                          <a:blip r:embed="rId5"/>
                          <a:stretch>
                            <a:fillRect/>
                          </a:stretch>
                        </a:blip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72" name="Straight Arrow Connector 71"/>
                  <p:cNvCxnSpPr/>
                  <p:nvPr/>
                </p:nvCxnSpPr>
                <p:spPr>
                  <a:xfrm flipV="1">
                    <a:off x="1724025" y="723900"/>
                    <a:ext cx="285750" cy="20955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Arrow Connector 72"/>
                  <p:cNvCxnSpPr/>
                  <p:nvPr/>
                </p:nvCxnSpPr>
                <p:spPr>
                  <a:xfrm>
                    <a:off x="2000996" y="628650"/>
                    <a:ext cx="40808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>
                    <a:off x="2400300" y="542925"/>
                    <a:ext cx="0" cy="390525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Arrow Connector 74"/>
                  <p:cNvCxnSpPr/>
                  <p:nvPr/>
                </p:nvCxnSpPr>
                <p:spPr>
                  <a:xfrm>
                    <a:off x="2173645" y="104775"/>
                    <a:ext cx="46531" cy="523875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81438" y="0"/>
                      <a:ext cx="1380962" cy="39052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𝑃𝐹𝑅𝐴𝑤𝑎𝑟𝑑</m:t>
                                </m:r>
                              </m:sup>
                            </m:sSub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𝐹𝐹𝑅𝐴𝑤𝑎𝑟𝑑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Text Box 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581438" y="0"/>
                      <a:ext cx="1380962" cy="39052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l="-1538"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2" name="Straight Arrow Connector 61"/>
                <p:cNvCxnSpPr/>
                <p:nvPr/>
              </p:nvCxnSpPr>
              <p:spPr>
                <a:xfrm>
                  <a:off x="2781300" y="257175"/>
                  <a:ext cx="0" cy="37147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Straight Arrow Connector 52"/>
              <p:cNvCxnSpPr/>
              <p:nvPr/>
            </p:nvCxnSpPr>
            <p:spPr>
              <a:xfrm>
                <a:off x="3352800" y="628650"/>
                <a:ext cx="27660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3333750" y="53340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609975" y="55245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28925" y="1219200"/>
                    <a:ext cx="847725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𝐸𝐶𝑅𝐴𝑤𝑎𝑟𝑑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6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28925" y="1219200"/>
                    <a:ext cx="847725" cy="39052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7" name="Straight Arrow Connector 56"/>
              <p:cNvCxnSpPr/>
              <p:nvPr/>
            </p:nvCxnSpPr>
            <p:spPr>
              <a:xfrm flipV="1">
                <a:off x="3190875" y="628650"/>
                <a:ext cx="0" cy="5905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0499" y="1438275"/>
                    <a:ext cx="904023" cy="39052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𝑁𝑆𝑃𝐼𝑁𝐴𝑤𝑎𝑟𝑑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8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250499" y="1438275"/>
                    <a:ext cx="904023" cy="390525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Arrow Connector 58"/>
              <p:cNvCxnSpPr/>
              <p:nvPr/>
            </p:nvCxnSpPr>
            <p:spPr>
              <a:xfrm flipH="1" flipV="1">
                <a:off x="3457465" y="628650"/>
                <a:ext cx="152394" cy="8096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Arrow Connector 48"/>
            <p:cNvCxnSpPr/>
            <p:nvPr/>
          </p:nvCxnSpPr>
          <p:spPr>
            <a:xfrm>
              <a:off x="2400300" y="628650"/>
              <a:ext cx="7229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124200" y="54292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124200" y="628650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1902222" y="5336589"/>
            <a:ext cx="545835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Energy awards can be </a:t>
            </a:r>
            <a:r>
              <a:rPr lang="en-US" dirty="0" smtClean="0">
                <a:solidFill>
                  <a:schemeClr val="tx2"/>
                </a:solidFill>
              </a:rPr>
              <a:t>positive </a:t>
            </a:r>
            <a:r>
              <a:rPr lang="en-US" dirty="0">
                <a:solidFill>
                  <a:schemeClr val="tx2"/>
                </a:solidFill>
              </a:rPr>
              <a:t>or negative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AS awards are positive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Discussion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Characteristics of a Single Model ESR (Phase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534400" cy="547260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ERCOT market systems will not consider State of Charge (SOC) related telemetry</a:t>
            </a: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No State of Charge Management in DAM, RUC, Real-Time market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SOC related telemetry by QSE will be used for</a:t>
            </a:r>
            <a:r>
              <a:rPr lang="en-US" sz="1600" dirty="0" smtClean="0">
                <a:solidFill>
                  <a:schemeClr val="tx2"/>
                </a:solidFill>
              </a:rPr>
              <a:t>:</a:t>
            </a:r>
            <a:endParaRPr lang="en-US" sz="1600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PRC </a:t>
            </a:r>
            <a:r>
              <a:rPr lang="en-US" sz="1600" dirty="0" smtClean="0">
                <a:solidFill>
                  <a:schemeClr val="tx2"/>
                </a:solidFill>
              </a:rPr>
              <a:t>calculation</a:t>
            </a:r>
            <a:endParaRPr lang="en-US" sz="1600" dirty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To increase situational awareness 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Physically </a:t>
            </a:r>
            <a:r>
              <a:rPr lang="en-US" sz="1600" dirty="0">
                <a:solidFill>
                  <a:schemeClr val="tx2"/>
                </a:solidFill>
              </a:rPr>
              <a:t>a single device with one electrical pathway to the modeled electrical network </a:t>
            </a:r>
            <a:endParaRPr lang="en-US" sz="1400" dirty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400" dirty="0">
                <a:solidFill>
                  <a:schemeClr val="tx2"/>
                </a:solidFill>
              </a:rPr>
              <a:t>The charging and discharging electrical path is the </a:t>
            </a:r>
            <a:r>
              <a:rPr lang="en-US" sz="1400" dirty="0" smtClean="0">
                <a:solidFill>
                  <a:schemeClr val="tx2"/>
                </a:solidFill>
              </a:rPr>
              <a:t>same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Limited </a:t>
            </a:r>
            <a:r>
              <a:rPr lang="en-US" sz="1600" dirty="0">
                <a:solidFill>
                  <a:schemeClr val="tx2"/>
                </a:solidFill>
              </a:rPr>
              <a:t>energy storage capability (&lt;= 24 hours). This implies that the ESR cannot discharge continuously at </a:t>
            </a:r>
            <a:r>
              <a:rPr lang="en-US" sz="1600" dirty="0" smtClean="0">
                <a:solidFill>
                  <a:schemeClr val="tx2"/>
                </a:solidFill>
              </a:rPr>
              <a:t>its </a:t>
            </a:r>
            <a:r>
              <a:rPr lang="en-US" sz="1600" dirty="0">
                <a:solidFill>
                  <a:schemeClr val="tx2"/>
                </a:solidFill>
              </a:rPr>
              <a:t>rated MW for 24 hours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Does </a:t>
            </a:r>
            <a:r>
              <a:rPr lang="en-US" sz="1600" dirty="0">
                <a:solidFill>
                  <a:schemeClr val="tx2"/>
                </a:solidFill>
              </a:rPr>
              <a:t>not have temporal constraints (StartTime, MinUpTime, MinDownTime, etc.) and does not have transition times between charging and </a:t>
            </a:r>
            <a:r>
              <a:rPr lang="en-US" sz="1600" dirty="0" smtClean="0">
                <a:solidFill>
                  <a:schemeClr val="tx2"/>
                </a:solidFill>
              </a:rPr>
              <a:t>discharging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Does </a:t>
            </a:r>
            <a:r>
              <a:rPr lang="en-US" sz="1600" dirty="0">
                <a:solidFill>
                  <a:schemeClr val="tx2"/>
                </a:solidFill>
              </a:rPr>
              <a:t>not have startup, shutdown and transition </a:t>
            </a:r>
            <a:r>
              <a:rPr lang="en-US" sz="1600" dirty="0" smtClean="0">
                <a:solidFill>
                  <a:schemeClr val="tx2"/>
                </a:solidFill>
              </a:rPr>
              <a:t>costs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Can </a:t>
            </a:r>
            <a:r>
              <a:rPr lang="en-US" sz="1600" dirty="0">
                <a:solidFill>
                  <a:schemeClr val="tx2"/>
                </a:solidFill>
              </a:rPr>
              <a:t>smoothly transition from charging to discharging and vice-versa and there is no dead band around 0 </a:t>
            </a:r>
            <a:r>
              <a:rPr lang="en-US" sz="1600" dirty="0" smtClean="0">
                <a:solidFill>
                  <a:schemeClr val="tx2"/>
                </a:solidFill>
              </a:rPr>
              <a:t>MW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All </a:t>
            </a:r>
            <a:r>
              <a:rPr lang="en-US" sz="1600" dirty="0">
                <a:solidFill>
                  <a:schemeClr val="tx2"/>
                </a:solidFill>
              </a:rPr>
              <a:t>data inputs are measured at the Point of Interconnection (POI) or Point of Common Coupling (PCC</a:t>
            </a:r>
            <a:r>
              <a:rPr lang="en-US" sz="1600" dirty="0" smtClean="0">
                <a:solidFill>
                  <a:schemeClr val="tx2"/>
                </a:solidFill>
              </a:rPr>
              <a:t>)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Single </a:t>
            </a:r>
            <a:r>
              <a:rPr lang="en-US" sz="1600" dirty="0">
                <a:solidFill>
                  <a:schemeClr val="tx2"/>
                </a:solidFill>
              </a:rPr>
              <a:t>price curve from charging (Bid-To-Buy) to discharging (Offer-To-Sell) that is monotonically non-decreasing as the MW quantity </a:t>
            </a:r>
            <a:r>
              <a:rPr lang="en-US" sz="1600" dirty="0" smtClean="0">
                <a:solidFill>
                  <a:schemeClr val="tx2"/>
                </a:solidFill>
              </a:rPr>
              <a:t>increase</a:t>
            </a:r>
            <a:r>
              <a:rPr lang="en-US" sz="1600" dirty="0" smtClean="0"/>
              <a:t>s; </a:t>
            </a:r>
            <a:r>
              <a:rPr lang="en-US" sz="1600" dirty="0" smtClean="0">
                <a:solidFill>
                  <a:schemeClr val="tx2"/>
                </a:solidFill>
              </a:rPr>
              <a:t>i.e., the </a:t>
            </a:r>
            <a:r>
              <a:rPr lang="en-US" sz="1600" dirty="0">
                <a:solidFill>
                  <a:schemeClr val="tx2"/>
                </a:solidFill>
              </a:rPr>
              <a:t>single submitted price curve covers both the charging and discharging MW </a:t>
            </a:r>
            <a:r>
              <a:rPr lang="en-US" sz="1600" dirty="0" smtClean="0">
                <a:solidFill>
                  <a:schemeClr val="tx2"/>
                </a:solidFill>
              </a:rPr>
              <a:t>range</a:t>
            </a:r>
            <a:endParaRPr lang="en-US" sz="140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Characteristics of a Single Model ESR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08720"/>
            <a:ext cx="8332912" cy="5004556"/>
          </a:xfrm>
        </p:spPr>
        <p:txBody>
          <a:bodyPr/>
          <a:lstStyle/>
          <a:p>
            <a:pPr lvl="0"/>
            <a:r>
              <a:rPr lang="en-US" sz="2000" dirty="0" smtClean="0">
                <a:solidFill>
                  <a:schemeClr val="tx2"/>
                </a:solidFill>
              </a:rPr>
              <a:t>ESR Status </a:t>
            </a:r>
            <a:r>
              <a:rPr lang="en-US" sz="2000" dirty="0">
                <a:solidFill>
                  <a:schemeClr val="tx2"/>
                </a:solidFill>
              </a:rPr>
              <a:t>will be ON, ONXX, OFF, or OUT. This statement reflects current </a:t>
            </a:r>
            <a:r>
              <a:rPr lang="en-US" sz="2000" dirty="0" smtClean="0">
                <a:solidFill>
                  <a:schemeClr val="tx2"/>
                </a:solidFill>
              </a:rPr>
              <a:t>thinking that </a:t>
            </a:r>
            <a:r>
              <a:rPr lang="en-US" sz="2000" dirty="0">
                <a:solidFill>
                  <a:schemeClr val="tx2"/>
                </a:solidFill>
              </a:rPr>
              <a:t>new statuses are NOT required</a:t>
            </a:r>
            <a:endParaRPr lang="en-US" sz="1800" dirty="0">
              <a:solidFill>
                <a:schemeClr val="tx2"/>
              </a:solidFill>
            </a:endParaRPr>
          </a:p>
          <a:p>
            <a:pPr lvl="0"/>
            <a:endParaRPr lang="en-US" sz="2000" dirty="0" smtClean="0">
              <a:solidFill>
                <a:schemeClr val="tx2"/>
              </a:solidFill>
            </a:endParaRPr>
          </a:p>
          <a:p>
            <a:pPr lvl="0"/>
            <a:r>
              <a:rPr lang="en-US" sz="2000" dirty="0" smtClean="0">
                <a:solidFill>
                  <a:schemeClr val="tx2"/>
                </a:solidFill>
              </a:rPr>
              <a:t>With </a:t>
            </a:r>
            <a:r>
              <a:rPr lang="en-US" sz="2000" dirty="0">
                <a:solidFill>
                  <a:schemeClr val="tx2"/>
                </a:solidFill>
              </a:rPr>
              <a:t>the above </a:t>
            </a:r>
            <a:r>
              <a:rPr lang="en-US" sz="2000" dirty="0" smtClean="0">
                <a:solidFill>
                  <a:schemeClr val="tx2"/>
                </a:solidFill>
              </a:rPr>
              <a:t>characteristics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smtClean="0">
                <a:solidFill>
                  <a:schemeClr val="tx2"/>
                </a:solidFill>
              </a:rPr>
              <a:t>MMS </a:t>
            </a:r>
            <a:r>
              <a:rPr lang="en-US" sz="2000" dirty="0">
                <a:solidFill>
                  <a:schemeClr val="tx2"/>
                </a:solidFill>
              </a:rPr>
              <a:t>modeling/calculations for </a:t>
            </a:r>
            <a:r>
              <a:rPr lang="en-US" sz="2000" dirty="0" smtClean="0">
                <a:solidFill>
                  <a:schemeClr val="tx2"/>
                </a:solidFill>
              </a:rPr>
              <a:t>ESRs become </a:t>
            </a:r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u="sng" dirty="0">
                <a:solidFill>
                  <a:schemeClr val="tx2"/>
                </a:solidFill>
              </a:rPr>
              <a:t>dispatch problem for Real-Time (SCED), DAM and RUC processes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  <a:p>
            <a:pPr lvl="0"/>
            <a:endParaRPr lang="en-US" sz="2000" b="1" u="sng" dirty="0" smtClean="0">
              <a:solidFill>
                <a:schemeClr val="tx2"/>
              </a:solidFill>
            </a:endParaRPr>
          </a:p>
          <a:p>
            <a:pPr lvl="0"/>
            <a:r>
              <a:rPr lang="en-US" sz="2000" b="1" u="sng" dirty="0" smtClean="0">
                <a:solidFill>
                  <a:schemeClr val="tx2"/>
                </a:solidFill>
              </a:rPr>
              <a:t>An ESR will </a:t>
            </a:r>
            <a:r>
              <a:rPr lang="en-US" sz="2000" b="1" u="sng" dirty="0">
                <a:solidFill>
                  <a:schemeClr val="tx2"/>
                </a:solidFill>
              </a:rPr>
              <a:t>be settled at </a:t>
            </a:r>
            <a:r>
              <a:rPr lang="en-US" sz="2000" b="1" u="sng" dirty="0" smtClean="0">
                <a:solidFill>
                  <a:schemeClr val="tx2"/>
                </a:solidFill>
              </a:rPr>
              <a:t>a Nodal </a:t>
            </a:r>
            <a:r>
              <a:rPr lang="en-US" sz="2000" b="1" u="sng" dirty="0">
                <a:solidFill>
                  <a:schemeClr val="tx2"/>
                </a:solidFill>
              </a:rPr>
              <a:t>price f</a:t>
            </a:r>
            <a:r>
              <a:rPr lang="en-US" sz="2000" b="1" u="sng" dirty="0" smtClean="0">
                <a:solidFill>
                  <a:schemeClr val="tx2"/>
                </a:solidFill>
              </a:rPr>
              <a:t>or </a:t>
            </a:r>
            <a:r>
              <a:rPr lang="en-US" sz="2000" b="1" u="sng" dirty="0">
                <a:solidFill>
                  <a:schemeClr val="tx2"/>
                </a:solidFill>
              </a:rPr>
              <a:t>both charging and discharging</a:t>
            </a:r>
            <a:r>
              <a:rPr lang="en-US" sz="2000" b="1" u="sng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000" b="1" u="sng" dirty="0" smtClean="0">
              <a:solidFill>
                <a:schemeClr val="tx2"/>
              </a:solidFill>
            </a:endParaRPr>
          </a:p>
          <a:p>
            <a:pPr lvl="0"/>
            <a:r>
              <a:rPr lang="en-US" sz="2000" b="1" u="sng" dirty="0" smtClean="0">
                <a:solidFill>
                  <a:schemeClr val="tx2"/>
                </a:solidFill>
              </a:rPr>
              <a:t>QSE responsible for maintaining state of charge (MWh) and reflecting energy capability to ERCOT via telemetry, COP, etc.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Single Model ESR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652183" y="1772816"/>
            <a:ext cx="2139832" cy="2028257"/>
            <a:chOff x="2014215" y="1154892"/>
            <a:chExt cx="2139832" cy="2028257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17808" y="2631056"/>
              <a:ext cx="0" cy="35254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014215" y="2906150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ESR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76645" y="2064663"/>
              <a:ext cx="577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Meter</a:t>
              </a:r>
              <a:endParaRPr lang="en-US" sz="1200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915816" y="1154892"/>
              <a:ext cx="0" cy="147265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808284" y="1538705"/>
              <a:ext cx="215065" cy="20843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 56"/>
            <p:cNvSpPr/>
            <p:nvPr/>
          </p:nvSpPr>
          <p:spPr>
            <a:xfrm rot="16200000">
              <a:off x="2836504" y="2083630"/>
              <a:ext cx="151001" cy="114575"/>
            </a:xfrm>
            <a:custGeom>
              <a:avLst/>
              <a:gdLst>
                <a:gd name="connsiteX0" fmla="*/ 0 w 1853184"/>
                <a:gd name="connsiteY0" fmla="*/ 902214 h 914406"/>
                <a:gd name="connsiteX1" fmla="*/ 938784 w 1853184"/>
                <a:gd name="connsiteY1" fmla="*/ 6 h 914406"/>
                <a:gd name="connsiteX2" fmla="*/ 1853184 w 1853184"/>
                <a:gd name="connsiteY2" fmla="*/ 914406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3184" h="914406">
                  <a:moveTo>
                    <a:pt x="0" y="902214"/>
                  </a:moveTo>
                  <a:cubicBezTo>
                    <a:pt x="314960" y="450094"/>
                    <a:pt x="629920" y="-2026"/>
                    <a:pt x="938784" y="6"/>
                  </a:cubicBezTo>
                  <a:cubicBezTo>
                    <a:pt x="1247648" y="2038"/>
                    <a:pt x="1550416" y="458222"/>
                    <a:pt x="1853184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6200000">
              <a:off x="2835358" y="2234630"/>
              <a:ext cx="151001" cy="114575"/>
            </a:xfrm>
            <a:custGeom>
              <a:avLst/>
              <a:gdLst>
                <a:gd name="connsiteX0" fmla="*/ 0 w 1853184"/>
                <a:gd name="connsiteY0" fmla="*/ 902214 h 914406"/>
                <a:gd name="connsiteX1" fmla="*/ 938784 w 1853184"/>
                <a:gd name="connsiteY1" fmla="*/ 6 h 914406"/>
                <a:gd name="connsiteX2" fmla="*/ 1853184 w 1853184"/>
                <a:gd name="connsiteY2" fmla="*/ 914406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3184" h="914406">
                  <a:moveTo>
                    <a:pt x="0" y="902214"/>
                  </a:moveTo>
                  <a:cubicBezTo>
                    <a:pt x="314960" y="450094"/>
                    <a:pt x="629920" y="-2026"/>
                    <a:pt x="938784" y="6"/>
                  </a:cubicBezTo>
                  <a:cubicBezTo>
                    <a:pt x="1247648" y="2038"/>
                    <a:pt x="1550416" y="458222"/>
                    <a:pt x="1853184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953009" y="2214554"/>
              <a:ext cx="45994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3403489" y="2065417"/>
              <a:ext cx="222539" cy="30200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023349" y="1520349"/>
              <a:ext cx="721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Breaker</a:t>
              </a:r>
              <a:endParaRPr lang="en-US" sz="1200" dirty="0"/>
            </a:p>
          </p:txBody>
        </p:sp>
      </p:grpSp>
      <p:sp>
        <p:nvSpPr>
          <p:cNvPr id="65" name="Oval 64"/>
          <p:cNvSpPr/>
          <p:nvPr/>
        </p:nvSpPr>
        <p:spPr>
          <a:xfrm>
            <a:off x="2509295" y="3218832"/>
            <a:ext cx="99438" cy="75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382597" y="2995978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Resource Node</a:t>
            </a:r>
            <a:endParaRPr lang="en-US" sz="1200" dirty="0"/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25885"/>
              </p:ext>
            </p:extLst>
          </p:nvPr>
        </p:nvGraphicFramePr>
        <p:xfrm>
          <a:off x="234468" y="1291767"/>
          <a:ext cx="1005840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Resource Status</a:t>
                      </a:r>
                    </a:p>
                    <a:p>
                      <a:r>
                        <a:rPr lang="en-US" sz="1100" dirty="0" smtClean="0"/>
                        <a:t>(ON,OFF,OUT,etc.)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Gross MW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Gross 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MW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HSL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LSL (can</a:t>
                      </a:r>
                      <a:r>
                        <a:rPr lang="en-US" sz="1100" baseline="0" dirty="0" smtClean="0"/>
                        <a:t> be negative)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grpSp>
        <p:nvGrpSpPr>
          <p:cNvPr id="74" name="Group 73"/>
          <p:cNvGrpSpPr/>
          <p:nvPr/>
        </p:nvGrpSpPr>
        <p:grpSpPr>
          <a:xfrm>
            <a:off x="6089489" y="1314027"/>
            <a:ext cx="1083863" cy="3519129"/>
            <a:chOff x="6656381" y="1314027"/>
            <a:chExt cx="1083863" cy="3519129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7128284" y="1314027"/>
              <a:ext cx="0" cy="35191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656381" y="3072994"/>
              <a:ext cx="1083863" cy="467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5708244" y="2722660"/>
            <a:ext cx="1188720" cy="276999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0 MW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089489" y="2948176"/>
            <a:ext cx="610941" cy="11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6091563" y="1549807"/>
            <a:ext cx="1472346" cy="182880"/>
            <a:chOff x="6658455" y="1549807"/>
            <a:chExt cx="1472346" cy="182880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658455" y="1628800"/>
              <a:ext cx="9590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673601" y="1549807"/>
              <a:ext cx="457200" cy="182880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HSL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91563" y="3753036"/>
            <a:ext cx="2620897" cy="276999"/>
            <a:chOff x="6091563" y="3753036"/>
            <a:chExt cx="2620897" cy="276999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6091563" y="3891535"/>
              <a:ext cx="9590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7094678" y="3753036"/>
              <a:ext cx="1617782" cy="276999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LSL (can be negative)</a:t>
              </a: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6572627" y="1359978"/>
            <a:ext cx="548640" cy="182880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10MW</a:t>
            </a:r>
          </a:p>
        </p:txBody>
      </p:sp>
      <p:sp>
        <p:nvSpPr>
          <p:cNvPr id="84" name="Oval 83"/>
          <p:cNvSpPr/>
          <p:nvPr/>
        </p:nvSpPr>
        <p:spPr>
          <a:xfrm>
            <a:off x="6532212" y="143324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525388" y="471542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643058" y="4546152"/>
            <a:ext cx="640080" cy="338554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600" dirty="0" smtClean="0"/>
              <a:t>-</a:t>
            </a:r>
            <a:r>
              <a:rPr lang="en-US" sz="1200" dirty="0" smtClean="0"/>
              <a:t>10MW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594372" y="549127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Empty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8100912" y="549336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Full</a:t>
            </a:r>
            <a:endParaRPr lang="en-US" sz="1200" dirty="0"/>
          </a:p>
        </p:txBody>
      </p:sp>
      <p:sp>
        <p:nvSpPr>
          <p:cNvPr id="97" name="TextBox 96"/>
          <p:cNvSpPr txBox="1"/>
          <p:nvPr/>
        </p:nvSpPr>
        <p:spPr>
          <a:xfrm>
            <a:off x="7333725" y="5764235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MWHr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6860585" y="5326754"/>
            <a:ext cx="1458888" cy="214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8035157" y="5230707"/>
            <a:ext cx="0" cy="4057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75058"/>
              </p:ext>
            </p:extLst>
          </p:nvPr>
        </p:nvGraphicFramePr>
        <p:xfrm>
          <a:off x="1588252" y="4370247"/>
          <a:ext cx="1720969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96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State Of Charge (SOC)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SOC (MWHr)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MaxLimitSOC (MWHr)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MinLimitSOC (MWHr)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MaxDisRate (MW)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MaxChgRate (MW)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grpSp>
        <p:nvGrpSpPr>
          <p:cNvPr id="107" name="Group 106"/>
          <p:cNvGrpSpPr/>
          <p:nvPr/>
        </p:nvGrpSpPr>
        <p:grpSpPr>
          <a:xfrm>
            <a:off x="6394959" y="2439420"/>
            <a:ext cx="2031498" cy="276999"/>
            <a:chOff x="6968994" y="2406612"/>
            <a:chExt cx="2031498" cy="276999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6968994" y="2532664"/>
              <a:ext cx="30558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7341562" y="2406612"/>
              <a:ext cx="1658930" cy="276999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MW=BP+AS Deployed</a:t>
              </a:r>
            </a:p>
          </p:txBody>
        </p:sp>
      </p:grpSp>
      <p:sp>
        <p:nvSpPr>
          <p:cNvPr id="108" name="Left Brace 107"/>
          <p:cNvSpPr/>
          <p:nvPr/>
        </p:nvSpPr>
        <p:spPr>
          <a:xfrm>
            <a:off x="4833577" y="1628800"/>
            <a:ext cx="542598" cy="31323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4424643" y="305647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ESR</a:t>
            </a:r>
            <a:endParaRPr lang="en-US" sz="1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2378" y="3609020"/>
            <a:ext cx="4680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423050" y="3717032"/>
            <a:ext cx="2906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555631" y="3717032"/>
            <a:ext cx="0" cy="3525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08867" y="4074928"/>
            <a:ext cx="2906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447764" y="4113076"/>
            <a:ext cx="24018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511832" y="4149080"/>
            <a:ext cx="1120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408867" y="3438412"/>
            <a:ext cx="391563" cy="45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26258" y="3352002"/>
            <a:ext cx="182880" cy="274320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159732" y="3552057"/>
            <a:ext cx="182880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056830" y="821712"/>
            <a:ext cx="395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QSE responsibility for managing State of Charge by changing ESR (HSL,LSL) telemetry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618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08976 0.00185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L -0.00573 0.11296 " pathEditMode="relative" rAng="0" ptsTypes="AA">
                                      <p:cBhvr>
                                        <p:cTn id="8" dur="2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56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0087 0.08472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23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-0.00018 0.13796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Combo Model </a:t>
            </a:r>
            <a:r>
              <a:rPr lang="en-US" dirty="0"/>
              <a:t>E</a:t>
            </a:r>
            <a:r>
              <a:rPr lang="en-US" dirty="0" smtClean="0"/>
              <a:t>nhancements Applicable to Single Model ESR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458200" cy="5040560"/>
          </a:xfrm>
        </p:spPr>
        <p:txBody>
          <a:bodyPr/>
          <a:lstStyle/>
          <a:p>
            <a:pPr lvl="0"/>
            <a:r>
              <a:rPr lang="en-US" sz="2000" dirty="0" smtClean="0">
                <a:solidFill>
                  <a:schemeClr val="tx2"/>
                </a:solidFill>
              </a:rPr>
              <a:t>Improvements to the use of the “Combo” model in current system</a:t>
            </a:r>
            <a:r>
              <a:rPr lang="en-US" sz="2000" dirty="0">
                <a:solidFill>
                  <a:schemeClr val="tx2"/>
                </a:solidFill>
              </a:rPr>
              <a:t>s</a:t>
            </a:r>
            <a:r>
              <a:rPr lang="en-US" sz="2000" dirty="0" smtClean="0">
                <a:solidFill>
                  <a:schemeClr val="tx2"/>
                </a:solidFill>
              </a:rPr>
              <a:t> will be incorporated, if </a:t>
            </a:r>
            <a:r>
              <a:rPr lang="en-US" sz="2000" dirty="0">
                <a:solidFill>
                  <a:schemeClr val="tx2"/>
                </a:solidFill>
              </a:rPr>
              <a:t>applicable: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PRC Calculation considering State of Charge (RTOLCAP calc. changes does not carry over when RTC goes live)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Mitigation changes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Allowing updates to EOC closer to Real-Time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Applicable changes to RUC to consider limited energy storage capacity of Storage Resources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Nodal price settlement for both charging and discharging, regardless of whether Storage Resource has WSL treatment</a:t>
            </a:r>
          </a:p>
          <a:p>
            <a:pPr lvl="2"/>
            <a:r>
              <a:rPr lang="en-US" sz="1700" dirty="0" smtClean="0">
                <a:solidFill>
                  <a:schemeClr val="tx2"/>
                </a:solidFill>
              </a:rPr>
              <a:t>RTC will dispatch a Single Model ESR on its nodal shift factor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Reactive Capability (4 quadrant) and Voltage Support Service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Voltage/Frequency Ride-through requirements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Uniform Governor Deadband and Droop setting requirements from charging to discharging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Energy Storage Resource Performance Deployment (ESRDP)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0"/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Single Model ESR : Three Part Supply Offer (3PO)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96752"/>
                <a:ext cx="8458200" cy="5040560"/>
              </a:xfrm>
            </p:spPr>
            <p:txBody>
              <a:bodyPr/>
              <a:lstStyle/>
              <a:p>
                <a:r>
                  <a:rPr lang="en-US" sz="2000" dirty="0" smtClean="0">
                    <a:solidFill>
                      <a:schemeClr val="tx2"/>
                    </a:solidFill>
                  </a:rPr>
                  <a:t>For Single model ESR, submitted 3PO must have “NULL” for startup and Minimum Energy Costs</a:t>
                </a:r>
              </a:p>
              <a:p>
                <a:pPr lvl="1"/>
                <a:r>
                  <a:rPr lang="en-US" sz="1800" dirty="0" smtClean="0">
                    <a:solidFill>
                      <a:schemeClr val="tx2"/>
                    </a:solidFill>
                  </a:rPr>
                  <a:t>Single model ESR does not have:</a:t>
                </a:r>
              </a:p>
              <a:p>
                <a:pPr lvl="2"/>
                <a:r>
                  <a:rPr lang="en-US" sz="1700" dirty="0" smtClean="0">
                    <a:solidFill>
                      <a:schemeClr val="tx2"/>
                    </a:solidFill>
                  </a:rPr>
                  <a:t>Startup </a:t>
                </a:r>
                <a:r>
                  <a:rPr lang="en-US" sz="1700" dirty="0">
                    <a:solidFill>
                      <a:schemeClr val="tx2"/>
                    </a:solidFill>
                  </a:rPr>
                  <a:t>Costs (Hot, Intermediate, Cold</a:t>
                </a:r>
                <a:r>
                  <a:rPr lang="en-US" sz="1700" dirty="0" smtClean="0">
                    <a:solidFill>
                      <a:schemeClr val="tx2"/>
                    </a:solidFill>
                  </a:rPr>
                  <a:t>)</a:t>
                </a:r>
                <a:endParaRPr lang="en-US" sz="1700" dirty="0">
                  <a:solidFill>
                    <a:schemeClr val="tx2"/>
                  </a:solidFill>
                </a:endParaRPr>
              </a:p>
              <a:p>
                <a:pPr lvl="2"/>
                <a:r>
                  <a:rPr lang="en-US" sz="1700" dirty="0">
                    <a:solidFill>
                      <a:schemeClr val="tx2"/>
                    </a:solidFill>
                  </a:rPr>
                  <a:t>Minimum Energy </a:t>
                </a:r>
                <a:r>
                  <a:rPr lang="en-US" sz="1700" dirty="0" smtClean="0">
                    <a:solidFill>
                      <a:schemeClr val="tx2"/>
                    </a:solidFill>
                  </a:rPr>
                  <a:t>Cost</a:t>
                </a:r>
                <a:endParaRPr lang="en-US" sz="1700" dirty="0">
                  <a:solidFill>
                    <a:schemeClr val="tx2"/>
                  </a:solidFill>
                </a:endParaRPr>
              </a:p>
              <a:p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lvl="0"/>
                <a:r>
                  <a:rPr lang="en-US" sz="2000" dirty="0" smtClean="0">
                    <a:solidFill>
                      <a:schemeClr val="tx2"/>
                    </a:solidFill>
                  </a:rPr>
                  <a:t>Energy Offer Curve</a:t>
                </a:r>
              </a:p>
              <a:p>
                <a:pPr lvl="1"/>
                <a:r>
                  <a:rPr lang="en-US" dirty="0">
                    <a:solidFill>
                      <a:schemeClr val="tx2"/>
                    </a:solidFill>
                  </a:rPr>
                  <a:t>Single Cost curve shall be monotonically increasing from maximum charging MW (negative) to maximum discharging MW.</a:t>
                </a:r>
              </a:p>
              <a:p>
                <a:pPr lvl="1"/>
                <a:r>
                  <a:rPr lang="en-US" dirty="0">
                    <a:solidFill>
                      <a:schemeClr val="tx2"/>
                    </a:solidFill>
                  </a:rPr>
                  <a:t>The maximum price on the charging curve is less than the minimum price on the discharging curve i.e.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 smtClean="0">
                  <a:solidFill>
                    <a:schemeClr val="tx2"/>
                  </a:solidFill>
                </a:endParaRPr>
              </a:p>
              <a:p>
                <a:pPr lvl="1"/>
                <a:r>
                  <a:rPr lang="en-US" dirty="0" smtClean="0">
                    <a:solidFill>
                      <a:schemeClr val="tx2"/>
                    </a:solidFill>
                  </a:rPr>
                  <a:t>10 quantity, price pairs to represent linear cost curve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96752"/>
                <a:ext cx="8458200" cy="5040560"/>
              </a:xfrm>
              <a:blipFill rotWithShape="0">
                <a:blip r:embed="rId2"/>
                <a:stretch>
                  <a:fillRect l="-649" t="-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Model ESR : Energy Incremental Cost Curve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708" y="978647"/>
                <a:ext cx="9067800" cy="808051"/>
              </a:xfrm>
            </p:spPr>
            <p:txBody>
              <a:bodyPr/>
              <a:lstStyle/>
              <a:p>
                <a:pPr lvl="0"/>
                <a:r>
                  <a:rPr lang="en-US" sz="1400" dirty="0" smtClean="0"/>
                  <a:t>Single Cost </a:t>
                </a:r>
                <a:r>
                  <a:rPr lang="en-US" sz="1400" dirty="0"/>
                  <a:t>curve 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shall </a:t>
                </a:r>
                <a:r>
                  <a:rPr lang="en-US" sz="1400" dirty="0" smtClean="0"/>
                  <a:t>be </a:t>
                </a:r>
                <a:r>
                  <a:rPr lang="en-US" sz="1400" dirty="0"/>
                  <a:t>monotonically increasing from maximum charging MW </a:t>
                </a:r>
                <a:r>
                  <a:rPr lang="en-US" sz="1400" dirty="0" smtClean="0"/>
                  <a:t>(negative) to </a:t>
                </a:r>
                <a:r>
                  <a:rPr lang="en-US" sz="1400" dirty="0"/>
                  <a:t>maximum discharging MW.</a:t>
                </a:r>
                <a:endParaRPr lang="en-US" sz="1200" dirty="0"/>
              </a:p>
              <a:p>
                <a:pPr lvl="0"/>
                <a:r>
                  <a:rPr lang="en-US" sz="1400" dirty="0"/>
                  <a:t>The maximum price on the charging curve is less than the minimum price on the discharging curve i.e.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1200" dirty="0"/>
              </a:p>
              <a:p>
                <a:pPr marL="457200" lvl="1" indent="0">
                  <a:buNone/>
                </a:pPr>
                <a:endParaRPr lang="en-US" sz="10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08" y="978647"/>
                <a:ext cx="9067800" cy="808051"/>
              </a:xfrm>
              <a:blipFill rotWithShape="0">
                <a:blip r:embed="rId3"/>
                <a:stretch>
                  <a:fillRect l="-134" t="-1515" b="-3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117846" y="2490402"/>
            <a:ext cx="3317357" cy="1783277"/>
            <a:chOff x="117846" y="2490402"/>
            <a:chExt cx="3317357" cy="1783277"/>
          </a:xfrm>
        </p:grpSpPr>
        <p:grpSp>
          <p:nvGrpSpPr>
            <p:cNvPr id="23" name="Group 22"/>
            <p:cNvGrpSpPr/>
            <p:nvPr/>
          </p:nvGrpSpPr>
          <p:grpSpPr>
            <a:xfrm>
              <a:off x="970134" y="2528900"/>
              <a:ext cx="1857772" cy="1476164"/>
              <a:chOff x="970134" y="2528900"/>
              <a:chExt cx="1857772" cy="1476164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>
                <a:off x="971600" y="2528900"/>
                <a:ext cx="0" cy="147616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>
                <a:off x="970134" y="3996680"/>
                <a:ext cx="1857772" cy="838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flipV="1">
              <a:off x="970134" y="2852936"/>
              <a:ext cx="1441626" cy="2520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3779" y="2490402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$/MWh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27684" y="3996680"/>
              <a:ext cx="1707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Discharging MW (+ve)</a:t>
              </a:r>
              <a:endParaRPr lang="en-US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7846" y="291350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$100/MWh</a:t>
              </a:r>
              <a:endParaRPr lang="en-US" sz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4667" y="4367598"/>
            <a:ext cx="3363569" cy="1956070"/>
            <a:chOff x="274667" y="4367598"/>
            <a:chExt cx="3363569" cy="1956070"/>
          </a:xfrm>
        </p:grpSpPr>
        <p:grpSp>
          <p:nvGrpSpPr>
            <p:cNvPr id="31" name="Group 30"/>
            <p:cNvGrpSpPr/>
            <p:nvPr/>
          </p:nvGrpSpPr>
          <p:grpSpPr>
            <a:xfrm>
              <a:off x="274667" y="4367598"/>
              <a:ext cx="3363569" cy="1783277"/>
              <a:chOff x="274667" y="2490402"/>
              <a:chExt cx="3363569" cy="178327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970134" y="2528900"/>
                <a:ext cx="1857772" cy="1476164"/>
                <a:chOff x="970134" y="2528900"/>
                <a:chExt cx="1857772" cy="1476164"/>
              </a:xfrm>
            </p:grpSpPr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971600" y="2528900"/>
                  <a:ext cx="0" cy="1476164"/>
                </a:xfrm>
                <a:prstGeom prst="straightConnector1">
                  <a:avLst/>
                </a:prstGeom>
                <a:ln w="22225"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 flipH="1">
                  <a:off x="970134" y="3996680"/>
                  <a:ext cx="1857772" cy="8384"/>
                </a:xfrm>
                <a:prstGeom prst="straightConnector1">
                  <a:avLst/>
                </a:prstGeom>
                <a:ln w="22225"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>
              <a:xfrm>
                <a:off x="970134" y="3687752"/>
                <a:ext cx="919534" cy="58592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383779" y="2490402"/>
                <a:ext cx="6719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$/MWh</a:t>
                </a:r>
                <a:endParaRPr lang="en-US" sz="12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118268" y="3996680"/>
                <a:ext cx="15199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  <a:r>
                  <a:rPr lang="en-US" sz="1200" dirty="0" smtClean="0"/>
                  <a:t>harging MW (+ve)</a:t>
                </a:r>
                <a:endParaRPr lang="en-US" sz="12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74667" y="3514959"/>
                <a:ext cx="7569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$4/MWh</a:t>
                </a:r>
                <a:endParaRPr lang="en-US" sz="1200" dirty="0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1857893" y="6139613"/>
              <a:ext cx="969984" cy="18405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170368" y="3147731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ESR-GR </a:t>
            </a:r>
            <a:r>
              <a:rPr lang="en-US" sz="1200" dirty="0" smtClean="0"/>
              <a:t>EOC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170368" y="5213895"/>
            <a:ext cx="1496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ESR-CLR </a:t>
            </a:r>
            <a:r>
              <a:rPr lang="en-US" sz="1200" dirty="0" smtClean="0"/>
              <a:t>RTM Bid</a:t>
            </a:r>
            <a:endParaRPr lang="en-US" sz="12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5724128" y="2280936"/>
            <a:ext cx="3435711" cy="3164288"/>
            <a:chOff x="117846" y="2128536"/>
            <a:chExt cx="3435711" cy="3164288"/>
          </a:xfrm>
        </p:grpSpPr>
        <p:grpSp>
          <p:nvGrpSpPr>
            <p:cNvPr id="48" name="Group 47"/>
            <p:cNvGrpSpPr/>
            <p:nvPr/>
          </p:nvGrpSpPr>
          <p:grpSpPr>
            <a:xfrm>
              <a:off x="970134" y="2128536"/>
              <a:ext cx="1857772" cy="3164288"/>
              <a:chOff x="970134" y="2128536"/>
              <a:chExt cx="1857772" cy="3164288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971600" y="2128536"/>
                <a:ext cx="0" cy="3164288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H="1">
                <a:off x="970134" y="3996680"/>
                <a:ext cx="1857772" cy="838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/>
            <p:cNvCxnSpPr/>
            <p:nvPr/>
          </p:nvCxnSpPr>
          <p:spPr>
            <a:xfrm flipV="1">
              <a:off x="970134" y="2852936"/>
              <a:ext cx="1441626" cy="2520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83779" y="2490402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$/MWh</a:t>
              </a:r>
              <a:endParaRPr lang="en-US" sz="1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46038" y="3996680"/>
              <a:ext cx="1707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Discharging MW (+ve)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7846" y="291350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$100/MWh</a:t>
              </a:r>
              <a:endParaRPr lang="en-US" sz="1200" dirty="0"/>
            </a:p>
          </p:txBody>
        </p:sp>
      </p:grpSp>
      <p:grpSp>
        <p:nvGrpSpPr>
          <p:cNvPr id="55" name="Group 54"/>
          <p:cNvGrpSpPr/>
          <p:nvPr/>
        </p:nvGrpSpPr>
        <p:grpSpPr>
          <a:xfrm flipH="1">
            <a:off x="4307352" y="3669420"/>
            <a:ext cx="2966024" cy="931513"/>
            <a:chOff x="274667" y="5392155"/>
            <a:chExt cx="2966024" cy="931513"/>
          </a:xfrm>
        </p:grpSpPr>
        <p:grpSp>
          <p:nvGrpSpPr>
            <p:cNvPr id="56" name="Group 55"/>
            <p:cNvGrpSpPr/>
            <p:nvPr/>
          </p:nvGrpSpPr>
          <p:grpSpPr>
            <a:xfrm>
              <a:off x="274667" y="5392155"/>
              <a:ext cx="2966024" cy="758720"/>
              <a:chOff x="274667" y="3514959"/>
              <a:chExt cx="2966024" cy="758720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 flipH="1">
                <a:off x="970134" y="3996680"/>
                <a:ext cx="1857772" cy="838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970134" y="3687752"/>
                <a:ext cx="919534" cy="58592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1759195" y="3996680"/>
                <a:ext cx="14814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  <a:r>
                  <a:rPr lang="en-US" sz="1200" dirty="0" smtClean="0"/>
                  <a:t>harging MW (-ve)</a:t>
                </a:r>
                <a:endParaRPr lang="en-US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74667" y="3514959"/>
                <a:ext cx="7569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$4/MWh</a:t>
                </a:r>
                <a:endParaRPr lang="en-US" sz="1200" dirty="0"/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>
              <a:off x="1857893" y="6139613"/>
              <a:ext cx="969984" cy="18405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1469357" y="2091088"/>
            <a:ext cx="2380780" cy="4001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Combo ESR Model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5398850" y="1888173"/>
            <a:ext cx="2268570" cy="4001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Single ESR Model</a:t>
            </a:r>
            <a:endParaRPr lang="en-US" sz="2000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744149" y="3437790"/>
            <a:ext cx="243029" cy="1012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271"/>
              <p:cNvSpPr txBox="1"/>
              <p:nvPr/>
            </p:nvSpPr>
            <p:spPr>
              <a:xfrm>
                <a:off x="6985687" y="3342899"/>
                <a:ext cx="722610" cy="313131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 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87" y="3342899"/>
                <a:ext cx="722610" cy="3131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ight Brace 68"/>
          <p:cNvSpPr/>
          <p:nvPr/>
        </p:nvSpPr>
        <p:spPr>
          <a:xfrm>
            <a:off x="6606130" y="3306826"/>
            <a:ext cx="106299" cy="437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1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Single Model ESR : AS Participation Matrix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72716"/>
            <a:ext cx="8534400" cy="5436604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Note any Resource must pass AS product specific qualification process to be eligible to provide that AS product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No Change to AS Offer structure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511239"/>
              </p:ext>
            </p:extLst>
          </p:nvPr>
        </p:nvGraphicFramePr>
        <p:xfrm>
          <a:off x="381001" y="1736812"/>
          <a:ext cx="7647383" cy="1239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9305"/>
                <a:gridCol w="879305"/>
                <a:gridCol w="704197"/>
                <a:gridCol w="900100"/>
                <a:gridCol w="684076"/>
                <a:gridCol w="468052"/>
                <a:gridCol w="504056"/>
                <a:gridCol w="432048"/>
                <a:gridCol w="972108"/>
                <a:gridCol w="540060"/>
                <a:gridCol w="684076"/>
              </a:tblGrid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RegUp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RegDn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ECRS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NSPIN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Conventional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FRRSUp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Conventional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FRRSDn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PFR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UFR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FFR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Dispatchable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Blocky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Single Device Storage Resource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6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ESR Model </a:t>
            </a:r>
            <a:r>
              <a:rPr lang="en-US" dirty="0"/>
              <a:t>Statuses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938216"/>
              </p:ext>
            </p:extLst>
          </p:nvPr>
        </p:nvGraphicFramePr>
        <p:xfrm>
          <a:off x="251520" y="939024"/>
          <a:ext cx="8587681" cy="4306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3096"/>
                <a:gridCol w="587583"/>
                <a:gridCol w="1077235"/>
                <a:gridCol w="5649767"/>
              </a:tblGrid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Resource 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Telemetry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 of Generation Resource Status under RTC</a:t>
                      </a:r>
                      <a:endParaRPr lang="en-US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460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Available for energy and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baseline="0" dirty="0">
                          <a:effectLst/>
                        </a:rPr>
                        <a:t>ONOPTOUT</a:t>
                      </a:r>
                      <a:endParaRPr lang="en-US" sz="1100" strike="no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strike="sngStrike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>
                          <a:effectLst/>
                        </a:rPr>
                        <a:t>Considered to be same as ON</a:t>
                      </a:r>
                      <a:endParaRPr lang="en-US" sz="1100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trike="noStrike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ONRUC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strike="sngStrike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>
                          <a:effectLst/>
                        </a:rPr>
                        <a:t>Considered to be same as ON </a:t>
                      </a:r>
                      <a:r>
                        <a:rPr lang="en-US" sz="1400" strike="sngStrike" baseline="0" dirty="0" smtClean="0">
                          <a:effectLst/>
                        </a:rPr>
                        <a:t>(specific rules for EOC and AS Offer)</a:t>
                      </a:r>
                      <a:endParaRPr lang="en-US" sz="1100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ONOS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Applying current rules for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output schedules, 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vailable for energy and AS awards</a:t>
                      </a:r>
                    </a:p>
                  </a:txBody>
                  <a:tcPr marL="61359" marR="61359" marT="0" marB="0"/>
                </a:tc>
              </a:tr>
              <a:tr h="411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baseline="0" dirty="0">
                          <a:effectLst/>
                        </a:rPr>
                        <a:t>OFFQS</a:t>
                      </a:r>
                      <a:endParaRPr lang="en-US" sz="1100" strike="no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strike="sngStrike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sngStrike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>
                          <a:effectLst/>
                        </a:rPr>
                        <a:t>Considered to be same as ON for energy, ECRS and NSPIN. </a:t>
                      </a:r>
                      <a:endParaRPr lang="en-US" sz="1100" strike="sngStrike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sngStrike" baseline="0" dirty="0">
                          <a:effectLst/>
                        </a:rPr>
                        <a:t>Cannot be awarded Regulation or </a:t>
                      </a:r>
                      <a:r>
                        <a:rPr lang="en-US" sz="1400" strike="sngStrike" baseline="0" dirty="0" smtClean="0">
                          <a:effectLst/>
                        </a:rPr>
                        <a:t>Responsive Reserve</a:t>
                      </a:r>
                      <a:endParaRPr lang="en-US" sz="1100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4833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OFF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to for energy, </a:t>
                      </a:r>
                      <a:r>
                        <a:rPr lang="en-US" sz="1400" dirty="0" smtClean="0">
                          <a:effectLst/>
                        </a:rPr>
                        <a:t>RegUp, RegDn, RRS, </a:t>
                      </a:r>
                      <a:r>
                        <a:rPr lang="en-US" sz="1400" dirty="0">
                          <a:effectLst/>
                        </a:rPr>
                        <a:t>or ECRS awards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Available </a:t>
                      </a:r>
                      <a:r>
                        <a:rPr lang="en-US" sz="1400" dirty="0">
                          <a:effectLst/>
                        </a:rPr>
                        <a:t>for NSPIN if qualified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18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ONTEST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Energy participation same as today. </a:t>
                      </a:r>
                      <a:r>
                        <a:rPr lang="en-US" sz="1400" dirty="0" smtClean="0">
                          <a:effectLst/>
                        </a:rPr>
                        <a:t>Not eligible for AS award</a:t>
                      </a: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ONEMR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Considered to be same as ON,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Not eligible for AS award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QSE may appropriately set LSL and HSL to reflect operating limits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for energy or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for energy or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EMRSWGR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for energy or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73123" y="1880828"/>
            <a:ext cx="1108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3123" y="2204864"/>
            <a:ext cx="1108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3123" y="2960948"/>
            <a:ext cx="11089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2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F52101-2002-453C-B5E4-FFADB4DAD40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64C7B50-9071-4454-BFDA-9AA252788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37479C-5C6A-48BF-A6EB-A96397C4A0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28033</TotalTime>
  <Words>1461</Words>
  <Application>Microsoft Office PowerPoint</Application>
  <PresentationFormat>On-screen Show (4:3)</PresentationFormat>
  <Paragraphs>329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Book Antiqua</vt:lpstr>
      <vt:lpstr>Calibri</vt:lpstr>
      <vt:lpstr>Cambria Math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Characteristics of a Single Model ESR (Phase 1)</vt:lpstr>
      <vt:lpstr>Characteristics of a Single Model ESR</vt:lpstr>
      <vt:lpstr>Single Model ESR</vt:lpstr>
      <vt:lpstr>Combo Model Enhancements Applicable to Single Model ESR</vt:lpstr>
      <vt:lpstr>Single Model ESR : Three Part Supply Offer (3PO)</vt:lpstr>
      <vt:lpstr>Single Model ESR : Energy Incremental Cost Curve</vt:lpstr>
      <vt:lpstr>Single Model ESR : AS Participation Matrix</vt:lpstr>
      <vt:lpstr>Single ESR Model Statuses</vt:lpstr>
      <vt:lpstr>COP: Single Model ESR</vt:lpstr>
      <vt:lpstr>DAM: Single Model ESR</vt:lpstr>
      <vt:lpstr>RUC: Single Model ESR</vt:lpstr>
      <vt:lpstr>RTC: Constraints for On-Line Single ESR Model</vt:lpstr>
      <vt:lpstr>RTC: Constraints for On-Line Single ESR Model</vt:lpstr>
      <vt:lpstr>RTC: Constraints for On-Line Single ESR Model</vt:lpstr>
      <vt:lpstr>RTC: Constraints for On-Line Single ESR Model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Sharma, Sandip</cp:lastModifiedBy>
  <cp:revision>930</cp:revision>
  <cp:lastPrinted>2019-09-30T17:18:38Z</cp:lastPrinted>
  <dcterms:created xsi:type="dcterms:W3CDTF">2016-01-21T15:20:31Z</dcterms:created>
  <dcterms:modified xsi:type="dcterms:W3CDTF">2019-10-29T13:37:45Z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