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9"/>
  </p:notesMasterIdLst>
  <p:handoutMasterIdLst>
    <p:handoutMasterId r:id="rId40"/>
  </p:handoutMasterIdLst>
  <p:sldIdLst>
    <p:sldId id="368" r:id="rId7"/>
    <p:sldId id="729" r:id="rId8"/>
    <p:sldId id="750" r:id="rId9"/>
    <p:sldId id="775" r:id="rId10"/>
    <p:sldId id="776" r:id="rId11"/>
    <p:sldId id="743" r:id="rId12"/>
    <p:sldId id="777" r:id="rId13"/>
    <p:sldId id="778" r:id="rId14"/>
    <p:sldId id="779" r:id="rId15"/>
    <p:sldId id="780" r:id="rId16"/>
    <p:sldId id="781" r:id="rId17"/>
    <p:sldId id="782" r:id="rId18"/>
    <p:sldId id="783" r:id="rId19"/>
    <p:sldId id="784" r:id="rId20"/>
    <p:sldId id="785" r:id="rId21"/>
    <p:sldId id="786" r:id="rId22"/>
    <p:sldId id="787" r:id="rId23"/>
    <p:sldId id="788" r:id="rId24"/>
    <p:sldId id="789" r:id="rId25"/>
    <p:sldId id="790" r:id="rId26"/>
    <p:sldId id="791" r:id="rId27"/>
    <p:sldId id="792" r:id="rId28"/>
    <p:sldId id="793" r:id="rId29"/>
    <p:sldId id="794" r:id="rId30"/>
    <p:sldId id="795" r:id="rId31"/>
    <p:sldId id="796" r:id="rId32"/>
    <p:sldId id="797" r:id="rId33"/>
    <p:sldId id="798" r:id="rId34"/>
    <p:sldId id="799" r:id="rId35"/>
    <p:sldId id="800" r:id="rId36"/>
    <p:sldId id="801" r:id="rId37"/>
    <p:sldId id="802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pson, Chad" initials="TC" lastIdx="3" clrIdx="0">
    <p:extLst>
      <p:ext uri="{19B8F6BF-5375-455C-9EA6-DF929625EA0E}">
        <p15:presenceInfo xmlns:p15="http://schemas.microsoft.com/office/powerpoint/2012/main" userId="S-1-5-21-639947351-343809578-3807592339-4319" providerId="AD"/>
      </p:ext>
    </p:extLst>
  </p:cmAuthor>
  <p:cmAuthor id="2" name="Hilliard, Marie" initials="HM" lastIdx="5" clrIdx="1">
    <p:extLst>
      <p:ext uri="{19B8F6BF-5375-455C-9EA6-DF929625EA0E}">
        <p15:presenceInfo xmlns:p15="http://schemas.microsoft.com/office/powerpoint/2012/main" userId="S-1-5-21-639947351-343809578-3807592339-59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C00000"/>
    <a:srgbClr val="FFFFFF"/>
    <a:srgbClr val="00ACC8"/>
    <a:srgbClr val="B8DCF4"/>
    <a:srgbClr val="FFD100"/>
    <a:srgbClr val="FF8200"/>
    <a:srgbClr val="003865"/>
    <a:srgbClr val="5F8642"/>
    <a:srgbClr val="74B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0545" autoAdjust="0"/>
  </p:normalViewPr>
  <p:slideViewPr>
    <p:cSldViewPr showGuides="1">
      <p:cViewPr>
        <p:scale>
          <a:sx n="110" d="100"/>
          <a:sy n="110" d="100"/>
        </p:scale>
        <p:origin x="1217" y="277"/>
      </p:cViewPr>
      <p:guideLst>
        <p:guide orient="horz" pos="254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1" d="100"/>
          <a:sy n="41" d="100"/>
        </p:scale>
        <p:origin x="1968" y="-83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D4036-C496-426B-80D9-0599FA8E6410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2205FE-88E4-4228-A0AC-E29F5D2D5575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Book Antiqu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j-lt"/>
                <a:cs typeface="Book Antiqua"/>
              </a:defRPr>
            </a:lvl1pPr>
            <a:lvl2pPr>
              <a:defRPr sz="2000">
                <a:latin typeface="+mj-lt"/>
                <a:cs typeface="Book Antiqua"/>
              </a:defRPr>
            </a:lvl2pPr>
            <a:lvl3pPr>
              <a:defRPr sz="1900">
                <a:latin typeface="+mj-lt"/>
                <a:cs typeface="Book Antiqua"/>
              </a:defRPr>
            </a:lvl3pPr>
            <a:lvl4pPr>
              <a:defRPr sz="1800">
                <a:latin typeface="+mj-lt"/>
                <a:cs typeface="Book Antiqua"/>
              </a:defRPr>
            </a:lvl4pPr>
            <a:lvl5pPr>
              <a:defRPr sz="1800">
                <a:latin typeface="+mj-lt"/>
                <a:cs typeface="Book Antiqu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9A73BC-C06D-4759-9D98-30049AB9E8F1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9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Book Antiqua"/>
              </a:defRPr>
            </a:lvl1pPr>
            <a:lvl2pPr>
              <a:defRPr>
                <a:latin typeface="+mj-lt"/>
                <a:cs typeface="Book Antiqua"/>
              </a:defRPr>
            </a:lvl2pPr>
            <a:lvl3pPr>
              <a:defRPr>
                <a:latin typeface="+mj-lt"/>
                <a:cs typeface="Book Antiqua"/>
              </a:defRPr>
            </a:lvl3pPr>
            <a:lvl4pPr>
              <a:defRPr>
                <a:latin typeface="+mj-lt"/>
                <a:cs typeface="Book Antiqua"/>
              </a:defRPr>
            </a:lvl4pPr>
            <a:lvl5pPr>
              <a:defRPr>
                <a:latin typeface="+mj-lt"/>
                <a:cs typeface="Book Antiqu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15455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ERCOT 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1432" y="1304764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Integration &amp; On-going Operations Resources Services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(RIOO-RS) </a:t>
            </a:r>
          </a:p>
          <a:p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Update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November,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3967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022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Signup and Login Process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#3a – Change Your Password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836712"/>
            <a:ext cx="8331459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022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Signup and Login Process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#3b – Change Your Password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016732"/>
            <a:ext cx="8515672" cy="52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022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Signup and Login Process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#3c – Change Your Password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24" y="908720"/>
            <a:ext cx="867696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022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Signup and Login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#3d – Change Your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24744"/>
            <a:ext cx="8515672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022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Signup and Login Process #3e – Change Your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016732"/>
            <a:ext cx="4176463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022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Signup and Login Process #4a – Setup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948" y="764704"/>
            <a:ext cx="4608512" cy="53645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532" y="1988840"/>
            <a:ext cx="38164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Authentication Method:</a:t>
            </a:r>
            <a:b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Google Authenticator</a:t>
            </a:r>
            <a:b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Auth0 Guardian</a:t>
            </a:r>
            <a:b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SMS</a:t>
            </a:r>
          </a:p>
        </p:txBody>
      </p:sp>
    </p:spTree>
    <p:extLst>
      <p:ext uri="{BB962C8B-B14F-4D97-AF65-F5344CB8AC3E}">
        <p14:creationId xmlns:p14="http://schemas.microsoft.com/office/powerpoint/2010/main" val="29503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022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Signup and Login Process #4b – Setup Authentication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40768"/>
            <a:ext cx="4263008" cy="486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068" y="1340768"/>
            <a:ext cx="3546810" cy="4975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8" y="764704"/>
            <a:ext cx="766885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 QR code or enter mobile phone number for SMS</a:t>
            </a:r>
          </a:p>
        </p:txBody>
      </p:sp>
    </p:spTree>
    <p:extLst>
      <p:ext uri="{BB962C8B-B14F-4D97-AF65-F5344CB8AC3E}">
        <p14:creationId xmlns:p14="http://schemas.microsoft.com/office/powerpoint/2010/main" val="26325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022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Signup and Login Process #4c – Setup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25785"/>
            <a:ext cx="8712968" cy="47755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1680" y="908720"/>
            <a:ext cx="299042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Save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Recovery Code</a:t>
            </a:r>
            <a:endParaRPr lang="en-US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022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Signup and Login Process #4d – Setup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07" y="1880828"/>
            <a:ext cx="4071855" cy="3906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270" y="1592796"/>
            <a:ext cx="2278261" cy="2958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320988"/>
            <a:ext cx="2312959" cy="3106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1052736"/>
            <a:ext cx="2162241" cy="31342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561" y="883470"/>
            <a:ext cx="443884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Confirm Authentication Method</a:t>
            </a:r>
            <a:endParaRPr lang="en-US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472169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Signup and Login Process #4e – Setup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00" y="1154525"/>
            <a:ext cx="2204244" cy="2670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8" y="1212473"/>
            <a:ext cx="5076563" cy="5161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301" y="3044679"/>
            <a:ext cx="1795499" cy="19684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95737" y="715851"/>
            <a:ext cx="295232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One last verification</a:t>
            </a:r>
            <a:endParaRPr lang="en-US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022"/>
          </a:xfrm>
        </p:spPr>
        <p:txBody>
          <a:bodyPr/>
          <a:lstStyle/>
          <a:p>
            <a:r>
              <a:rPr lang="en-US" dirty="0" smtClean="0"/>
              <a:t>Training &amp; Testing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53440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December </a:t>
            </a:r>
            <a:r>
              <a:rPr lang="en-US" sz="2000" dirty="0" smtClean="0"/>
              <a:t>WebEx Schedule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1400" dirty="0"/>
              <a:t>12/10, 12, 16, &amp; </a:t>
            </a:r>
            <a:r>
              <a:rPr lang="en-US" sz="1400" dirty="0" smtClean="0"/>
              <a:t>17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An email will be sent with registration details</a:t>
            </a: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/>
              <a:t>User access will need to be coordinated </a:t>
            </a:r>
            <a:r>
              <a:rPr lang="en-US" sz="2000" dirty="0"/>
              <a:t>by the MP with its USA</a:t>
            </a:r>
            <a:endParaRPr lang="en-US" sz="2000" dirty="0"/>
          </a:p>
          <a:p>
            <a:pPr marL="457200" lvl="1" indent="0">
              <a:spcBef>
                <a:spcPts val="600"/>
              </a:spcBef>
              <a:buNone/>
            </a:pPr>
            <a:endParaRPr lang="en-US" sz="14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/>
              <a:t>RIOO-RS system will be available mid-December - March for training and testing, with more update capability with each </a:t>
            </a:r>
            <a:r>
              <a:rPr lang="en-US" sz="2000" dirty="0"/>
              <a:t>release</a:t>
            </a:r>
            <a:endParaRPr lang="en-US" sz="2000" dirty="0"/>
          </a:p>
          <a:p>
            <a:pPr lvl="1">
              <a:spcBef>
                <a:spcPts val="600"/>
              </a:spcBef>
            </a:pPr>
            <a:r>
              <a:rPr lang="en-US" sz="1400" dirty="0"/>
              <a:t>Verify </a:t>
            </a:r>
            <a:r>
              <a:rPr lang="en-US" sz="1400" dirty="0" smtClean="0"/>
              <a:t>data.</a:t>
            </a:r>
            <a:endParaRPr lang="en-US" sz="1400" dirty="0"/>
          </a:p>
          <a:p>
            <a:pPr lvl="1">
              <a:spcBef>
                <a:spcPts val="600"/>
              </a:spcBef>
            </a:pPr>
            <a:r>
              <a:rPr lang="en-US" sz="1400" dirty="0"/>
              <a:t>The “Update Capability” is being made </a:t>
            </a:r>
            <a:r>
              <a:rPr lang="en-US" sz="1400" dirty="0" smtClean="0"/>
              <a:t>available </a:t>
            </a:r>
            <a:r>
              <a:rPr lang="en-US" sz="1400" dirty="0"/>
              <a:t>for </a:t>
            </a:r>
            <a:r>
              <a:rPr lang="en-US" sz="1400" dirty="0" smtClean="0"/>
              <a:t>the most </a:t>
            </a:r>
            <a:r>
              <a:rPr lang="en-US" sz="1400" dirty="0"/>
              <a:t>frequently changed items </a:t>
            </a:r>
            <a:r>
              <a:rPr lang="en-US" sz="1400" dirty="0" smtClean="0"/>
              <a:t>first.</a:t>
            </a:r>
            <a:endParaRPr lang="en-US" sz="1400" dirty="0">
              <a:solidFill>
                <a:schemeClr val="tx2"/>
              </a:solidFill>
            </a:endParaRPr>
          </a:p>
          <a:p>
            <a:pPr lvl="1"/>
            <a:r>
              <a:rPr lang="en-US" sz="1400" dirty="0"/>
              <a:t>Data will be updated and over written with production data on a regular </a:t>
            </a:r>
            <a:r>
              <a:rPr lang="en-US" sz="1400" dirty="0" smtClean="0"/>
              <a:t>interval.</a:t>
            </a:r>
          </a:p>
          <a:p>
            <a:pPr lvl="1"/>
            <a:r>
              <a:rPr lang="en-US" sz="1400" dirty="0" smtClean="0"/>
              <a:t>Data changed during the training/testing phase will not be stored.</a:t>
            </a:r>
          </a:p>
          <a:p>
            <a:pPr lvl="1"/>
            <a:r>
              <a:rPr lang="en-US" sz="1400" dirty="0" smtClean="0"/>
              <a:t>User registration information is the exception, this will be saved.</a:t>
            </a: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022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Signup and Login Process #5 – Log into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80728"/>
            <a:ext cx="7639050" cy="413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4049" y="5229200"/>
            <a:ext cx="638043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Respond to the Authentication PUSH message or get Authentication code</a:t>
            </a:r>
            <a:endParaRPr lang="en-US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" y="80628"/>
            <a:ext cx="914193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1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78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072500" cy="62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89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6496" cy="62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90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3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96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86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072499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4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022"/>
          </a:xfrm>
        </p:spPr>
        <p:txBody>
          <a:bodyPr/>
          <a:lstStyle/>
          <a:p>
            <a:r>
              <a:rPr lang="en-US" dirty="0"/>
              <a:t>What to do in the RIOO Test </a:t>
            </a:r>
            <a:r>
              <a:rPr lang="en-US" dirty="0" smtClean="0"/>
              <a:t>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534400" cy="547260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000" dirty="0"/>
              <a:t>Get access to the </a:t>
            </a:r>
            <a:r>
              <a:rPr lang="en-US" sz="2000" dirty="0" smtClean="0"/>
              <a:t>system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Review your data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Do </a:t>
            </a:r>
            <a:r>
              <a:rPr lang="en-US" sz="1400" dirty="0"/>
              <a:t>you see the right substations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More </a:t>
            </a:r>
            <a:r>
              <a:rPr lang="en-US" sz="1400" dirty="0"/>
              <a:t>data will be available </a:t>
            </a:r>
            <a:r>
              <a:rPr lang="en-US" sz="1400" dirty="0" smtClean="0"/>
              <a:t>with subsequent releases </a:t>
            </a:r>
            <a:endParaRPr lang="en-US" sz="1400" dirty="0"/>
          </a:p>
          <a:p>
            <a:pPr lvl="1">
              <a:spcBef>
                <a:spcPts val="600"/>
              </a:spcBef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/>
              <a:t>Actions available</a:t>
            </a:r>
            <a:r>
              <a:rPr lang="en-US" sz="20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Create a change request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Submit your change request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Locate your change request on the dashboard and view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Let </a:t>
            </a:r>
            <a:r>
              <a:rPr lang="en-US" sz="2000" dirty="0"/>
              <a:t>us know</a:t>
            </a:r>
            <a:r>
              <a:rPr lang="en-US" sz="2000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RIOO-HELP@ercot.com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" y="0"/>
            <a:ext cx="9063652" cy="62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6496" cy="62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8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628" y="1844824"/>
            <a:ext cx="6400800" cy="288032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Discussion </a:t>
            </a:r>
          </a:p>
          <a:p>
            <a:r>
              <a:rPr lang="en-US" sz="4800" b="1" dirty="0" smtClean="0">
                <a:solidFill>
                  <a:schemeClr val="tx2"/>
                </a:solidFill>
              </a:rPr>
              <a:t>or</a:t>
            </a:r>
          </a:p>
          <a:p>
            <a:r>
              <a:rPr lang="en-US" sz="4800" b="1" dirty="0" smtClean="0">
                <a:solidFill>
                  <a:schemeClr val="tx2"/>
                </a:solidFill>
              </a:rPr>
              <a:t>Questions</a:t>
            </a:r>
            <a:endParaRPr lang="en-US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022"/>
          </a:xfrm>
        </p:spPr>
        <p:txBody>
          <a:bodyPr/>
          <a:lstStyle/>
          <a:p>
            <a:r>
              <a:rPr lang="en-US" dirty="0"/>
              <a:t>Mapping </a:t>
            </a:r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307820"/>
            <a:ext cx="8534400" cy="485748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What got moved where in RIOO-RS –  a spreadsheet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One time effort for </a:t>
            </a:r>
            <a:r>
              <a:rPr lang="en-US" sz="1800" dirty="0" smtClean="0"/>
              <a:t>ERCOT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Targeting April 2020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 smtClean="0"/>
              <a:t> 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Glossary will be updated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Deletions made to remove redundancy</a:t>
            </a:r>
            <a:endParaRPr lang="en-US" sz="1400" dirty="0"/>
          </a:p>
          <a:p>
            <a:pPr lvl="1">
              <a:spcBef>
                <a:spcPts val="600"/>
              </a:spcBef>
            </a:pPr>
            <a:r>
              <a:rPr lang="en-US" sz="1400" dirty="0" smtClean="0"/>
              <a:t>Modifications made for completeness or clarity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022"/>
          </a:xfrm>
        </p:spPr>
        <p:txBody>
          <a:bodyPr/>
          <a:lstStyle/>
          <a:p>
            <a:r>
              <a:rPr lang="en-US" dirty="0"/>
              <a:t>Information/Data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820980" cy="54726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What’s been found, what may need to be updated: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Connectivity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Data that does not match the updated validation rules; special characters (#, $, *)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ERCOT provided an updated RARF, Delta Report, and Audit Report to the REs in August.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153 of 212 received and processed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59 missing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If the RE agrees with the updated RARF, the RE should submit the RARF to ERCOT.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If the RE does not agree with the changes, the RE should schedule a call with your Client Services Account Manager.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Audit Report may show errors if GIC data has not been submitted or validation rules have been updated.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Model may show that the RE owns equipment, an “ADD” was created, please verify ownership.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Sites may need to be split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Less than 10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628" y="1844824"/>
            <a:ext cx="6400800" cy="288032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Discussion </a:t>
            </a:r>
          </a:p>
          <a:p>
            <a:r>
              <a:rPr lang="en-US" sz="4800" b="1" dirty="0" smtClean="0">
                <a:solidFill>
                  <a:schemeClr val="tx2"/>
                </a:solidFill>
              </a:rPr>
              <a:t>or</a:t>
            </a:r>
          </a:p>
          <a:p>
            <a:r>
              <a:rPr lang="en-US" sz="4800" b="1" dirty="0" smtClean="0">
                <a:solidFill>
                  <a:schemeClr val="tx2"/>
                </a:solidFill>
              </a:rPr>
              <a:t>Questions</a:t>
            </a:r>
            <a:endParaRPr lang="en-US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628" y="2672916"/>
            <a:ext cx="6400800" cy="2052228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Setting up Access</a:t>
            </a:r>
            <a:endParaRPr lang="en-US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21232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Signup and Login Process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#1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Work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 Your USA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7904" y="908720"/>
            <a:ext cx="5359896" cy="55086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429" y="1980809"/>
            <a:ext cx="300439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must have the </a:t>
            </a:r>
            <a:b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RIOORS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_M_Operator role in your Market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 Identity Management (MPIM) profile to access and use Resource Services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845058"/>
          </a:xfrm>
        </p:spPr>
        <p:txBody>
          <a:bodyPr/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Signup and Login Process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#2 – 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Verify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Account from the Welcome Email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24" y="1088740"/>
            <a:ext cx="8551676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3A2377AB110F42B7B372FB8EF4570B" ma:contentTypeVersion="0" ma:contentTypeDescription="Create a new document." ma:contentTypeScope="" ma:versionID="673c3b80bdd78f53d029ffa560b18dd8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F52101-2002-453C-B5E4-FFADB4DAD408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4C7B50-9071-4454-BFDA-9AA252788C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37479C-5C6A-48BF-A6EB-A96397C4A0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29327</TotalTime>
  <Words>553</Words>
  <Application>Microsoft Office PowerPoint</Application>
  <PresentationFormat>On-screen Show (4:3)</PresentationFormat>
  <Paragraphs>108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Book Antiqua</vt:lpstr>
      <vt:lpstr>Calibri</vt:lpstr>
      <vt:lpstr>Roboto</vt:lpstr>
      <vt:lpstr>Times New Roman</vt:lpstr>
      <vt:lpstr>1_Custom Design</vt:lpstr>
      <vt:lpstr>Office Theme</vt:lpstr>
      <vt:lpstr>Custom Design</vt:lpstr>
      <vt:lpstr>PowerPoint Presentation</vt:lpstr>
      <vt:lpstr>Training &amp; Testing Schedule</vt:lpstr>
      <vt:lpstr>What to do in the RIOO Test System?</vt:lpstr>
      <vt:lpstr>Mapping Document</vt:lpstr>
      <vt:lpstr>Information/Data issues</vt:lpstr>
      <vt:lpstr>PowerPoint Presentation</vt:lpstr>
      <vt:lpstr>PowerPoint Presentation</vt:lpstr>
      <vt:lpstr>Signup and Login Process #1 – Work with Your USA</vt:lpstr>
      <vt:lpstr>Signup and Login Process #2 –  Verify Your Account from the Welcome Email</vt:lpstr>
      <vt:lpstr>Signup and Login Process #3a – Change Your Password </vt:lpstr>
      <vt:lpstr>Signup and Login Process #3b – Change Your Password </vt:lpstr>
      <vt:lpstr>Signup and Login Process #3c – Change Your Password </vt:lpstr>
      <vt:lpstr>Signup and Login Process #3d – Change Your Password</vt:lpstr>
      <vt:lpstr>Signup and Login Process #3e – Change Your Password</vt:lpstr>
      <vt:lpstr>Signup and Login Process #4a – Setup Authentication</vt:lpstr>
      <vt:lpstr>Signup and Login Process #4b – Setup Authentication </vt:lpstr>
      <vt:lpstr>Signup and Login Process #4c – Setup Authentication</vt:lpstr>
      <vt:lpstr>Signup and Login Process #4d – Setup Authentication</vt:lpstr>
      <vt:lpstr>Signup and Login Process #4e – Setup Authentication</vt:lpstr>
      <vt:lpstr>Signup and Login Process #5 – Log into the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Flores, Isabel</cp:lastModifiedBy>
  <cp:revision>992</cp:revision>
  <cp:lastPrinted>2019-11-20T23:30:26Z</cp:lastPrinted>
  <dcterms:created xsi:type="dcterms:W3CDTF">2016-01-21T15:20:31Z</dcterms:created>
  <dcterms:modified xsi:type="dcterms:W3CDTF">2019-11-20T23:30:33Z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0x010100E63A2377AB110F42B7B372FB8EF4570B</vt:lpwstr>
  </property>
</Properties>
</file>