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6"/>
  </p:notesMasterIdLst>
  <p:handoutMasterIdLst>
    <p:handoutMasterId r:id="rId27"/>
  </p:handoutMasterIdLst>
  <p:sldIdLst>
    <p:sldId id="260" r:id="rId7"/>
    <p:sldId id="330" r:id="rId8"/>
    <p:sldId id="298" r:id="rId9"/>
    <p:sldId id="305" r:id="rId10"/>
    <p:sldId id="314" r:id="rId11"/>
    <p:sldId id="295" r:id="rId12"/>
    <p:sldId id="321" r:id="rId13"/>
    <p:sldId id="336" r:id="rId14"/>
    <p:sldId id="337" r:id="rId15"/>
    <p:sldId id="338" r:id="rId16"/>
    <p:sldId id="339" r:id="rId17"/>
    <p:sldId id="261" r:id="rId18"/>
    <p:sldId id="328" r:id="rId19"/>
    <p:sldId id="329" r:id="rId20"/>
    <p:sldId id="327" r:id="rId21"/>
    <p:sldId id="324" r:id="rId22"/>
    <p:sldId id="325" r:id="rId23"/>
    <p:sldId id="326" r:id="rId24"/>
    <p:sldId id="322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2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32" d="100"/>
          <a:sy n="132" d="100"/>
        </p:scale>
        <p:origin x="78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118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652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01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42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November 22, 2019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 smtClean="0">
                <a:cs typeface="Times New Roman" panose="02020603050405020304" pitchFamily="18" charset="0"/>
              </a:rPr>
              <a:t>TPE/Real-Time &amp; Day-Ahead Daily Average Settlement Point Prices for HB_NORTH </a:t>
            </a:r>
            <a:br>
              <a:rPr lang="en-US" sz="1600" dirty="0" smtClean="0">
                <a:cs typeface="Times New Roman" panose="02020603050405020304" pitchFamily="18" charset="0"/>
              </a:rPr>
            </a:br>
            <a:r>
              <a:rPr lang="en-US" sz="1600" dirty="0" smtClean="0">
                <a:cs typeface="Times New Roman" panose="02020603050405020304" pitchFamily="18" charset="0"/>
              </a:rPr>
              <a:t>Jul 2018- Oct 2019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066800"/>
            <a:ext cx="8305800" cy="401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7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 smtClean="0">
                <a:cs typeface="Times New Roman" panose="02020603050405020304" pitchFamily="18" charset="0"/>
              </a:rPr>
              <a:t>TPE with/without Forward Adjustment Factors </a:t>
            </a:r>
            <a:br>
              <a:rPr lang="en-US" sz="1600" dirty="0" smtClean="0">
                <a:cs typeface="Times New Roman" panose="02020603050405020304" pitchFamily="18" charset="0"/>
              </a:rPr>
            </a:br>
            <a:r>
              <a:rPr lang="en-US" sz="1600" dirty="0" smtClean="0">
                <a:cs typeface="Times New Roman" panose="02020603050405020304" pitchFamily="18" charset="0"/>
              </a:rPr>
              <a:t>Jul 2018- Oct 2019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828800"/>
            <a:ext cx="8163252" cy="34872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869077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The average TPE in summer 2019 is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less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than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average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 excluding the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factors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RFAF and DFAF below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 in July 2018 is higher than TPE excluding the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factors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RFAF and DFAF above 6 </a:t>
            </a: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79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</a:t>
            </a:r>
            <a:r>
              <a:rPr lang="en-US" sz="1800" dirty="0" smtClean="0"/>
              <a:t>Market Segment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19200"/>
            <a:ext cx="7527189" cy="153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75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</a:t>
            </a:r>
            <a:r>
              <a:rPr lang="en-US" sz="1800" dirty="0" smtClean="0"/>
              <a:t>Distribution </a:t>
            </a:r>
            <a:r>
              <a:rPr lang="en-US" sz="1800" dirty="0"/>
              <a:t>by Rating Group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505" y="1219200"/>
            <a:ext cx="7527189" cy="235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526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TPE 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14" y="1066800"/>
            <a:ext cx="8488726" cy="278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48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</a:t>
            </a:r>
            <a:r>
              <a:rPr lang="en-US" sz="1800" dirty="0" smtClean="0"/>
              <a:t>Excess Collateral </a:t>
            </a:r>
            <a:r>
              <a:rPr lang="en-US" sz="1800" dirty="0"/>
              <a:t>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2900" y="5105400"/>
            <a:ext cx="83439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Note: </a:t>
            </a:r>
            <a:r>
              <a:rPr lang="en-US" sz="1400" dirty="0" smtClean="0"/>
              <a:t>Excess </a:t>
            </a:r>
            <a:r>
              <a:rPr lang="en-US" sz="1400" dirty="0"/>
              <a:t>collateral doesn’t include Unsecured Credit </a:t>
            </a:r>
            <a:r>
              <a:rPr lang="en-US" sz="1400" dirty="0" smtClean="0"/>
              <a:t>Limit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849" y="982478"/>
            <a:ext cx="8158501" cy="304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31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Bottom Quintile </a:t>
            </a:r>
            <a:r>
              <a:rPr lang="en-US" sz="1800" dirty="0"/>
              <a:t>Distribution of Excess Collateral by Rating and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261" y="990600"/>
            <a:ext cx="8731539" cy="392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32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Bottom </a:t>
            </a:r>
            <a:r>
              <a:rPr lang="en-US" sz="1800" dirty="0"/>
              <a:t>Quintile Distribution of Average TPE by Rating and Category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261" y="1066800"/>
            <a:ext cx="8579139" cy="373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88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 smtClean="0">
                <a:cs typeface="Times New Roman" panose="02020603050405020304" pitchFamily="18" charset="0"/>
              </a:rPr>
              <a:t>Sep</a:t>
            </a:r>
            <a:r>
              <a:rPr lang="en-US" sz="1800" dirty="0" smtClean="0">
                <a:latin typeface="+mn-lt"/>
                <a:cs typeface="Times New Roman" panose="02020603050405020304" pitchFamily="18" charset="0"/>
              </a:rPr>
              <a:t> 2019- Oct	 2019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TPE decreased from 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$ 1,441.1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million to $ 763.6 million</a:t>
            </a: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High prices rolled off TPE components</a:t>
            </a:r>
            <a:endParaRPr lang="en-US" sz="1400" dirty="0" smtClean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Exposure.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decreased from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$ 1,627.8  million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to $1,361.9 million </a:t>
            </a:r>
          </a:p>
          <a:p>
            <a:pPr lvl="1"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The decrease in Discretionary </a:t>
            </a: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C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ollateral is largely due to decrease in TPE and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Secured 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C</a:t>
            </a: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ollateral</a:t>
            </a: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Number of active Counter-Parties increased from 241 to 244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Settlement Invoice Charges/TPE Sep 2019- Oct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066800"/>
            <a:ext cx="6956139" cy="321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Available Credit by Type Compared to Total Potential Exposure (TPE)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10054" y="5715000"/>
            <a:ext cx="8334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B6770"/>
                </a:solidFill>
              </a:rPr>
              <a:t>*Numbers are as of month end except for Max TPE</a:t>
            </a:r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95400"/>
            <a:ext cx="8610600" cy="321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Discretionary Collateral Sep </a:t>
            </a:r>
            <a:r>
              <a:rPr lang="en-US" sz="1800" dirty="0">
                <a:cs typeface="Times New Roman" panose="02020603050405020304" pitchFamily="18" charset="0"/>
              </a:rPr>
              <a:t>2019- </a:t>
            </a:r>
            <a:r>
              <a:rPr lang="en-US" sz="1800" dirty="0" smtClean="0">
                <a:cs typeface="Times New Roman" panose="02020603050405020304" pitchFamily="18" charset="0"/>
              </a:rPr>
              <a:t>Oct </a:t>
            </a:r>
            <a:r>
              <a:rPr lang="en-US" sz="1800" dirty="0">
                <a:cs typeface="Times New Roman" panose="02020603050405020304" pitchFamily="18" charset="0"/>
              </a:rPr>
              <a:t>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6486" y="806105"/>
            <a:ext cx="800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At a Counter-Party level, no unusual changes were noted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5715000"/>
            <a:ext cx="792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Discretionary </a:t>
            </a:r>
            <a:r>
              <a:rPr lang="en-US" sz="1400" dirty="0"/>
              <a:t>c</a:t>
            </a:r>
            <a:r>
              <a:rPr lang="en-US" sz="1400" dirty="0" smtClean="0"/>
              <a:t>ollateral doesn’t include Unsecured Credit Limit or parent guarantees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524000"/>
            <a:ext cx="7870618" cy="3645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Discretionary Collateral by Market Segment- Oct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914400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Load and Generation entities accounted for the largest portion of </a:t>
            </a:r>
            <a:r>
              <a:rPr lang="en-US" sz="1400" dirty="0"/>
              <a:t>d</a:t>
            </a:r>
            <a:r>
              <a:rPr lang="en-US" sz="1400" dirty="0" smtClean="0"/>
              <a:t>iscretionary collateral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386682"/>
            <a:ext cx="7885522" cy="429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Secured Collateral and Unsecured Credit Limit (UCL) distribution</a:t>
            </a:r>
            <a:r>
              <a:rPr lang="en-US" sz="1800" dirty="0">
                <a:cs typeface="Times New Roman" panose="02020603050405020304" pitchFamily="18" charset="0"/>
              </a:rPr>
              <a:t>/ TPE- </a:t>
            </a:r>
            <a:r>
              <a:rPr lang="en-US" sz="1800" dirty="0" smtClean="0">
                <a:cs typeface="Times New Roman" panose="02020603050405020304" pitchFamily="18" charset="0"/>
              </a:rPr>
              <a:t>Oct </a:t>
            </a:r>
            <a:r>
              <a:rPr lang="en-US" sz="1800" dirty="0">
                <a:cs typeface="Times New Roman" panose="02020603050405020304" pitchFamily="18" charset="0"/>
              </a:rPr>
              <a:t>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914400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TPE in the last few buckets is mostly covered by Guarantees and UCL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447800"/>
            <a:ext cx="7297544" cy="388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31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3657" y="838200"/>
            <a:ext cx="8153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>
                <a:solidFill>
                  <a:srgbClr val="5B6770"/>
                </a:solidFill>
                <a:cs typeface="Times New Roman" panose="02020603050405020304" pitchFamily="18" charset="0"/>
              </a:rPr>
              <a:t>September through early October: RFAF &amp; DFAF falls to </a:t>
            </a:r>
            <a:r>
              <a:rPr lang="en-US" sz="1400" u="sng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0.15 </a:t>
            </a:r>
            <a:r>
              <a:rPr lang="en-US" sz="1400" u="sng" dirty="0">
                <a:solidFill>
                  <a:srgbClr val="5B6770"/>
                </a:solidFill>
                <a:cs typeface="Times New Roman" panose="02020603050405020304" pitchFamily="18" charset="0"/>
              </a:rPr>
              <a:t>- 1.0</a:t>
            </a:r>
          </a:p>
          <a:p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The component driving TPE was the MAXRTLE (which reflects summer conditions in August extending through early October):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 reduced during this period due to lower RFAF &amp; DFAF</a:t>
            </a:r>
          </a:p>
          <a:p>
            <a:pPr lvl="1"/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ERCOT average historic prices included high-price days which were lagging average ICE prices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ICE prices started to stabilize and reflect fall conditions</a:t>
            </a:r>
          </a:p>
          <a:p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r>
              <a:rPr lang="en-US" sz="1400" u="sng" dirty="0">
                <a:solidFill>
                  <a:srgbClr val="5B6770"/>
                </a:solidFill>
                <a:cs typeface="Times New Roman" panose="02020603050405020304" pitchFamily="18" charset="0"/>
              </a:rPr>
              <a:t>Mid to Late October: RFAF &amp; DFAF rises to </a:t>
            </a:r>
            <a:r>
              <a:rPr lang="en-US" sz="1400" u="sng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0.5 </a:t>
            </a:r>
            <a:r>
              <a:rPr lang="en-US" sz="1400" u="sng" dirty="0">
                <a:solidFill>
                  <a:srgbClr val="5B6770"/>
                </a:solidFill>
                <a:cs typeface="Times New Roman" panose="02020603050405020304" pitchFamily="18" charset="0"/>
              </a:rPr>
              <a:t>– </a:t>
            </a:r>
            <a:r>
              <a:rPr lang="en-US" sz="1400" u="sng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1.46</a:t>
            </a:r>
            <a:endParaRPr lang="en-US" sz="1400" u="sng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 increases due to higher RFAF &amp; DFAF as MAXRTLE decreases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There was a convergence between ERCOT and ICE price averages as the remaining ERCOT high-price days begin to roll off</a:t>
            </a:r>
          </a:p>
        </p:txBody>
      </p:sp>
    </p:spTree>
    <p:extLst>
      <p:ext uri="{BB962C8B-B14F-4D97-AF65-F5344CB8AC3E}">
        <p14:creationId xmlns:p14="http://schemas.microsoft.com/office/powerpoint/2010/main" val="335208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 smtClean="0">
                <a:cs typeface="Times New Roman" panose="02020603050405020304" pitchFamily="18" charset="0"/>
              </a:rPr>
              <a:t>TPE and Forward Adjustment Factors Jul 2018- Oct 2019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343" y="1066800"/>
            <a:ext cx="8053514" cy="33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69576</TotalTime>
  <Words>357</Words>
  <Application>Microsoft Office PowerPoint</Application>
  <PresentationFormat>On-screen Show (4:3)</PresentationFormat>
  <Paragraphs>89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1_Custom Design</vt:lpstr>
      <vt:lpstr>Office Theme</vt:lpstr>
      <vt:lpstr>Custom Design</vt:lpstr>
      <vt:lpstr>PowerPoint Presentation</vt:lpstr>
      <vt:lpstr>Monthly Highlights Sep 2019- Oct  2019</vt:lpstr>
      <vt:lpstr>Settlement Invoice Charges/TPE Sep 2019- Oct 2019</vt:lpstr>
      <vt:lpstr>Available Credit by Type Compared to Total Potential Exposure (TPE)</vt:lpstr>
      <vt:lpstr>Discretionary Collateral Sep 2019- Oct 2019</vt:lpstr>
      <vt:lpstr>TPE and Discretionary Collateral by Market Segment- Oct 2019</vt:lpstr>
      <vt:lpstr>Secured Collateral and Unsecured Credit Limit (UCL) distribution/ TPE- Oct 2019</vt:lpstr>
      <vt:lpstr>TPE 2019</vt:lpstr>
      <vt:lpstr>TPE and Forward Adjustment Factors Jul 2018- Oct 2019</vt:lpstr>
      <vt:lpstr>TPE/Real-Time &amp; Day-Ahead Daily Average Settlement Point Prices for HB_NORTH  Jul 2018- Oct 2019</vt:lpstr>
      <vt:lpstr>TPE with/without Forward Adjustment Factors  Jul 2018- Oct 2019</vt:lpstr>
      <vt:lpstr>PowerPoint Presentation</vt:lpstr>
      <vt:lpstr>Summary of Distribution by Market Segment</vt:lpstr>
      <vt:lpstr>Summary of Distribution by Rating Group </vt:lpstr>
      <vt:lpstr>Distribution of TPE by Rating and Category</vt:lpstr>
      <vt:lpstr>Distribution of Excess Collateral by Rating and Category</vt:lpstr>
      <vt:lpstr>Bottom Quintile Distribution of Excess Collateral by Rating and Category</vt:lpstr>
      <vt:lpstr>Bottom Quintile Distribution of Average TPE by Rating and Category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492</cp:revision>
  <cp:lastPrinted>2019-06-18T19:02:16Z</cp:lastPrinted>
  <dcterms:created xsi:type="dcterms:W3CDTF">2016-01-21T15:20:31Z</dcterms:created>
  <dcterms:modified xsi:type="dcterms:W3CDTF">2019-11-21T21:59:27Z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