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6"/>
  </p:notesMasterIdLst>
  <p:sldIdLst>
    <p:sldId id="257" r:id="rId3"/>
    <p:sldId id="261" r:id="rId4"/>
    <p:sldId id="265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ddam, Maruthi" initials="GM" lastIdx="2" clrIdx="0">
    <p:extLst>
      <p:ext uri="{19B8F6BF-5375-455C-9EA6-DF929625EA0E}">
        <p15:presenceInfo xmlns:p15="http://schemas.microsoft.com/office/powerpoint/2012/main" userId="S-1-5-21-639947351-343809578-3807592339-36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1D8CD1-78FA-4B81-8312-33391A7B1CA3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E480B16-ADF8-49B1-A7D3-BCB20423FE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55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560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04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7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661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07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5B6770"/>
                </a:solidFill>
              </a:rPr>
              <a:t>Revisions to Credit Exposure Calculations for Ancillary Service (AS) Products related to Real-Time Co-Optimization (RTC)</a:t>
            </a:r>
            <a:endParaRPr lang="en-US" sz="2000" b="1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Vanessa Spells </a:t>
            </a:r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Credit Manager</a:t>
            </a:r>
            <a:endParaRPr lang="en-US" dirty="0">
              <a:solidFill>
                <a:srgbClr val="5B6770"/>
              </a:solidFill>
            </a:endParaRPr>
          </a:p>
          <a:p>
            <a:endParaRPr lang="en-US" dirty="0">
              <a:solidFill>
                <a:srgbClr val="5B6770"/>
              </a:solidFill>
            </a:endParaRPr>
          </a:p>
          <a:p>
            <a:r>
              <a:rPr lang="en-US" dirty="0" smtClean="0">
                <a:solidFill>
                  <a:srgbClr val="5B6770"/>
                </a:solidFill>
              </a:rPr>
              <a:t>November 22, 2019</a:t>
            </a:r>
            <a:endParaRPr lang="en-US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20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Revisions to Credit Exposure Calculations for AS Products Related to RTC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Update the Real Time Liability Completed and Not Settled (RTLCNS) component of Estimated Aggregate Liability (EAL) calculation to include Real-Time Co-Optimization (RTC) Ancillary Service (AS) activity </a:t>
            </a:r>
          </a:p>
          <a:p>
            <a:pPr lvl="1"/>
            <a:r>
              <a:rPr lang="en-US" sz="1400" dirty="0" smtClean="0"/>
              <a:t>Capture price risk between Day Ahead Market (DAM) Market Clearing Price for Capacity (MCPC) and Real-Time (RT) Market Clearing Price for Capacity (MCPC</a:t>
            </a:r>
            <a:r>
              <a:rPr lang="en-US" sz="1400" dirty="0"/>
              <a:t>) for Virtual AS offers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000" dirty="0" smtClean="0"/>
              <a:t>Estimated </a:t>
            </a:r>
            <a:r>
              <a:rPr lang="en-US" sz="2000" dirty="0" smtClean="0"/>
              <a:t>Aggregate Liability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 smtClean="0"/>
              <a:t>EAL </a:t>
            </a:r>
            <a:r>
              <a:rPr lang="en-US" sz="1400" i="1" baseline="-25000" dirty="0"/>
              <a:t>q</a:t>
            </a:r>
            <a:r>
              <a:rPr lang="en-US" sz="1400" dirty="0"/>
              <a:t> </a:t>
            </a:r>
            <a:r>
              <a:rPr lang="en-US" sz="1400" dirty="0" smtClean="0"/>
              <a:t>= Max </a:t>
            </a:r>
            <a:r>
              <a:rPr lang="en-US" sz="1400" dirty="0"/>
              <a:t>[IEL during the first 40-day period only beginning on the date that the Counter-Party commences activity in ERCOT markets, RFAF * Max {RTLE during the previous </a:t>
            </a:r>
            <a:r>
              <a:rPr lang="en-US" sz="1400" i="1" dirty="0" err="1"/>
              <a:t>lrq</a:t>
            </a:r>
            <a:r>
              <a:rPr lang="en-US" sz="1400" i="1" dirty="0"/>
              <a:t> </a:t>
            </a:r>
            <a:r>
              <a:rPr lang="en-US" sz="1400" dirty="0"/>
              <a:t>days}, RTLF] + DFAF * DALE + Max [</a:t>
            </a:r>
            <a:r>
              <a:rPr lang="en-US" sz="1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RTLCNS</a:t>
            </a:r>
            <a:r>
              <a:rPr lang="en-US" sz="1400" dirty="0"/>
              <a:t>, Max {URTA during the previous </a:t>
            </a:r>
            <a:r>
              <a:rPr lang="en-US" sz="1400" i="1" dirty="0" err="1"/>
              <a:t>lrq</a:t>
            </a:r>
            <a:r>
              <a:rPr lang="en-US" sz="1400" i="1" dirty="0"/>
              <a:t> </a:t>
            </a:r>
            <a:r>
              <a:rPr lang="en-US" sz="1400" dirty="0"/>
              <a:t>days}] + OUT</a:t>
            </a:r>
            <a:r>
              <a:rPr lang="en-US" sz="1400" i="1" baseline="-25000" dirty="0"/>
              <a:t> q</a:t>
            </a:r>
            <a:r>
              <a:rPr lang="en-US" sz="1400" dirty="0"/>
              <a:t> + ILE</a:t>
            </a:r>
            <a:r>
              <a:rPr lang="en-US" sz="1400" baseline="-25000" dirty="0"/>
              <a:t> </a:t>
            </a:r>
            <a:r>
              <a:rPr lang="en-US" sz="1400" i="1" baseline="-25000" dirty="0"/>
              <a:t>q</a:t>
            </a:r>
            <a:endParaRPr lang="en-US" sz="14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400" dirty="0"/>
              <a:t>EAL </a:t>
            </a:r>
            <a:r>
              <a:rPr lang="en-US" sz="1400" i="1" baseline="-25000" dirty="0"/>
              <a:t>t</a:t>
            </a:r>
            <a:r>
              <a:rPr lang="en-US" sz="1400" dirty="0"/>
              <a:t> = </a:t>
            </a:r>
            <a:r>
              <a:rPr lang="en-US" sz="1400" dirty="0" smtClean="0"/>
              <a:t>Max </a:t>
            </a:r>
            <a:r>
              <a:rPr lang="en-US" sz="1400" dirty="0"/>
              <a:t>[RFAF * Max {RTLE during the previous </a:t>
            </a:r>
            <a:r>
              <a:rPr lang="en-US" sz="1400" i="1" dirty="0" err="1"/>
              <a:t>lrt</a:t>
            </a:r>
            <a:r>
              <a:rPr lang="en-US" sz="1400" dirty="0"/>
              <a:t> days}, RTLF] + DFAF * DALE + Max [</a:t>
            </a:r>
            <a:r>
              <a:rPr lang="en-US" sz="14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RTLCNS</a:t>
            </a:r>
            <a:r>
              <a:rPr lang="en-US" sz="1400" dirty="0"/>
              <a:t>, Max {URTA during the previous </a:t>
            </a:r>
            <a:r>
              <a:rPr lang="en-US" sz="1400" i="1" dirty="0" err="1"/>
              <a:t>lrt</a:t>
            </a:r>
            <a:r>
              <a:rPr lang="en-US" sz="1400" dirty="0"/>
              <a:t> days}] + OUT</a:t>
            </a:r>
            <a:r>
              <a:rPr lang="en-US" sz="1400" i="1" baseline="-25000" dirty="0"/>
              <a:t> t</a:t>
            </a:r>
            <a:r>
              <a:rPr lang="en-US" sz="1400" dirty="0"/>
              <a:t> </a:t>
            </a:r>
            <a:endParaRPr lang="en-US" sz="14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200" dirty="0" smtClean="0"/>
          </a:p>
          <a:p>
            <a:r>
              <a:rPr lang="en-US" sz="2000" dirty="0" smtClean="0"/>
              <a:t>The following ERCOT Protocols will require an update: </a:t>
            </a:r>
          </a:p>
          <a:p>
            <a:pPr lvl="1"/>
            <a:r>
              <a:rPr lang="en-US" sz="1400" dirty="0" smtClean="0"/>
              <a:t>16.11.4.3 Determination of Counter-Party Estimated Aggregate Liability </a:t>
            </a:r>
          </a:p>
          <a:p>
            <a:pPr lvl="1"/>
            <a:r>
              <a:rPr lang="en-US" sz="1400" dirty="0" smtClean="0"/>
              <a:t>16.11.4.3.2 Real-Time Liability Estimate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446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Revisions to Credit Exposure Calculations for AS Products Related to RTC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Update the Minimum Current Exposure (MCE) component of Total Potential Exposure (TPE) calculation to </a:t>
            </a:r>
            <a:r>
              <a:rPr lang="en-US" sz="2000" dirty="0" smtClean="0"/>
              <a:t>include</a:t>
            </a:r>
          </a:p>
          <a:p>
            <a:pPr lvl="1"/>
            <a:r>
              <a:rPr lang="en-US" sz="1400" dirty="0" smtClean="0"/>
              <a:t>Capture price risk between Day Ahead Market (DAM) Market Clearing Price for Capacity (MCPC) and Real-Time (RT) Market Clearing Price for Capacity (MCPC) for Virtual AS offers</a:t>
            </a:r>
          </a:p>
          <a:p>
            <a:pPr lvl="1"/>
            <a:r>
              <a:rPr lang="en-US" sz="1400" dirty="0" smtClean="0"/>
              <a:t>Section </a:t>
            </a:r>
            <a:r>
              <a:rPr lang="en-US" sz="1400" dirty="0"/>
              <a:t>16.11.4.1 </a:t>
            </a:r>
            <a:r>
              <a:rPr lang="en-US" sz="1400" i="1" dirty="0"/>
              <a:t>Determination of Total Potential Exposure for a Counter-Party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943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308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1_Custom Design</vt:lpstr>
      <vt:lpstr>1_Office Theme</vt:lpstr>
      <vt:lpstr>PowerPoint Presentation</vt:lpstr>
      <vt:lpstr>Revisions to Credit Exposure Calculations for AS Products Related to RTC</vt:lpstr>
      <vt:lpstr>Revisions to Credit Exposure Calculations for AS Products Related to RTC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Shaw, Pamela</dc:creator>
  <cp:lastModifiedBy>Gaddam, Maruthi</cp:lastModifiedBy>
  <cp:revision>29</cp:revision>
  <cp:lastPrinted>2019-10-23T14:40:18Z</cp:lastPrinted>
  <dcterms:created xsi:type="dcterms:W3CDTF">2019-10-21T15:29:45Z</dcterms:created>
  <dcterms:modified xsi:type="dcterms:W3CDTF">2019-11-21T20:57:01Z</dcterms:modified>
</cp:coreProperties>
</file>