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2"/>
  </p:notesMasterIdLst>
  <p:handoutMasterIdLst>
    <p:handoutMasterId r:id="rId13"/>
  </p:handoutMasterIdLst>
  <p:sldIdLst>
    <p:sldId id="355" r:id="rId7"/>
    <p:sldId id="550" r:id="rId8"/>
    <p:sldId id="557" r:id="rId9"/>
    <p:sldId id="560" r:id="rId10"/>
    <p:sldId id="539"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C6"/>
    <a:srgbClr val="FFFF00"/>
    <a:srgbClr val="5B6770"/>
    <a:srgbClr val="093C61"/>
    <a:srgbClr val="B03018"/>
    <a:srgbClr val="FF8200"/>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54" autoAdjust="0"/>
    <p:restoredTop sz="96751" autoAdjust="0"/>
  </p:normalViewPr>
  <p:slideViewPr>
    <p:cSldViewPr showGuides="1">
      <p:cViewPr varScale="1">
        <p:scale>
          <a:sx n="121" d="100"/>
          <a:sy n="121" d="100"/>
        </p:scale>
        <p:origin x="840" y="108"/>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10/31/2019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10/31/2019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3166354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z="1200" smtClean="0">
                <a:solidFill>
                  <a:prstClr val="black"/>
                </a:solidFill>
              </a:rPr>
              <a:pPr/>
              <a:t>‹#›</a:t>
            </a:fld>
            <a:endParaRPr lang="en-US" sz="1200" dirty="0">
              <a:solidFill>
                <a:prstClr val="black"/>
              </a:solidFill>
            </a:endParaRPr>
          </a:p>
        </p:txBody>
      </p:sp>
      <p:sp>
        <p:nvSpPr>
          <p:cNvPr id="11" name="Title Placeholder 1"/>
          <p:cNvSpPr>
            <a:spLocks noGrp="1"/>
          </p:cNvSpPr>
          <p:nvPr>
            <p:ph type="title"/>
          </p:nvPr>
        </p:nvSpPr>
        <p:spPr>
          <a:xfrm>
            <a:off x="379663" y="179145"/>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Tree>
    <p:extLst>
      <p:ext uri="{BB962C8B-B14F-4D97-AF65-F5344CB8AC3E}">
        <p14:creationId xmlns:p14="http://schemas.microsoft.com/office/powerpoint/2010/main" val="29256265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9"/>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1" y="3"/>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1"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038600" y="1371600"/>
            <a:ext cx="4876800" cy="5401479"/>
          </a:xfrm>
          <a:prstGeom prst="rect">
            <a:avLst/>
          </a:prstGeom>
          <a:noFill/>
        </p:spPr>
        <p:txBody>
          <a:bodyPr wrap="square" rtlCol="0">
            <a:spAutoFit/>
          </a:bodyPr>
          <a:lstStyle/>
          <a:p>
            <a:pPr>
              <a:spcBef>
                <a:spcPts val="1200"/>
              </a:spcBef>
            </a:pPr>
            <a:r>
              <a:rPr lang="en-US" sz="2400" b="1" dirty="0" smtClean="0">
                <a:solidFill>
                  <a:schemeClr val="tx2"/>
                </a:solidFill>
              </a:rPr>
              <a:t>Energy Storage Resource Charging During Emergency Conditions</a:t>
            </a:r>
            <a:endParaRPr lang="en-US" sz="2400" dirty="0" smtClean="0">
              <a:solidFill>
                <a:schemeClr val="tx2"/>
              </a:solidFill>
            </a:endParaRPr>
          </a:p>
          <a:p>
            <a:pPr>
              <a:spcBef>
                <a:spcPts val="1200"/>
              </a:spcBef>
            </a:pPr>
            <a:r>
              <a:rPr lang="en-US" sz="2200" dirty="0" smtClean="0">
                <a:solidFill>
                  <a:schemeClr val="tx2"/>
                </a:solidFill>
              </a:rPr>
              <a:t>Under BESTF Key Topic/Concept 3</a:t>
            </a:r>
            <a:endParaRPr lang="en-US" sz="2200" dirty="0">
              <a:solidFill>
                <a:schemeClr val="tx2"/>
              </a:solidFill>
            </a:endParaRPr>
          </a:p>
          <a:p>
            <a:endParaRPr lang="en-US" sz="2000" b="1" dirty="0" smtClean="0">
              <a:solidFill>
                <a:schemeClr val="tx2"/>
              </a:solidFill>
            </a:endParaRPr>
          </a:p>
          <a:p>
            <a:endParaRPr lang="en-US" sz="2000" b="1" dirty="0" smtClean="0">
              <a:solidFill>
                <a:schemeClr val="tx2"/>
              </a:solidFill>
            </a:endParaRPr>
          </a:p>
          <a:p>
            <a:endParaRPr lang="en-US" sz="2000" b="1" dirty="0">
              <a:solidFill>
                <a:schemeClr val="tx2"/>
              </a:solidFill>
            </a:endParaRPr>
          </a:p>
          <a:p>
            <a:endParaRPr lang="en-US" sz="2000" b="1" dirty="0" smtClean="0">
              <a:solidFill>
                <a:schemeClr val="tx2"/>
              </a:solidFill>
            </a:endParaRPr>
          </a:p>
          <a:p>
            <a:endParaRPr lang="en-US" sz="2000" b="1" dirty="0">
              <a:solidFill>
                <a:schemeClr val="tx2"/>
              </a:solidFill>
            </a:endParaRPr>
          </a:p>
          <a:p>
            <a:endParaRPr lang="en-US" sz="2000" b="1" dirty="0">
              <a:solidFill>
                <a:schemeClr val="tx2"/>
              </a:solidFill>
            </a:endParaRPr>
          </a:p>
          <a:p>
            <a:r>
              <a:rPr lang="en-US" sz="2000" dirty="0" smtClean="0">
                <a:solidFill>
                  <a:schemeClr val="tx2"/>
                </a:solidFill>
              </a:rPr>
              <a:t>Paul Wattles</a:t>
            </a:r>
          </a:p>
          <a:p>
            <a:r>
              <a:rPr lang="en-US" sz="2000" dirty="0" smtClean="0">
                <a:solidFill>
                  <a:schemeClr val="tx2"/>
                </a:solidFill>
              </a:rPr>
              <a:t>ERCOT Staff</a:t>
            </a:r>
          </a:p>
          <a:p>
            <a:endParaRPr lang="en-US" sz="2000" dirty="0">
              <a:solidFill>
                <a:schemeClr val="tx2"/>
              </a:solidFill>
            </a:endParaRPr>
          </a:p>
          <a:p>
            <a:r>
              <a:rPr lang="en-US" sz="2000" dirty="0" smtClean="0">
                <a:solidFill>
                  <a:schemeClr val="tx2"/>
                </a:solidFill>
              </a:rPr>
              <a:t>BESTFORCE	</a:t>
            </a:r>
            <a:endParaRPr lang="en-US" sz="2000" dirty="0">
              <a:solidFill>
                <a:schemeClr val="tx2"/>
              </a:solidFill>
            </a:endParaRPr>
          </a:p>
          <a:p>
            <a:r>
              <a:rPr lang="en-US" sz="2000" dirty="0" smtClean="0">
                <a:solidFill>
                  <a:schemeClr val="tx2"/>
                </a:solidFill>
              </a:rPr>
              <a:t>Nov. </a:t>
            </a:r>
            <a:r>
              <a:rPr lang="en-US" sz="2000" dirty="0">
                <a:solidFill>
                  <a:schemeClr val="tx2"/>
                </a:solidFill>
              </a:rPr>
              <a:t>4</a:t>
            </a:r>
            <a:r>
              <a:rPr lang="en-US" sz="2000" dirty="0" smtClean="0">
                <a:solidFill>
                  <a:schemeClr val="tx2"/>
                </a:solidFill>
              </a:rPr>
              <a:t>, </a:t>
            </a:r>
            <a:r>
              <a:rPr lang="en-US" sz="2000" dirty="0">
                <a:solidFill>
                  <a:schemeClr val="tx2"/>
                </a:solidFill>
              </a:rPr>
              <a:t>2019</a:t>
            </a:r>
          </a:p>
          <a:p>
            <a:endParaRPr lang="en-US" sz="1600" dirty="0">
              <a:solidFill>
                <a:schemeClr val="tx2"/>
              </a:solidFill>
            </a:endParaRPr>
          </a:p>
          <a:p>
            <a:endParaRPr lang="en-US" sz="500" dirty="0">
              <a:solidFill>
                <a:schemeClr val="accent2"/>
              </a:solidFill>
            </a:endParaRPr>
          </a:p>
        </p:txBody>
      </p:sp>
    </p:spTree>
    <p:extLst>
      <p:ext uri="{BB962C8B-B14F-4D97-AF65-F5344CB8AC3E}">
        <p14:creationId xmlns:p14="http://schemas.microsoft.com/office/powerpoint/2010/main" val="3489498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2"/>
          </a:xfrm>
        </p:spPr>
        <p:txBody>
          <a:bodyPr/>
          <a:lstStyle/>
          <a:p>
            <a:r>
              <a:rPr lang="en-US" sz="2300" dirty="0" smtClean="0"/>
              <a:t>Background:  PUC Subst. R. 25.501 (m)</a:t>
            </a:r>
            <a:endParaRPr lang="en-US" sz="2300" dirty="0"/>
          </a:p>
        </p:txBody>
      </p:sp>
      <p:sp>
        <p:nvSpPr>
          <p:cNvPr id="3" name="Content Placeholder 2"/>
          <p:cNvSpPr>
            <a:spLocks noGrp="1"/>
          </p:cNvSpPr>
          <p:nvPr>
            <p:ph idx="1"/>
          </p:nvPr>
        </p:nvSpPr>
        <p:spPr>
          <a:xfrm>
            <a:off x="397624" y="1066800"/>
            <a:ext cx="8060575" cy="5181600"/>
          </a:xfrm>
        </p:spPr>
        <p:txBody>
          <a:bodyPr>
            <a:normAutofit fontScale="62500" lnSpcReduction="20000"/>
          </a:bodyPr>
          <a:lstStyle/>
          <a:p>
            <a:pPr marL="0" indent="0">
              <a:buNone/>
            </a:pPr>
            <a:r>
              <a:rPr lang="en-US" dirty="0">
                <a:solidFill>
                  <a:schemeClr val="tx2"/>
                </a:solidFill>
              </a:rPr>
              <a:t>(</a:t>
            </a:r>
            <a:r>
              <a:rPr lang="en-US" dirty="0" smtClean="0">
                <a:solidFill>
                  <a:schemeClr val="tx2"/>
                </a:solidFill>
              </a:rPr>
              <a:t>m) </a:t>
            </a:r>
            <a:r>
              <a:rPr lang="en-US" b="1" dirty="0" smtClean="0">
                <a:solidFill>
                  <a:schemeClr val="tx2"/>
                </a:solidFill>
              </a:rPr>
              <a:t>Energy </a:t>
            </a:r>
            <a:r>
              <a:rPr lang="en-US" b="1" dirty="0">
                <a:solidFill>
                  <a:schemeClr val="tx2"/>
                </a:solidFill>
              </a:rPr>
              <a:t>Storage</a:t>
            </a:r>
            <a:r>
              <a:rPr lang="en-US" dirty="0">
                <a:solidFill>
                  <a:schemeClr val="tx2"/>
                </a:solidFill>
              </a:rPr>
              <a:t>.</a:t>
            </a:r>
          </a:p>
          <a:p>
            <a:pPr marL="514350" indent="-514350">
              <a:buFont typeface="+mj-lt"/>
              <a:buAutoNum type="arabicParenR"/>
            </a:pPr>
            <a:r>
              <a:rPr lang="en-US" sz="2800" dirty="0" smtClean="0">
                <a:solidFill>
                  <a:schemeClr val="tx2"/>
                </a:solidFill>
              </a:rPr>
              <a:t>For </a:t>
            </a:r>
            <a:r>
              <a:rPr lang="en-US" sz="2800" dirty="0">
                <a:solidFill>
                  <a:schemeClr val="tx2"/>
                </a:solidFill>
              </a:rPr>
              <a:t>a storage facility that has more than one delivery point, ERCOT shall net the impact of those delivery points on the ERCOT system for settlement purposes.</a:t>
            </a:r>
          </a:p>
          <a:p>
            <a:pPr marL="514350" indent="-514350">
              <a:buFont typeface="+mj-lt"/>
              <a:buAutoNum type="arabicParenR"/>
            </a:pPr>
            <a:r>
              <a:rPr lang="en-US" sz="2800" dirty="0" smtClean="0">
                <a:solidFill>
                  <a:schemeClr val="tx2"/>
                </a:solidFill>
              </a:rPr>
              <a:t>Wholesale </a:t>
            </a:r>
            <a:r>
              <a:rPr lang="en-US" sz="2800" dirty="0">
                <a:solidFill>
                  <a:schemeClr val="tx2"/>
                </a:solidFill>
              </a:rPr>
              <a:t>storage occurs when electricity is </a:t>
            </a:r>
            <a:r>
              <a:rPr lang="en-US" sz="2800" dirty="0" smtClean="0">
                <a:solidFill>
                  <a:schemeClr val="tx2"/>
                </a:solidFill>
              </a:rPr>
              <a:t>used</a:t>
            </a:r>
            <a:r>
              <a:rPr lang="en-US" sz="2800" dirty="0">
                <a:solidFill>
                  <a:schemeClr val="tx2"/>
                </a:solidFill>
              </a:rPr>
              <a:t> to charge a storage facility; the storage facility is separately metered from all other facilities including auxiliary facilities; and energy from the electricity is stored in the storage facility and subsequently re-generated and sold at wholesale as energy or ancillary </a:t>
            </a:r>
            <a:r>
              <a:rPr lang="en-US" sz="2800" dirty="0" smtClean="0">
                <a:solidFill>
                  <a:schemeClr val="tx2"/>
                </a:solidFill>
              </a:rPr>
              <a:t>services.  </a:t>
            </a:r>
            <a:r>
              <a:rPr lang="en-US" sz="2800" dirty="0">
                <a:solidFill>
                  <a:schemeClr val="tx2"/>
                </a:solidFill>
              </a:rPr>
              <a:t>Wholesale storage is wholesale load and ERCOT shall settle it accordingly, except that ERCOT shall settle wholesale storage using the nodal energy price at the electrical bus that connects the storage facility to the transmission system, or if the storage facility is connected at distribution voltage, the nodal price of the nearest electrical bus that connects to the transmission system.  Wholesale storage is not subject to retail tariffs, rates, and charges or fees assessed in conjunction with the retail purchase of electricity.  Wholesale storage shall not be subject to ERCOT charges and credits associated with ancillary service obligations, or other load ratio share or per megawatt-hour based charges and allocations.  </a:t>
            </a:r>
            <a:r>
              <a:rPr lang="en-US" sz="2800" dirty="0">
                <a:solidFill>
                  <a:srgbClr val="FF0000"/>
                </a:solidFill>
              </a:rPr>
              <a:t>The owner or operator of electric storage equipment or facilities shall not make purchases of electricity for storage during a system emergency declared by ERCOT unless ERCOT directs that such purchases occur.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124638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ERCOT’s proposal: system-wide capacity insufficiency</a:t>
            </a:r>
            <a:endParaRPr lang="en-US" dirty="0"/>
          </a:p>
        </p:txBody>
      </p:sp>
      <p:sp>
        <p:nvSpPr>
          <p:cNvPr id="3" name="Content Placeholder 2"/>
          <p:cNvSpPr>
            <a:spLocks noGrp="1"/>
          </p:cNvSpPr>
          <p:nvPr>
            <p:ph idx="1"/>
          </p:nvPr>
        </p:nvSpPr>
        <p:spPr>
          <a:xfrm>
            <a:off x="397624" y="1066800"/>
            <a:ext cx="8060575" cy="5181600"/>
          </a:xfrm>
        </p:spPr>
        <p:txBody>
          <a:bodyPr>
            <a:normAutofit/>
          </a:bodyPr>
          <a:lstStyle/>
          <a:p>
            <a:r>
              <a:rPr lang="en-US" sz="2400" dirty="0" smtClean="0">
                <a:solidFill>
                  <a:schemeClr val="tx2"/>
                </a:solidFill>
              </a:rPr>
              <a:t>ERCOT recommends adding language to </a:t>
            </a:r>
            <a:r>
              <a:rPr lang="en-US" sz="2400" dirty="0">
                <a:solidFill>
                  <a:schemeClr val="tx2"/>
                </a:solidFill>
              </a:rPr>
              <a:t>Energy Emergency Alert (EEA</a:t>
            </a:r>
            <a:r>
              <a:rPr lang="en-US" sz="2400" dirty="0" smtClean="0">
                <a:solidFill>
                  <a:schemeClr val="tx2"/>
                </a:solidFill>
              </a:rPr>
              <a:t>) Level 1 procedures:</a:t>
            </a:r>
          </a:p>
          <a:p>
            <a:pPr lvl="1"/>
            <a:r>
              <a:rPr lang="en-US" sz="2000" dirty="0"/>
              <a:t>ERCOT may instruct QSEs representing </a:t>
            </a:r>
            <a:r>
              <a:rPr lang="en-US" sz="2000" dirty="0" smtClean="0"/>
              <a:t>Energy </a:t>
            </a:r>
            <a:r>
              <a:rPr lang="en-US" sz="2000" dirty="0" smtClean="0"/>
              <a:t>Storage Resources (ESRs) to suspend charging until the EEA has been recalled or until released by ERCOT. </a:t>
            </a:r>
          </a:p>
          <a:p>
            <a:pPr lvl="1"/>
            <a:endParaRPr lang="en-US" sz="2000" dirty="0">
              <a:solidFill>
                <a:schemeClr val="tx2"/>
              </a:solidFill>
            </a:endParaRPr>
          </a:p>
          <a:p>
            <a:pPr marL="457200" lvl="1" indent="0">
              <a:buNone/>
            </a:pPr>
            <a:r>
              <a:rPr lang="en-US" sz="2000" dirty="0" smtClean="0">
                <a:solidFill>
                  <a:schemeClr val="tx2"/>
                </a:solidFill>
              </a:rPr>
              <a:t> </a:t>
            </a:r>
          </a:p>
          <a:p>
            <a:r>
              <a:rPr lang="en-US" sz="2400" dirty="0" smtClean="0">
                <a:solidFill>
                  <a:schemeClr val="tx2"/>
                </a:solidFill>
              </a:rPr>
              <a:t>(</a:t>
            </a:r>
            <a:r>
              <a:rPr lang="en-US" sz="2400" dirty="0" smtClean="0">
                <a:solidFill>
                  <a:schemeClr val="tx2"/>
                </a:solidFill>
              </a:rPr>
              <a:t>Note:  Market </a:t>
            </a:r>
            <a:r>
              <a:rPr lang="en-US" sz="2400" dirty="0">
                <a:solidFill>
                  <a:schemeClr val="tx2"/>
                </a:solidFill>
              </a:rPr>
              <a:t>prices should be a strong incentive for </a:t>
            </a:r>
            <a:r>
              <a:rPr lang="en-US" sz="2400" dirty="0" smtClean="0">
                <a:solidFill>
                  <a:schemeClr val="tx2"/>
                </a:solidFill>
              </a:rPr>
              <a:t>ESRs </a:t>
            </a:r>
            <a:r>
              <a:rPr lang="en-US" sz="2400" dirty="0">
                <a:solidFill>
                  <a:schemeClr val="tx2"/>
                </a:solidFill>
              </a:rPr>
              <a:t>to stop charging during an </a:t>
            </a:r>
            <a:r>
              <a:rPr lang="en-US" sz="2400" dirty="0" smtClean="0">
                <a:solidFill>
                  <a:schemeClr val="tx2"/>
                </a:solidFill>
              </a:rPr>
              <a:t>EEA)</a:t>
            </a:r>
            <a:endParaRPr lang="en-US" sz="2400" dirty="0">
              <a:solidFill>
                <a:schemeClr val="tx2"/>
              </a:solidFill>
            </a:endParaRPr>
          </a:p>
          <a:p>
            <a:pPr lvl="1"/>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2536587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ERCOT’s proposal: local emergencies</a:t>
            </a:r>
            <a:endParaRPr lang="en-US" dirty="0"/>
          </a:p>
        </p:txBody>
      </p:sp>
      <p:sp>
        <p:nvSpPr>
          <p:cNvPr id="3" name="Content Placeholder 2"/>
          <p:cNvSpPr>
            <a:spLocks noGrp="1"/>
          </p:cNvSpPr>
          <p:nvPr>
            <p:ph idx="1"/>
          </p:nvPr>
        </p:nvSpPr>
        <p:spPr>
          <a:xfrm>
            <a:off x="397624" y="990600"/>
            <a:ext cx="8060575" cy="5181600"/>
          </a:xfrm>
        </p:spPr>
        <p:txBody>
          <a:bodyPr>
            <a:normAutofit/>
          </a:bodyPr>
          <a:lstStyle/>
          <a:p>
            <a:r>
              <a:rPr lang="en-US" sz="2400" dirty="0" smtClean="0">
                <a:solidFill>
                  <a:schemeClr val="tx2"/>
                </a:solidFill>
              </a:rPr>
              <a:t>In this scenario, ERCOT declares a transmission emergency related to a local constraint, and one or more ESRs are at a location where a Load reduction could help mitigate the constraint</a:t>
            </a:r>
          </a:p>
          <a:p>
            <a:pPr lvl="1"/>
            <a:r>
              <a:rPr lang="en-US" sz="2000" dirty="0" smtClean="0">
                <a:solidFill>
                  <a:schemeClr val="tx2"/>
                </a:solidFill>
              </a:rPr>
              <a:t>(Again, nodal market prices should provide a strong incentive to the ESR to stop charging)</a:t>
            </a:r>
          </a:p>
          <a:p>
            <a:r>
              <a:rPr lang="en-US" sz="2400" dirty="0" smtClean="0">
                <a:solidFill>
                  <a:schemeClr val="tx2"/>
                </a:solidFill>
              </a:rPr>
              <a:t>ERCOT proposes adding the following provision to its procedures for transmission emergencies:</a:t>
            </a:r>
          </a:p>
          <a:p>
            <a:pPr lvl="1"/>
            <a:r>
              <a:rPr lang="en-US" sz="2000" dirty="0"/>
              <a:t>ERCOT may issue Resource-specific instructions to QSEs representing ESRs to suspend charging until ERCOT issues a notification that the emergency condition has been </a:t>
            </a:r>
            <a:r>
              <a:rPr lang="en-US" sz="2000" dirty="0" smtClean="0"/>
              <a:t>resolved</a:t>
            </a:r>
          </a:p>
          <a:p>
            <a:pPr lvl="1"/>
            <a:r>
              <a:rPr lang="en-US" sz="2000" dirty="0" smtClean="0"/>
              <a:t>This </a:t>
            </a:r>
            <a:r>
              <a:rPr lang="en-US" sz="2000" dirty="0"/>
              <a:t>could </a:t>
            </a:r>
            <a:r>
              <a:rPr lang="en-US" sz="2000" dirty="0" smtClean="0"/>
              <a:t>be </a:t>
            </a:r>
            <a:r>
              <a:rPr lang="en-US" sz="2000" dirty="0"/>
              <a:t>a </a:t>
            </a:r>
            <a:r>
              <a:rPr lang="en-US" sz="2000" dirty="0" smtClean="0"/>
              <a:t>QSE hotline </a:t>
            </a:r>
            <a:r>
              <a:rPr lang="en-US" sz="2000" dirty="0"/>
              <a:t>call if there are multiple ESRs represented by multiple QSEs in the constrained </a:t>
            </a:r>
            <a:r>
              <a:rPr lang="en-US" sz="2000" dirty="0" smtClean="0"/>
              <a:t>area</a:t>
            </a:r>
            <a:endParaRPr lang="en-US" sz="2000" dirty="0"/>
          </a:p>
          <a:p>
            <a:endParaRPr lang="en-US" sz="20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22600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7" name="Content Placeholder 6"/>
          <p:cNvSpPr>
            <a:spLocks noGrp="1"/>
          </p:cNvSpPr>
          <p:nvPr>
            <p:ph idx="1"/>
          </p:nvPr>
        </p:nvSpPr>
        <p:spPr>
          <a:xfrm>
            <a:off x="304800" y="2362200"/>
            <a:ext cx="8534400" cy="3557833"/>
          </a:xfrm>
        </p:spPr>
        <p:txBody>
          <a:bodyPr/>
          <a:lstStyle/>
          <a:p>
            <a:pPr marL="0" indent="0" algn="ctr">
              <a:buNone/>
            </a:pPr>
            <a:r>
              <a:rPr lang="en-US" sz="4000" dirty="0" smtClean="0">
                <a:solidFill>
                  <a:schemeClr val="tx2"/>
                </a:solidFill>
              </a:rPr>
              <a:t>Questions?</a:t>
            </a:r>
            <a:endParaRPr lang="en-US" sz="4400" dirty="0">
              <a:solidFill>
                <a:schemeClr val="tx2"/>
              </a:solidFill>
            </a:endParaRPr>
          </a:p>
        </p:txBody>
      </p:sp>
    </p:spTree>
    <p:extLst>
      <p:ext uri="{BB962C8B-B14F-4D97-AF65-F5344CB8AC3E}">
        <p14:creationId xmlns:p14="http://schemas.microsoft.com/office/powerpoint/2010/main" val="3804166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508731BF-D15C-4FCE-A269-B7C793DB6C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526C54-2038-4DDB-9077-84C80FF069E0}">
  <ds:schemaRefs>
    <ds:schemaRef ds:uri="http://purl.org/dc/terms/"/>
    <ds:schemaRef ds:uri="http://schemas.openxmlformats.org/package/2006/metadata/core-properties"/>
    <ds:schemaRef ds:uri="http://purl.org/dc/dcmitype/"/>
    <ds:schemaRef ds:uri="c34af464-7aa1-4edd-9be4-83dffc1cb926"/>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11814</TotalTime>
  <Words>257</Words>
  <Application>Microsoft Office PowerPoint</Application>
  <PresentationFormat>On-screen Show (4:3)</PresentationFormat>
  <Paragraphs>35</Paragraphs>
  <Slides>5</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5</vt:i4>
      </vt:variant>
    </vt:vector>
  </HeadingPairs>
  <TitlesOfParts>
    <vt:vector size="10" baseType="lpstr">
      <vt:lpstr>Arial</vt:lpstr>
      <vt:lpstr>Calibri</vt:lpstr>
      <vt:lpstr>1_Custom Design</vt:lpstr>
      <vt:lpstr>Office Theme</vt:lpstr>
      <vt:lpstr>Custom Design</vt:lpstr>
      <vt:lpstr>PowerPoint Presentation</vt:lpstr>
      <vt:lpstr>Background:  PUC Subst. R. 25.501 (m)</vt:lpstr>
      <vt:lpstr>ERCOT’s proposal: system-wide capacity insufficiency</vt:lpstr>
      <vt:lpstr>ERCOT’s proposal: local emergencies</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Wattles, Paul</cp:lastModifiedBy>
  <cp:revision>463</cp:revision>
  <cp:lastPrinted>2017-10-10T21:31:05Z</cp:lastPrinted>
  <dcterms:created xsi:type="dcterms:W3CDTF">2016-01-21T15:20:31Z</dcterms:created>
  <dcterms:modified xsi:type="dcterms:W3CDTF">2019-10-31T16:17:14Z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