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4"/>
  </p:notesMasterIdLst>
  <p:handoutMasterIdLst>
    <p:handoutMasterId r:id="rId15"/>
  </p:handoutMasterIdLst>
  <p:sldIdLst>
    <p:sldId id="260" r:id="rId5"/>
    <p:sldId id="296" r:id="rId6"/>
    <p:sldId id="334" r:id="rId7"/>
    <p:sldId id="294" r:id="rId8"/>
    <p:sldId id="331" r:id="rId9"/>
    <p:sldId id="301" r:id="rId10"/>
    <p:sldId id="302" r:id="rId11"/>
    <p:sldId id="332" r:id="rId12"/>
    <p:sldId id="333" r:id="rId13"/>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853" autoAdjust="0"/>
    <p:restoredTop sz="94595" autoAdjust="0"/>
  </p:normalViewPr>
  <p:slideViewPr>
    <p:cSldViewPr snapToGrid="0" snapToObjects="1">
      <p:cViewPr varScale="1">
        <p:scale>
          <a:sx n="70" d="100"/>
          <a:sy n="70" d="100"/>
        </p:scale>
        <p:origin x="1416" y="72"/>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theme" Target="theme/theme1.xml"/><Relationship Id="rId3" Type="http://schemas.openxmlformats.org/officeDocument/2006/relationships/slideMaster" Target="slideMasters/slide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tableStyles" Target="tableStyles.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11/17/2019</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11/17/2019</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smtClean="0"/>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4850257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340929814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8</a:t>
            </a:fld>
            <a:endParaRPr lang="en-US">
              <a:solidFill>
                <a:prstClr val="black"/>
              </a:solidFill>
            </a:endParaRPr>
          </a:p>
        </p:txBody>
      </p:sp>
    </p:spTree>
    <p:extLst>
      <p:ext uri="{BB962C8B-B14F-4D97-AF65-F5344CB8AC3E}">
        <p14:creationId xmlns:p14="http://schemas.microsoft.com/office/powerpoint/2010/main" val="31503733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9</a:t>
            </a:fld>
            <a:endParaRPr lang="en-US">
              <a:solidFill>
                <a:prstClr val="black"/>
              </a:solidFill>
            </a:endParaRPr>
          </a:p>
        </p:txBody>
      </p:sp>
    </p:spTree>
    <p:extLst>
      <p:ext uri="{BB962C8B-B14F-4D97-AF65-F5344CB8AC3E}">
        <p14:creationId xmlns:p14="http://schemas.microsoft.com/office/powerpoint/2010/main" val="151422996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smtClean="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smtClean="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3462498142"/>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endParaRPr lang="en-US">
              <a:solidFill>
                <a:srgbClr val="FFFFFF"/>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fontAlgn="auto">
              <a:spcBef>
                <a:spcPts val="0"/>
              </a:spcBef>
              <a:spcAft>
                <a:spcPts val="0"/>
              </a:spcAft>
            </a:pPr>
            <a:r>
              <a:rPr lang="en-US" sz="1000" dirty="0" smtClean="0">
                <a:solidFill>
                  <a:prstClr val="black"/>
                </a:solidFill>
              </a:rPr>
              <a:t>November 2019</a:t>
            </a:r>
            <a:endParaRPr lang="en-US" sz="1000" dirty="0">
              <a:solidFill>
                <a:prstClr val="black"/>
              </a:solidFill>
            </a:endParaRPr>
          </a:p>
        </p:txBody>
      </p:sp>
    </p:spTree>
    <p:extLst>
      <p:ext uri="{BB962C8B-B14F-4D97-AF65-F5344CB8AC3E}">
        <p14:creationId xmlns:p14="http://schemas.microsoft.com/office/powerpoint/2010/main" val="4113616654"/>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timing>
    <p:tnLst>
      <p:par>
        <p:cTn id="1" dur="indefinite" restart="never" nodeType="tmRoot"/>
      </p:par>
    </p:tnLst>
  </p:timing>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fld id="{1D93BD3E-1E9A-4970-A6F7-E7AC52762E0C}" type="slidenum">
              <a:rPr lang="en-US" smtClean="0">
                <a:solidFill>
                  <a:prstClr val="black">
                    <a:tint val="75000"/>
                  </a:prstClr>
                </a:solidFill>
                <a:latin typeface="Arial" panose="020B0604020202020204"/>
                <a:cs typeface="+mn-cs"/>
              </a:rPr>
              <a:pPr defTabSz="914400" eaLnBrk="1" fontAlgn="auto" hangingPunct="1">
                <a:spcBef>
                  <a:spcPts val="0"/>
                </a:spcBef>
                <a:spcAft>
                  <a:spcPts val="0"/>
                </a:spcAft>
              </a:pPr>
              <a:t>‹#›</a:t>
            </a:fld>
            <a:endParaRPr lang="en-US">
              <a:solidFill>
                <a:prstClr val="black">
                  <a:tint val="75000"/>
                </a:prstClr>
              </a:solidFill>
              <a:latin typeface="Arial" panose="020B0604020202020204"/>
              <a:cs typeface="+mn-cs"/>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defTabSz="914400" eaLnBrk="1" fontAlgn="auto" hangingPunct="1">
              <a:spcBef>
                <a:spcPts val="0"/>
              </a:spcBef>
              <a:spcAft>
                <a:spcPts val="0"/>
              </a:spcAft>
            </a:pPr>
            <a:r>
              <a:rPr lang="en-US" sz="1000" b="1" dirty="0" smtClean="0">
                <a:solidFill>
                  <a:srgbClr val="5B6770"/>
                </a:solidFill>
                <a:latin typeface="Arial" panose="020B0604020202020204"/>
                <a:cs typeface="+mn-cs"/>
              </a:rPr>
              <a:t>PUBLIC</a:t>
            </a:r>
            <a:endParaRPr lang="en-US" sz="1000" b="1" dirty="0">
              <a:solidFill>
                <a:srgbClr val="5B6770"/>
              </a:solidFill>
              <a:latin typeface="Arial" panose="020B0604020202020204"/>
              <a:cs typeface="+mn-cs"/>
            </a:endParaRPr>
          </a:p>
        </p:txBody>
      </p:sp>
    </p:spTree>
    <p:extLst>
      <p:ext uri="{BB962C8B-B14F-4D97-AF65-F5344CB8AC3E}">
        <p14:creationId xmlns:p14="http://schemas.microsoft.com/office/powerpoint/2010/main" val="2314972669"/>
      </p:ext>
    </p:extLst>
  </p:cSld>
  <p:clrMap bg1="lt1" tx1="dk1" bg2="lt2" tx2="dk2" accent1="accent1" accent2="accent2" accent3="accent3" accent4="accent4" accent5="accent5" accent6="accent6" hlink="hlink" folHlink="folHlink"/>
  <p:sldLayoutIdLst>
    <p:sldLayoutId id="2147494278" r:id="rId1"/>
    <p:sldLayoutId id="2147494279"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3</a:t>
              </a:r>
              <a:r>
                <a:rPr lang="en-US" altLang="en-US" sz="3200" b="1" dirty="0" smtClean="0"/>
                <a:t>: </a:t>
              </a:r>
              <a:r>
                <a:rPr lang="en-US" altLang="en-US" sz="3200" b="1" dirty="0"/>
                <a:t>PRS Report </a:t>
              </a:r>
            </a:p>
            <a:p>
              <a:pPr eaLnBrk="1" hangingPunct="1"/>
              <a:endParaRPr lang="en-US" altLang="en-US" b="1" dirty="0"/>
            </a:p>
            <a:p>
              <a:pPr eaLnBrk="1" hangingPunct="1"/>
              <a:r>
                <a:rPr lang="en-US" altLang="en-US" sz="2000" dirty="0" smtClean="0"/>
                <a:t>Melissa Trevino</a:t>
              </a:r>
              <a:endParaRPr lang="en-US" altLang="en-US" sz="2000" dirty="0"/>
            </a:p>
            <a:p>
              <a:pPr eaLnBrk="1" hangingPunct="1"/>
              <a:r>
                <a:rPr lang="en-US" altLang="en-US" sz="2000" dirty="0"/>
                <a:t>PRS </a:t>
              </a:r>
              <a:r>
                <a:rPr lang="en-US" altLang="en-US" sz="2000" dirty="0" smtClean="0"/>
                <a:t>Vice Chair</a:t>
              </a:r>
              <a:endParaRPr lang="en-US" altLang="en-US" sz="2000" dirty="0"/>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smtClean="0"/>
                <a:t>November 20, 2019</a:t>
              </a:r>
              <a:endParaRPr lang="en-US" altLang="en-US" dirty="0"/>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Requests Recommended for Approval by PRS – Unopposed and No Impact (Vote):</a:t>
            </a:r>
          </a:p>
          <a:p>
            <a:pPr marL="0" indent="0" eaLnBrk="1" hangingPunct="1">
              <a:spcBef>
                <a:spcPts val="0"/>
              </a:spcBef>
              <a:buFontTx/>
              <a:buNone/>
              <a:defRPr/>
            </a:pPr>
            <a:endParaRPr lang="en-US" sz="1200" dirty="0" smtClean="0"/>
          </a:p>
          <a:p>
            <a:pPr eaLnBrk="1">
              <a:spcAft>
                <a:spcPts val="600"/>
              </a:spcAft>
              <a:defRPr/>
            </a:pPr>
            <a:r>
              <a:rPr lang="en-US" b="0" dirty="0" smtClean="0"/>
              <a:t>NPRR972</a:t>
            </a:r>
            <a:r>
              <a:rPr lang="en-US" b="0" dirty="0"/>
              <a:t>, Enhancing Existing CRR Transaction Limit Process [ERCOT</a:t>
            </a:r>
            <a:r>
              <a:rPr lang="en-US" b="0" dirty="0" smtClean="0"/>
              <a:t>]*</a:t>
            </a:r>
            <a:endParaRPr lang="en-US" sz="1600" i="1" dirty="0"/>
          </a:p>
          <a:p>
            <a:pPr marL="0" indent="0" eaLnBrk="1" hangingPunct="1">
              <a:spcBef>
                <a:spcPts val="0"/>
              </a:spcBef>
              <a:spcAft>
                <a:spcPts val="600"/>
              </a:spcAft>
              <a:buFontTx/>
              <a:buNone/>
              <a:defRPr/>
            </a:pPr>
            <a:endParaRPr lang="en-US" sz="1600" i="1" dirty="0" smtClean="0"/>
          </a:p>
          <a:p>
            <a:pPr marL="0" indent="0" eaLnBrk="1" hangingPunct="1">
              <a:spcBef>
                <a:spcPts val="0"/>
              </a:spcBef>
              <a:buFontTx/>
              <a:buNone/>
              <a:defRPr/>
            </a:pPr>
            <a:r>
              <a:rPr lang="en-US" dirty="0"/>
              <a:t>Revision Requests Recommended for Approval by PRS – Unopposed with Impacts (Vote):</a:t>
            </a:r>
          </a:p>
          <a:p>
            <a:pPr marL="0" indent="0" eaLnBrk="1" hangingPunct="1">
              <a:spcBef>
                <a:spcPts val="0"/>
              </a:spcBef>
              <a:buFontTx/>
              <a:buNone/>
              <a:defRPr/>
            </a:pPr>
            <a:endParaRPr lang="en-US" sz="1100" dirty="0">
              <a:cs typeface="Arial" panose="020B0604020202020204" pitchFamily="34" charset="0"/>
            </a:endParaRPr>
          </a:p>
          <a:p>
            <a:pPr lvl="0"/>
            <a:r>
              <a:rPr lang="fr-FR" b="0" dirty="0" smtClean="0"/>
              <a:t>NPRR941</a:t>
            </a:r>
            <a:r>
              <a:rPr lang="fr-FR" b="0" dirty="0"/>
              <a:t>, </a:t>
            </a:r>
            <a:r>
              <a:rPr lang="fr-FR" b="0" dirty="0" err="1"/>
              <a:t>Create</a:t>
            </a:r>
            <a:r>
              <a:rPr lang="fr-FR" b="0" dirty="0"/>
              <a:t> a </a:t>
            </a:r>
            <a:r>
              <a:rPr lang="fr-FR" b="0" dirty="0" err="1"/>
              <a:t>Lower</a:t>
            </a:r>
            <a:r>
              <a:rPr lang="fr-FR" b="0" dirty="0"/>
              <a:t> Rio Grande </a:t>
            </a:r>
            <a:r>
              <a:rPr lang="fr-FR" b="0" dirty="0" err="1"/>
              <a:t>Valley</a:t>
            </a:r>
            <a:r>
              <a:rPr lang="fr-FR" b="0" dirty="0"/>
              <a:t> Hub [DC Energy]</a:t>
            </a:r>
          </a:p>
          <a:p>
            <a:pPr lvl="1"/>
            <a:r>
              <a:rPr lang="en-US" dirty="0" smtClean="0"/>
              <a:t>IA</a:t>
            </a:r>
            <a:r>
              <a:rPr lang="en-US" dirty="0"/>
              <a:t>: Between </a:t>
            </a:r>
            <a:r>
              <a:rPr lang="en-US" dirty="0" smtClean="0"/>
              <a:t>$250k </a:t>
            </a:r>
            <a:r>
              <a:rPr lang="en-US" dirty="0"/>
              <a:t>and </a:t>
            </a:r>
            <a:r>
              <a:rPr lang="en-US" dirty="0" smtClean="0"/>
              <a:t>$350k</a:t>
            </a:r>
            <a:r>
              <a:rPr lang="en-US" dirty="0"/>
              <a:t>		Priority 2020; Rank </a:t>
            </a:r>
            <a:r>
              <a:rPr lang="en-US" dirty="0" smtClean="0"/>
              <a:t>2860</a:t>
            </a:r>
            <a:endParaRPr lang="en-US" dirty="0"/>
          </a:p>
          <a:p>
            <a:pPr marL="457200" lvl="1" indent="0">
              <a:buNone/>
            </a:pPr>
            <a:endParaRPr lang="en-US" dirty="0"/>
          </a:p>
          <a:p>
            <a:r>
              <a:rPr lang="en-US" b="0" dirty="0" smtClean="0"/>
              <a:t>NPRR928</a:t>
            </a:r>
            <a:r>
              <a:rPr lang="en-US" b="0" dirty="0"/>
              <a:t>, Cybersecurity Incident Notification [ERCOT]</a:t>
            </a:r>
          </a:p>
          <a:p>
            <a:pPr lvl="1"/>
            <a:r>
              <a:rPr lang="en-US" dirty="0" smtClean="0"/>
              <a:t>IA</a:t>
            </a:r>
            <a:r>
              <a:rPr lang="en-US" dirty="0"/>
              <a:t>:  Less than $</a:t>
            </a:r>
            <a:r>
              <a:rPr lang="en-US" dirty="0" smtClean="0"/>
              <a:t>10k O&amp;M</a:t>
            </a:r>
            <a:r>
              <a:rPr lang="en-US" dirty="0"/>
              <a:t>			</a:t>
            </a:r>
            <a:r>
              <a:rPr lang="en-US" dirty="0" smtClean="0"/>
              <a:t>	Priority </a:t>
            </a:r>
            <a:r>
              <a:rPr lang="en-US" dirty="0"/>
              <a:t>n/a; Rank n/a</a:t>
            </a:r>
          </a:p>
          <a:p>
            <a:pPr marL="0" indent="0" eaLnBrk="1" hangingPunct="1">
              <a:spcBef>
                <a:spcPts val="0"/>
              </a:spcBef>
              <a:spcAft>
                <a:spcPts val="600"/>
              </a:spcAft>
              <a:buFontTx/>
              <a:buNone/>
              <a:defRPr/>
            </a:pPr>
            <a:endParaRPr lang="en-US" sz="1600" i="1" dirty="0"/>
          </a:p>
          <a:p>
            <a:pPr marL="0" indent="0" eaLnBrk="1" hangingPunct="1">
              <a:spcBef>
                <a:spcPts val="0"/>
              </a:spcBef>
              <a:spcAft>
                <a:spcPts val="600"/>
              </a:spcAft>
              <a:buFontTx/>
              <a:buNone/>
              <a:defRPr/>
            </a:pPr>
            <a:endParaRPr lang="en-US" sz="1600" i="1" dirty="0" smtClean="0"/>
          </a:p>
          <a:p>
            <a:pPr marL="0" indent="0" eaLnBrk="1" hangingPunct="1">
              <a:spcBef>
                <a:spcPts val="0"/>
              </a:spcBef>
              <a:spcAft>
                <a:spcPts val="600"/>
              </a:spcAft>
              <a:buFontTx/>
              <a:buNone/>
              <a:defRPr/>
            </a:pPr>
            <a:r>
              <a:rPr lang="en-US" sz="1600" i="1" dirty="0" smtClean="0"/>
              <a:t>(* </a:t>
            </a:r>
            <a:r>
              <a:rPr lang="en-US" sz="1600" i="1" dirty="0"/>
              <a:t>denotes no impact</a:t>
            </a:r>
            <a:r>
              <a:rPr lang="en-US" sz="1600" i="1" dirty="0" smtClean="0"/>
              <a:t>)</a:t>
            </a:r>
            <a:endParaRPr lang="en-US"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lvl="0" indent="0">
              <a:spcBef>
                <a:spcPct val="0"/>
              </a:spcBef>
              <a:buNone/>
              <a:defRPr/>
            </a:pPr>
            <a:endParaRPr lang="en-US" dirty="0" smtClean="0"/>
          </a:p>
          <a:p>
            <a:pPr marL="0" lvl="0" indent="0">
              <a:spcBef>
                <a:spcPct val="0"/>
              </a:spcBef>
              <a:buNone/>
              <a:defRPr/>
            </a:pPr>
            <a:r>
              <a:rPr lang="en-US" dirty="0" smtClean="0"/>
              <a:t>Other </a:t>
            </a:r>
            <a:r>
              <a:rPr lang="en-US" dirty="0"/>
              <a:t>Binding </a:t>
            </a:r>
            <a:r>
              <a:rPr lang="en-US" dirty="0" smtClean="0"/>
              <a:t>Documents List </a:t>
            </a:r>
            <a:r>
              <a:rPr lang="en-US" dirty="0"/>
              <a:t>(Vote)</a:t>
            </a:r>
          </a:p>
          <a:p>
            <a:pPr lvl="0">
              <a:spcBef>
                <a:spcPct val="0"/>
              </a:spcBef>
              <a:defRPr/>
            </a:pPr>
            <a:r>
              <a:rPr lang="en-US" b="0" dirty="0"/>
              <a:t>Pursuant to paragraph (3) of Section 1.1, Summary of the ERCOT Protocols Document, PRS </a:t>
            </a:r>
            <a:r>
              <a:rPr lang="en-US" b="0" dirty="0" smtClean="0"/>
              <a:t>unanimously voted to recommend adding the “Procedure </a:t>
            </a:r>
            <a:r>
              <a:rPr lang="en-US" b="0" dirty="0"/>
              <a:t>for Calculating Responsive Reserve (RRS) Limits for Individual </a:t>
            </a:r>
            <a:r>
              <a:rPr lang="en-US" b="0" dirty="0" smtClean="0"/>
              <a:t>Resources” to </a:t>
            </a:r>
            <a:r>
              <a:rPr lang="en-US" b="0" dirty="0"/>
              <a:t>the Other Binding Documents </a:t>
            </a:r>
            <a:r>
              <a:rPr lang="en-US" b="0" dirty="0" smtClean="0"/>
              <a:t>List </a:t>
            </a:r>
            <a:endParaRPr lang="en-US" b="0"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extLst>
      <p:ext uri="{BB962C8B-B14F-4D97-AF65-F5344CB8AC3E}">
        <p14:creationId xmlns:p14="http://schemas.microsoft.com/office/powerpoint/2010/main" val="111130783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mtClean="0"/>
              <a:t>Appendix</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NPRR928, Cybersecurity Incident Notification [ERCOT]</a:t>
            </a:r>
            <a:endParaRPr lang="en-US" sz="1800" dirty="0"/>
          </a:p>
        </p:txBody>
      </p:sp>
      <p:sp>
        <p:nvSpPr>
          <p:cNvPr id="14339" name="Rectangle 2"/>
          <p:cNvSpPr>
            <a:spLocks noChangeArrowheads="1"/>
          </p:cNvSpPr>
          <p:nvPr/>
        </p:nvSpPr>
        <p:spPr bwMode="auto">
          <a:xfrm>
            <a:off x="487363" y="729347"/>
            <a:ext cx="8158162" cy="56323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a:t>
            </a:r>
          </a:p>
          <a:p>
            <a:r>
              <a:rPr lang="en-US" b="1" dirty="0"/>
              <a:t>ERCOT Impact Analysis:  </a:t>
            </a:r>
            <a:r>
              <a:rPr lang="en-US" dirty="0"/>
              <a:t>Less than $10k (O&amp;M); no impacts to ERCOT staffing; impacts to CRM &amp; Registration System (REG) and Integration; </a:t>
            </a:r>
            <a:r>
              <a:rPr lang="x-none" dirty="0"/>
              <a:t>ERCOT business processes</a:t>
            </a:r>
            <a:r>
              <a:rPr lang="en-US" dirty="0"/>
              <a:t> will be updated; no impacts to ERCOT grid operations and practices.</a:t>
            </a:r>
          </a:p>
          <a:p>
            <a:r>
              <a:rPr lang="en-US" b="1" dirty="0"/>
              <a:t>Revision Description:  </a:t>
            </a:r>
            <a:r>
              <a:rPr lang="en-US" dirty="0"/>
              <a:t>This NPRR establishes Market Participant notification responsibilities with respect to Cybersecurity Incidents. Market Participant notification of Cybersecurity Incidents will provide ERCOT with awareness of cybersecurity impacts and vulnerabilities to networks and systems that interface with ERCOT, which will help ERCOT mitigate and prevent injury to the ERCOT System and ERCOT’s ability to perform the functions of an independent organization under the Public Utility Regulatory Act (PURA).</a:t>
            </a:r>
          </a:p>
          <a:p>
            <a:r>
              <a:rPr lang="en-US" b="1" dirty="0"/>
              <a:t>PRS Decision:</a:t>
            </a:r>
            <a:r>
              <a:rPr lang="en-US" dirty="0"/>
              <a:t>  On 10/10/19, PRS voted to recommend approval of NPRR928 as amended by the 9/27/19 MSCGI comments.  There were three abstentions from the Independent Generator (Luminant) and Independent Power Marketer (IPM) (2) (EDF, Tenaska) Market Segments.  On 11/13/19, PRS voted to endorse and forward to TAC the 10/10/19 PRS Report and Impact Analysis for NPRR928.  There was one abstention from the Independent Generator (Luminant) Market Segment.  The IPM Market Segment was not present for the vote.</a:t>
            </a:r>
          </a:p>
        </p:txBody>
      </p:sp>
    </p:spTree>
    <p:extLst>
      <p:ext uri="{BB962C8B-B14F-4D97-AF65-F5344CB8AC3E}">
        <p14:creationId xmlns:p14="http://schemas.microsoft.com/office/powerpoint/2010/main" val="10785943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NPRR941, Create a Lower Rio Grande Valley Hub [DC Energy]</a:t>
            </a:r>
            <a:endParaRPr lang="en-US" sz="1800" dirty="0"/>
          </a:p>
        </p:txBody>
      </p:sp>
      <p:sp>
        <p:nvSpPr>
          <p:cNvPr id="14339" name="Rectangle 2"/>
          <p:cNvSpPr>
            <a:spLocks noChangeArrowheads="1"/>
          </p:cNvSpPr>
          <p:nvPr/>
        </p:nvSpPr>
        <p:spPr bwMode="auto">
          <a:xfrm>
            <a:off x="346586" y="633811"/>
            <a:ext cx="8480323" cy="59400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2860</a:t>
            </a:r>
          </a:p>
          <a:p>
            <a:r>
              <a:rPr lang="en-US" b="1" dirty="0"/>
              <a:t>ERCOT Impact Analysis:  </a:t>
            </a:r>
            <a:r>
              <a:rPr lang="en-US" dirty="0"/>
              <a:t>Between $250k and $350k; no impacts to ERCOT staffing; impacts Market Management </a:t>
            </a:r>
            <a:r>
              <a:rPr lang="en-US" dirty="0" smtClean="0"/>
              <a:t>System </a:t>
            </a:r>
            <a:r>
              <a:rPr lang="en-US" dirty="0"/>
              <a:t>(MMS), Data and Information Products (DAIP), Energy Management System (EMS), and External Public; </a:t>
            </a:r>
            <a:r>
              <a:rPr lang="x-none" dirty="0"/>
              <a:t>ERCOT business processes</a:t>
            </a:r>
            <a:r>
              <a:rPr lang="en-US" dirty="0"/>
              <a:t> will be updated; no impacts to ERCOT grid operations and practices.</a:t>
            </a:r>
          </a:p>
          <a:p>
            <a:r>
              <a:rPr lang="en-US" b="1" dirty="0"/>
              <a:t>Revision Description:  </a:t>
            </a:r>
            <a:r>
              <a:rPr lang="en-US" dirty="0"/>
              <a:t>This NPRR creates a trading Hub “Lower Rio Grande Valley 138/345 kV Hub (LRGV 138/345)” in the ERCOT lower Rio Grande Valley.  The NPRR also excludes this new Hub from the existing ERCOT-wide Hub average and Bus average calculations in Section 3.5.2.6, ERCOT Hub Average 345 kV Hub (ERCOT 345), and Section 3.5.2.7, ERCOT Bus Average 345 kV Hub (ERCOT 345 Bus).</a:t>
            </a:r>
          </a:p>
          <a:p>
            <a:r>
              <a:rPr lang="en-US" b="1" dirty="0"/>
              <a:t>PRS Decision:</a:t>
            </a:r>
            <a:r>
              <a:rPr lang="en-US" dirty="0"/>
              <a:t>  On 8/15/19, PRS voted to recommend approval of NPRR941 as amended by the 8/6/19 DC Energy comments.  There was one abstention from the Consumer (Occidental Chemical) Market Segment.  On 11/13/19, PRS voted to endorse and forward to TAC the 8/15/19 PRS Report as amended by the 10/28/19 ERCOT comments and the Impact Analysis for NPRR941 with a recommended priority of 2020 and rank of 2860.  There was one abstention from the Consumer (Occidental) Market Segment.  The IPM Market Segment was not present for the vote.</a:t>
            </a:r>
          </a:p>
        </p:txBody>
      </p:sp>
    </p:spTree>
    <p:extLst>
      <p:ext uri="{BB962C8B-B14F-4D97-AF65-F5344CB8AC3E}">
        <p14:creationId xmlns:p14="http://schemas.microsoft.com/office/powerpoint/2010/main" val="17653628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NPRR972, Enhancing Existing CRR Transaction Limit Process [ERCOT]</a:t>
            </a:r>
            <a:endParaRPr lang="en-US" sz="1800" dirty="0"/>
          </a:p>
        </p:txBody>
      </p:sp>
      <p:sp>
        <p:nvSpPr>
          <p:cNvPr id="14339" name="Rectangle 2"/>
          <p:cNvSpPr>
            <a:spLocks noChangeArrowheads="1"/>
          </p:cNvSpPr>
          <p:nvPr/>
        </p:nvSpPr>
        <p:spPr bwMode="auto">
          <a:xfrm>
            <a:off x="487363" y="879475"/>
            <a:ext cx="8158162"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January 1, 2020</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ERCOT grid operations and practices will be updated.</a:t>
            </a:r>
          </a:p>
          <a:p>
            <a:r>
              <a:rPr lang="en-US" b="1" dirty="0"/>
              <a:t>Revision Description:  </a:t>
            </a:r>
            <a:r>
              <a:rPr lang="en-US" dirty="0"/>
              <a:t>This NPRR provides ERCOT with authority to </a:t>
            </a:r>
            <a:r>
              <a:rPr lang="en-US" u="sng" dirty="0"/>
              <a:t>not</a:t>
            </a:r>
            <a:r>
              <a:rPr lang="en-US" dirty="0"/>
              <a:t> open a transaction adjustment period for a Congestion Revenue Right (CRR) Auction, even if the total number of transactions submitted exceeds the transaction limit announced prior to the auction, as long as the total number of transactions submitted does not exceed the number of transactions that can be processed by ERCOT’s systems.  </a:t>
            </a:r>
          </a:p>
          <a:p>
            <a:r>
              <a:rPr lang="en-US" b="1" dirty="0"/>
              <a:t>PRS Decision:</a:t>
            </a:r>
            <a:r>
              <a:rPr lang="en-US" dirty="0"/>
              <a:t>  On 10/10/19, PRS unanimously voted to recommend approval of NPRR972 as submitted.  On 11/13/19, PRS unanimously voted to endorse and forward to TAC the 10/10/19 PRS Report and Impact Analysis for NPRR972.  The IPM Market Segment was not present for the vote.</a:t>
            </a:r>
          </a:p>
        </p:txBody>
      </p:sp>
    </p:spTree>
    <p:extLst>
      <p:ext uri="{BB962C8B-B14F-4D97-AF65-F5344CB8AC3E}">
        <p14:creationId xmlns:p14="http://schemas.microsoft.com/office/powerpoint/2010/main" val="361123898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2019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solidFill>
                  <a:prstClr val="black">
                    <a:tint val="75000"/>
                  </a:prstClr>
                </a:solidFill>
              </a:rPr>
              <a:pPr/>
              <a:t>8</a:t>
            </a:fld>
            <a:endParaRPr lang="en-US">
              <a:solidFill>
                <a:prstClr val="black">
                  <a:tint val="75000"/>
                </a:prstClr>
              </a:solidFill>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91321"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800" b="0" kern="0" dirty="0" smtClean="0">
                <a:solidFill>
                  <a:srgbClr val="000000"/>
                </a:solidFill>
                <a:cs typeface="+mn-cs"/>
              </a:rPr>
              <a:t>APPENDIX</a:t>
            </a:r>
          </a:p>
          <a:p>
            <a:pPr defTabSz="914400" eaLnBrk="1" hangingPunct="1">
              <a:defRPr/>
            </a:pPr>
            <a:r>
              <a:rPr lang="en-US" sz="700" b="0" kern="0" dirty="0" smtClean="0">
                <a:solidFill>
                  <a:srgbClr val="FF0000"/>
                </a:solidFill>
                <a:cs typeface="+mn-cs"/>
              </a:rPr>
              <a:t>Red </a:t>
            </a:r>
            <a:r>
              <a:rPr lang="en-US" sz="700" b="0" kern="0" dirty="0">
                <a:solidFill>
                  <a:srgbClr val="FF0000"/>
                </a:solidFill>
                <a:cs typeface="+mn-cs"/>
              </a:rPr>
              <a:t>Text</a:t>
            </a:r>
            <a:r>
              <a:rPr lang="en-US" sz="700" b="0" kern="0" dirty="0">
                <a:solidFill>
                  <a:srgbClr val="000000"/>
                </a:solidFill>
                <a:cs typeface="+mn-cs"/>
              </a:rPr>
              <a:t>: </a:t>
            </a:r>
            <a:r>
              <a:rPr lang="en-US" sz="700" b="0" kern="0" dirty="0" smtClean="0">
                <a:solidFill>
                  <a:srgbClr val="000000"/>
                </a:solidFill>
                <a:cs typeface="+mn-cs"/>
              </a:rPr>
              <a:t>New </a:t>
            </a:r>
            <a:r>
              <a:rPr lang="en-US" sz="700" b="0" kern="0" dirty="0">
                <a:solidFill>
                  <a:srgbClr val="000000"/>
                </a:solidFill>
                <a:cs typeface="+mn-cs"/>
              </a:rPr>
              <a:t>additions and target release </a:t>
            </a:r>
            <a:r>
              <a:rPr lang="en-US" sz="700" b="0" kern="0" dirty="0" smtClean="0">
                <a:solidFill>
                  <a:srgbClr val="000000"/>
                </a:solidFill>
                <a:cs typeface="+mn-cs"/>
              </a:rPr>
              <a:t>changes</a:t>
            </a:r>
          </a:p>
          <a:p>
            <a:pPr defTabSz="914400" eaLnBrk="1" hangingPunct="1">
              <a:defRPr/>
            </a:pPr>
            <a:r>
              <a:rPr lang="en-US" sz="700" b="0" strike="sngStrike" kern="0" dirty="0">
                <a:solidFill>
                  <a:srgbClr val="000000"/>
                </a:solidFill>
                <a:cs typeface="+mn-cs"/>
              </a:rPr>
              <a:t>Strike-Through Text</a:t>
            </a:r>
            <a:r>
              <a:rPr lang="en-US" sz="700" b="0" kern="0" dirty="0">
                <a:solidFill>
                  <a:srgbClr val="000000"/>
                </a:solidFill>
                <a:cs typeface="+mn-cs"/>
              </a:rPr>
              <a:t>: Previous target </a:t>
            </a:r>
            <a:r>
              <a:rPr lang="en-US" sz="700" b="0" kern="0" dirty="0" smtClean="0">
                <a:solidFill>
                  <a:srgbClr val="000000"/>
                </a:solidFill>
                <a:cs typeface="+mn-cs"/>
              </a:rPr>
              <a:t>release</a:t>
            </a:r>
            <a:endParaRPr lang="en-US" sz="700" b="0" kern="0" dirty="0">
              <a:solidFill>
                <a:srgbClr val="000000"/>
              </a:solidFill>
              <a:cs typeface="+mn-cs"/>
            </a:endParaRPr>
          </a:p>
          <a:p>
            <a:pPr defTabSz="914400" eaLnBrk="1" hangingPunct="1">
              <a:defRPr/>
            </a:pPr>
            <a:r>
              <a:rPr lang="en-US" sz="700" b="0" kern="0" dirty="0">
                <a:solidFill>
                  <a:srgbClr val="000000"/>
                </a:solidFill>
                <a:cs typeface="+mn-cs"/>
              </a:rPr>
              <a:t>(a), (b), </a:t>
            </a:r>
            <a:r>
              <a:rPr lang="en-US" sz="700" b="0" kern="0" dirty="0" smtClean="0">
                <a:solidFill>
                  <a:srgbClr val="000000"/>
                </a:solidFill>
                <a:cs typeface="+mn-cs"/>
              </a:rPr>
              <a:t>etc.: </a:t>
            </a:r>
            <a:r>
              <a:rPr lang="en-US" sz="700" b="0" kern="0" dirty="0">
                <a:solidFill>
                  <a:srgbClr val="000000"/>
                </a:solidFill>
                <a:cs typeface="+mn-cs"/>
              </a:rPr>
              <a:t>M</a:t>
            </a:r>
            <a:r>
              <a:rPr lang="en-US" sz="700" b="0" kern="0" dirty="0" err="1" smtClean="0">
                <a:solidFill>
                  <a:srgbClr val="000000"/>
                </a:solidFill>
                <a:cs typeface="+mn-cs"/>
              </a:rPr>
              <a:t>ultiple</a:t>
            </a:r>
            <a:r>
              <a:rPr lang="en-US" sz="700" b="0" kern="0" dirty="0" smtClean="0">
                <a:solidFill>
                  <a:srgbClr val="000000"/>
                </a:solidFill>
                <a:cs typeface="+mn-cs"/>
              </a:rPr>
              <a:t> phase release</a:t>
            </a:r>
            <a:endParaRPr lang="en-US" sz="700" b="0" kern="0" dirty="0">
              <a:solidFill>
                <a:srgbClr val="000000"/>
              </a:solidFill>
              <a:cs typeface="+mn-cs"/>
            </a:endParaRPr>
          </a:p>
        </p:txBody>
      </p:sp>
      <p:graphicFrame>
        <p:nvGraphicFramePr>
          <p:cNvPr id="33" name="Group 3"/>
          <p:cNvGraphicFramePr>
            <a:graphicFrameLocks/>
          </p:cNvGraphicFramePr>
          <p:nvPr>
            <p:extLst/>
          </p:nvPr>
        </p:nvGraphicFramePr>
        <p:xfrm>
          <a:off x="160280" y="798446"/>
          <a:ext cx="8839200" cy="4207144"/>
        </p:xfrm>
        <a:graphic>
          <a:graphicData uri="http://schemas.openxmlformats.org/drawingml/2006/table">
            <a:tbl>
              <a:tblPr/>
              <a:tblGrid>
                <a:gridCol w="1439920"/>
                <a:gridCol w="1524000"/>
                <a:gridCol w="1447800"/>
                <a:gridCol w="1447800"/>
                <a:gridCol w="1447800"/>
                <a:gridCol w="1531880"/>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2/5 – 2/7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4/2 – 4/4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5/28 – 5/30</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8/6 – 8/8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10/15 – 10/17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12/10 – 12/12</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NPRR842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NPRR858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NPRR878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cap="none" normalizeH="0" baseline="0" dirty="0" smtClean="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PGRR057</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7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OBDRR011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5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RMGRR156</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8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PGRR062</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NPRR916</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NPRR809</a:t>
                      </a:r>
                      <a:r>
                        <a:rPr kumimoji="0" lang="en-US" sz="900" b="0" i="0" u="none" strike="noStrike" cap="none" normalizeH="0" baseline="0" dirty="0" smtClean="0">
                          <a:ln>
                            <a:noFill/>
                          </a:ln>
                          <a:solidFill>
                            <a:schemeClr val="tx1"/>
                          </a:solidFill>
                          <a:effectLst/>
                          <a:latin typeface="Courier New" pitchFamily="49" charset="0"/>
                        </a:rPr>
                        <a:t>(b)</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NPRR817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NPRR833</a:t>
                      </a:r>
                      <a:r>
                        <a:rPr kumimoji="0" lang="en-US" sz="900" b="0" i="0" u="none" strike="noStrike" cap="none" normalizeH="0" baseline="0" dirty="0" smtClean="0">
                          <a:ln>
                            <a:noFill/>
                          </a:ln>
                          <a:solidFill>
                            <a:schemeClr val="tx1"/>
                          </a:solidFill>
                          <a:effectLst/>
                          <a:latin typeface="Courier New" pitchFamily="49" charset="0"/>
                        </a:rPr>
                        <a:t>(a/b)</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NPRR865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NPRR866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VCMRR021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5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VCMRR022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NPRR877 </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Ph1</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NPRR833</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(c)</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NPRR901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NPRR916</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NOGRR174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OBDRR010</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8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NPRR909</a:t>
                      </a:r>
                      <a:endParaRPr kumimoji="0" lang="en-US" sz="16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2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NPRR519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NPRR620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NPRR755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NOGRR154</a:t>
                      </a:r>
                      <a:endParaRPr kumimoji="0" lang="en-US" sz="14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OBDRR014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4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NPRR821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PGRR066</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NPRR899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NPRR895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PGRR061</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PGRR070</a:t>
                      </a:r>
                      <a:r>
                        <a:rPr kumimoji="0" lang="en-US" sz="900" b="0" i="0" u="none" strike="noStrike" cap="none" normalizeH="0" baseline="0" dirty="0" smtClean="0">
                          <a:ln>
                            <a:noFill/>
                          </a:ln>
                          <a:solidFill>
                            <a:schemeClr val="tx1"/>
                          </a:solidFill>
                          <a:effectLst/>
                          <a:latin typeface="Courier New" pitchFamily="49" charset="0"/>
                        </a:rPr>
                        <a:t>(a)</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bg1"/>
                          </a:solidFill>
                          <a:effectLst/>
                          <a:latin typeface="Courier New" pitchFamily="49" charset="0"/>
                          <a:ea typeface="+mn-ea"/>
                          <a:cs typeface="+mn-cs"/>
                        </a:rPr>
                        <a:t>RR917</a:t>
                      </a:r>
                      <a:r>
                        <a:rPr kumimoji="0" lang="en-US" sz="900" b="0" i="0" u="none" strike="noStrike" kern="1200" cap="none" normalizeH="0" baseline="0" dirty="0" smtClean="0">
                          <a:ln>
                            <a:noFill/>
                          </a:ln>
                          <a:solidFill>
                            <a:schemeClr val="bg1"/>
                          </a:solidFill>
                          <a:effectLst/>
                          <a:latin typeface="Courier New" pitchFamily="49" charset="0"/>
                          <a:ea typeface="+mn-ea"/>
                          <a:cs typeface="+mn-cs"/>
                        </a:rPr>
                        <a:t>(a)</a:t>
                      </a:r>
                      <a:endParaRPr kumimoji="0" lang="en-US" sz="1200" b="0" i="0" u="none" strike="noStrike" kern="1200" cap="none" normalizeH="0" baseline="0" dirty="0" smtClean="0">
                        <a:ln>
                          <a:noFill/>
                        </a:ln>
                        <a:solidFill>
                          <a:schemeClr val="bg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NPRR889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RMGRR155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RRGRR018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NPRR921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NOGRR185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PGRR069</a:t>
                      </a:r>
                      <a:endParaRPr kumimoji="0" lang="en-US" sz="1200" b="0" i="0" u="none" strike="noStrike" kern="1200" cap="none" normalizeH="0" baseline="0" dirty="0" smtClean="0">
                        <a:ln>
                          <a:noFill/>
                        </a:ln>
                        <a:solidFill>
                          <a:schemeClr val="bg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NPRR873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NPRR920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NPRR952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PGRR072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SCR797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NPRR920</a:t>
                      </a:r>
                      <a:endParaRPr kumimoji="0" lang="en-US" sz="900" b="0" i="0" u="none" strike="noStrike" kern="1200" cap="none" normalizeH="0" baseline="0" dirty="0" smtClean="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24" name="TextBox 21"/>
          <p:cNvSpPr txBox="1">
            <a:spLocks noChangeArrowheads="1"/>
          </p:cNvSpPr>
          <p:nvPr/>
        </p:nvSpPr>
        <p:spPr bwMode="auto">
          <a:xfrm>
            <a:off x="5242489" y="5529940"/>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28" name="TextBox 21"/>
          <p:cNvSpPr txBox="1">
            <a:spLocks noChangeArrowheads="1"/>
          </p:cNvSpPr>
          <p:nvPr/>
        </p:nvSpPr>
        <p:spPr bwMode="auto">
          <a:xfrm>
            <a:off x="6498328" y="5520256"/>
            <a:ext cx="2485392" cy="954107"/>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a:solidFill>
                  <a:prstClr val="black"/>
                </a:solidFill>
                <a:cs typeface="+mn-cs"/>
              </a:rPr>
              <a:t>NPRR809(b) – Reporting/posting system changes</a:t>
            </a:r>
          </a:p>
          <a:p>
            <a:pPr defTabSz="914400" eaLnBrk="1" hangingPunct="1">
              <a:defRPr/>
            </a:pPr>
            <a:r>
              <a:rPr lang="en-US" sz="800" b="0" kern="0" dirty="0">
                <a:solidFill>
                  <a:prstClr val="black"/>
                </a:solidFill>
                <a:cs typeface="+mn-cs"/>
              </a:rPr>
              <a:t>NPRR833(a/b) – DAM/SCED system changes</a:t>
            </a:r>
          </a:p>
          <a:p>
            <a:pPr defTabSz="914400" eaLnBrk="1" hangingPunct="1">
              <a:defRPr/>
            </a:pPr>
            <a:r>
              <a:rPr lang="en-US" sz="800" b="0" kern="0" dirty="0" smtClean="0">
                <a:solidFill>
                  <a:prstClr val="black"/>
                </a:solidFill>
                <a:cs typeface="+mn-cs"/>
              </a:rPr>
              <a:t>NPRR833(c) </a:t>
            </a:r>
            <a:r>
              <a:rPr lang="en-US" sz="800" b="0" kern="0" dirty="0">
                <a:solidFill>
                  <a:prstClr val="black"/>
                </a:solidFill>
                <a:cs typeface="+mn-cs"/>
              </a:rPr>
              <a:t>– </a:t>
            </a:r>
            <a:r>
              <a:rPr lang="en-US" sz="800" b="0" kern="0" dirty="0" smtClean="0">
                <a:solidFill>
                  <a:prstClr val="black"/>
                </a:solidFill>
                <a:cs typeface="+mn-cs"/>
              </a:rPr>
              <a:t>CRR </a:t>
            </a:r>
            <a:r>
              <a:rPr lang="en-US" sz="800" b="0" kern="0" dirty="0">
                <a:solidFill>
                  <a:prstClr val="black"/>
                </a:solidFill>
                <a:cs typeface="+mn-cs"/>
              </a:rPr>
              <a:t>system </a:t>
            </a:r>
            <a:r>
              <a:rPr lang="en-US" sz="800" b="0" kern="0" dirty="0" smtClean="0">
                <a:solidFill>
                  <a:prstClr val="black"/>
                </a:solidFill>
                <a:cs typeface="+mn-cs"/>
              </a:rPr>
              <a:t>changes</a:t>
            </a:r>
          </a:p>
          <a:p>
            <a:pPr defTabSz="914400" eaLnBrk="1" hangingPunct="1">
              <a:defRPr/>
            </a:pPr>
            <a:r>
              <a:rPr lang="en-US" sz="800" b="0" kern="0" dirty="0" smtClean="0">
                <a:solidFill>
                  <a:prstClr val="black"/>
                </a:solidFill>
                <a:cs typeface="+mn-cs"/>
              </a:rPr>
              <a:t>NPRR916(a) </a:t>
            </a:r>
            <a:r>
              <a:rPr lang="en-US" sz="800" b="0" kern="0" dirty="0">
                <a:solidFill>
                  <a:prstClr val="black"/>
                </a:solidFill>
                <a:cs typeface="+mn-cs"/>
              </a:rPr>
              <a:t>– Mitigated Offer Floor to </a:t>
            </a:r>
            <a:r>
              <a:rPr lang="en-US" sz="800" b="0" kern="0" dirty="0" smtClean="0">
                <a:solidFill>
                  <a:prstClr val="black"/>
                </a:solidFill>
                <a:cs typeface="+mn-cs"/>
              </a:rPr>
              <a:t>$0/MWh</a:t>
            </a:r>
          </a:p>
          <a:p>
            <a:pPr defTabSz="914400" eaLnBrk="1" hangingPunct="1">
              <a:defRPr/>
            </a:pPr>
            <a:r>
              <a:rPr lang="en-US" sz="800" b="0" kern="0" dirty="0" smtClean="0">
                <a:solidFill>
                  <a:prstClr val="black"/>
                </a:solidFill>
                <a:cs typeface="+mn-cs"/>
              </a:rPr>
              <a:t>NPRR916(b) – Mitigated Offer Floor to -$20/MWh</a:t>
            </a:r>
          </a:p>
          <a:p>
            <a:pPr defTabSz="914400" eaLnBrk="1" hangingPunct="1">
              <a:defRPr/>
            </a:pPr>
            <a:r>
              <a:rPr lang="en-US" sz="800" b="0" kern="0" dirty="0" smtClean="0">
                <a:solidFill>
                  <a:prstClr val="black"/>
                </a:solidFill>
                <a:cs typeface="+mn-cs"/>
              </a:rPr>
              <a:t>PGRR057(b) – List of GMD event contingencies</a:t>
            </a:r>
          </a:p>
          <a:p>
            <a:pPr defTabSz="914400" eaLnBrk="1" hangingPunct="1">
              <a:defRPr/>
            </a:pPr>
            <a:r>
              <a:rPr lang="en-US" sz="800" b="0" kern="0" dirty="0" smtClean="0">
                <a:solidFill>
                  <a:srgbClr val="FF0000"/>
                </a:solidFill>
                <a:cs typeface="+mn-cs"/>
              </a:rPr>
              <a:t>PGRR070(a) – Sect. 3.1.8, paragraphs (1) and (2)</a:t>
            </a:r>
          </a:p>
        </p:txBody>
      </p:sp>
      <p:sp>
        <p:nvSpPr>
          <p:cNvPr id="13" name="TextBox 12"/>
          <p:cNvSpPr txBox="1"/>
          <p:nvPr/>
        </p:nvSpPr>
        <p:spPr>
          <a:xfrm>
            <a:off x="2828754" y="1359665"/>
            <a:ext cx="278384" cy="3670236"/>
          </a:xfrm>
          <a:prstGeom prst="rect">
            <a:avLst/>
          </a:prstGeom>
          <a:noFill/>
        </p:spPr>
        <p:txBody>
          <a:bodyPr wrap="square" rtlCol="0">
            <a:spAutoFit/>
          </a:bodyPr>
          <a:lstStyle/>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r>
              <a:rPr lang="en-US" sz="12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r>
              <a:rPr lang="en-US" sz="1050" b="1" i="1" kern="0" dirty="0" smtClean="0">
                <a:solidFill>
                  <a:srgbClr val="000000"/>
                </a:solidFill>
                <a:latin typeface="Arial" panose="020B0604020202020204"/>
                <a:cs typeface="+mn-cs"/>
              </a:rPr>
              <a:t> </a:t>
            </a:r>
            <a:endParaRPr lang="en-US" b="1" i="1" kern="0" dirty="0" smtClean="0">
              <a:solidFill>
                <a:srgbClr val="000000"/>
              </a:solidFill>
              <a:latin typeface="Arial" panose="020B0604020202020204"/>
              <a:cs typeface="+mn-cs"/>
            </a:endParaRPr>
          </a:p>
          <a:p>
            <a:pPr algn="ctr" defTabSz="914400" eaLnBrk="1" hangingPunct="1">
              <a:defRPr/>
            </a:pPr>
            <a:endParaRPr lang="en-US" sz="3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400" b="1" i="1" kern="0" dirty="0" smtClean="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smtClean="0">
              <a:solidFill>
                <a:srgbClr val="000000"/>
              </a:solidFill>
              <a:latin typeface="Arial" panose="020B0604020202020204"/>
              <a:cs typeface="+mn-cs"/>
            </a:endParaRPr>
          </a:p>
        </p:txBody>
      </p:sp>
      <p:sp>
        <p:nvSpPr>
          <p:cNvPr id="20" name="TextBox 19"/>
          <p:cNvSpPr txBox="1"/>
          <p:nvPr/>
        </p:nvSpPr>
        <p:spPr>
          <a:xfrm>
            <a:off x="8649675" y="1351705"/>
            <a:ext cx="370549" cy="2339102"/>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P</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700" b="1" i="1" kern="0" dirty="0" smtClean="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23" name="TextBox 12"/>
          <p:cNvSpPr txBox="1">
            <a:spLocks noChangeArrowheads="1"/>
          </p:cNvSpPr>
          <p:nvPr/>
        </p:nvSpPr>
        <p:spPr bwMode="auto">
          <a:xfrm>
            <a:off x="4575566" y="2805690"/>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7</a:t>
            </a:r>
            <a:r>
              <a:rPr lang="en-US" sz="1200" dirty="0" smtClean="0">
                <a:solidFill>
                  <a:prstClr val="black"/>
                </a:solidFill>
                <a:cs typeface="+mn-cs"/>
              </a:rPr>
              <a:t>/1</a:t>
            </a:r>
            <a:endParaRPr lang="en-US" sz="1200" kern="0" dirty="0" smtClean="0">
              <a:solidFill>
                <a:prstClr val="black"/>
              </a:solidFill>
              <a:cs typeface="+mn-cs"/>
            </a:endParaRPr>
          </a:p>
        </p:txBody>
      </p:sp>
      <p:sp>
        <p:nvSpPr>
          <p:cNvPr id="25" name="TextBox 24"/>
          <p:cNvSpPr txBox="1"/>
          <p:nvPr/>
        </p:nvSpPr>
        <p:spPr>
          <a:xfrm>
            <a:off x="4261749" y="4724005"/>
            <a:ext cx="370549" cy="246221"/>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   </a:t>
            </a:r>
          </a:p>
        </p:txBody>
      </p:sp>
      <p:sp>
        <p:nvSpPr>
          <p:cNvPr id="34" name="TextBox 12"/>
          <p:cNvSpPr txBox="1">
            <a:spLocks noChangeArrowheads="1"/>
          </p:cNvSpPr>
          <p:nvPr/>
        </p:nvSpPr>
        <p:spPr bwMode="auto">
          <a:xfrm>
            <a:off x="3468509" y="3363660"/>
            <a:ext cx="1097280"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6/2</a:t>
            </a:r>
            <a:endParaRPr lang="en-US" sz="1200" kern="0" dirty="0" smtClean="0">
              <a:solidFill>
                <a:prstClr val="black"/>
              </a:solidFill>
              <a:cs typeface="+mn-cs"/>
            </a:endParaRPr>
          </a:p>
        </p:txBody>
      </p:sp>
      <p:sp>
        <p:nvSpPr>
          <p:cNvPr id="36" name="TextBox 35"/>
          <p:cNvSpPr txBox="1"/>
          <p:nvPr/>
        </p:nvSpPr>
        <p:spPr>
          <a:xfrm>
            <a:off x="4256907" y="4475946"/>
            <a:ext cx="370549" cy="461665"/>
          </a:xfrm>
          <a:prstGeom prst="rect">
            <a:avLst/>
          </a:prstGeom>
          <a:noFill/>
        </p:spPr>
        <p:txBody>
          <a:bodyPr wrap="square" rtlCol="0">
            <a:spAutoFit/>
          </a:bodyPr>
          <a:lstStyle/>
          <a:p>
            <a:pPr algn="ctr" defTabSz="914400" eaLnBrk="1" hangingPunct="1">
              <a:defRPr/>
            </a:pPr>
            <a:r>
              <a:rPr lang="en-US" sz="1000" dirty="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a:p>
            <a:pPr algn="ctr" defTabSz="914400" eaLnBrk="1" hangingPunct="1">
              <a:defRPr/>
            </a:pPr>
            <a:endParaRPr lang="en-US" sz="300" dirty="0" smtClean="0">
              <a:solidFill>
                <a:prstClr val="black"/>
              </a:solidFill>
              <a:latin typeface="Wingdings" panose="05000000000000000000" pitchFamily="2" charset="2"/>
              <a:cs typeface="+mn-cs"/>
            </a:endParaRPr>
          </a:p>
          <a:p>
            <a:pPr algn="ctr" defTabSz="914400" eaLnBrk="1" hangingPunct="1">
              <a:defRPr/>
            </a:pPr>
            <a:r>
              <a:rPr lang="en-US" sz="1000" dirty="0" smtClean="0">
                <a:solidFill>
                  <a:prstClr val="black"/>
                </a:solidFill>
                <a:latin typeface="Wingdings" panose="05000000000000000000" pitchFamily="2" charset="2"/>
                <a:cs typeface="+mn-cs"/>
              </a:rPr>
              <a:t>ü</a:t>
            </a:r>
            <a:r>
              <a:rPr lang="en-US" sz="1000" b="1" i="1" kern="0" dirty="0" smtClean="0">
                <a:solidFill>
                  <a:srgbClr val="000000"/>
                </a:solidFill>
                <a:latin typeface="Arial" panose="020B0604020202020204"/>
                <a:cs typeface="+mn-cs"/>
              </a:rPr>
              <a:t>  </a:t>
            </a:r>
          </a:p>
        </p:txBody>
      </p:sp>
      <p:sp>
        <p:nvSpPr>
          <p:cNvPr id="37" name="TextBox 36"/>
          <p:cNvSpPr txBox="1"/>
          <p:nvPr/>
        </p:nvSpPr>
        <p:spPr>
          <a:xfrm rot="16200000">
            <a:off x="2636731" y="4112235"/>
            <a:ext cx="1172116" cy="246221"/>
          </a:xfrm>
          <a:prstGeom prst="rect">
            <a:avLst/>
          </a:prstGeom>
          <a:noFill/>
        </p:spPr>
        <p:txBody>
          <a:bodyPr wrap="none" rtlCol="0">
            <a:spAutoFit/>
          </a:bodyPr>
          <a:lstStyle/>
          <a:p>
            <a:pPr defTabSz="914400" eaLnBrk="1" fontAlgn="auto" hangingPunct="1">
              <a:spcBef>
                <a:spcPts val="0"/>
              </a:spcBef>
              <a:spcAft>
                <a:spcPts val="0"/>
              </a:spcAft>
            </a:pPr>
            <a:r>
              <a:rPr lang="en-US" sz="1000" i="1" dirty="0" smtClean="0">
                <a:solidFill>
                  <a:prstClr val="black"/>
                </a:solidFill>
                <a:latin typeface="Arial" panose="020B0604020202020204"/>
                <a:cs typeface="+mn-cs"/>
              </a:rPr>
              <a:t>CMM Release 1b</a:t>
            </a:r>
            <a:endParaRPr lang="en-US" sz="1000" i="1" dirty="0">
              <a:solidFill>
                <a:prstClr val="black"/>
              </a:solidFill>
              <a:latin typeface="Arial" panose="020B0604020202020204"/>
              <a:cs typeface="+mn-cs"/>
            </a:endParaRPr>
          </a:p>
        </p:txBody>
      </p:sp>
      <p:sp>
        <p:nvSpPr>
          <p:cNvPr id="38" name="Left Brace 37"/>
          <p:cNvSpPr/>
          <p:nvPr/>
        </p:nvSpPr>
        <p:spPr>
          <a:xfrm>
            <a:off x="3294001" y="3635933"/>
            <a:ext cx="181024" cy="1275416"/>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39" name="TextBox 12"/>
          <p:cNvSpPr txBox="1">
            <a:spLocks noChangeArrowheads="1"/>
          </p:cNvSpPr>
          <p:nvPr/>
        </p:nvSpPr>
        <p:spPr bwMode="auto">
          <a:xfrm>
            <a:off x="1594953" y="3637014"/>
            <a:ext cx="1513605"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5/1</a:t>
            </a:r>
            <a:endParaRPr lang="en-US" sz="1200" kern="0" dirty="0">
              <a:solidFill>
                <a:prstClr val="black"/>
              </a:solidFill>
              <a:cs typeface="+mn-cs"/>
            </a:endParaRPr>
          </a:p>
        </p:txBody>
      </p:sp>
      <p:sp>
        <p:nvSpPr>
          <p:cNvPr id="27" name="TextBox 12"/>
          <p:cNvSpPr txBox="1">
            <a:spLocks noChangeArrowheads="1"/>
          </p:cNvSpPr>
          <p:nvPr/>
        </p:nvSpPr>
        <p:spPr bwMode="auto">
          <a:xfrm>
            <a:off x="147569" y="2286000"/>
            <a:ext cx="14536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1</a:t>
            </a:r>
            <a:r>
              <a:rPr lang="en-US" sz="1200" dirty="0" smtClean="0">
                <a:solidFill>
                  <a:prstClr val="black"/>
                </a:solidFill>
                <a:cs typeface="+mn-cs"/>
              </a:rPr>
              <a:t>/22</a:t>
            </a:r>
            <a:endParaRPr lang="en-US" sz="1200" kern="0" dirty="0">
              <a:solidFill>
                <a:prstClr val="black"/>
              </a:solidFill>
              <a:cs typeface="+mn-cs"/>
            </a:endParaRPr>
          </a:p>
        </p:txBody>
      </p:sp>
      <p:sp>
        <p:nvSpPr>
          <p:cNvPr id="31" name="TextBox 12"/>
          <p:cNvSpPr txBox="1">
            <a:spLocks noChangeArrowheads="1"/>
          </p:cNvSpPr>
          <p:nvPr/>
        </p:nvSpPr>
        <p:spPr bwMode="auto">
          <a:xfrm>
            <a:off x="154016" y="3886200"/>
            <a:ext cx="14409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3</a:t>
            </a:r>
            <a:r>
              <a:rPr lang="en-US" sz="1200" dirty="0" smtClean="0">
                <a:solidFill>
                  <a:prstClr val="black"/>
                </a:solidFill>
                <a:cs typeface="+mn-cs"/>
              </a:rPr>
              <a:t>/26</a:t>
            </a:r>
            <a:endParaRPr lang="en-US" sz="1200" kern="0" dirty="0">
              <a:solidFill>
                <a:prstClr val="black"/>
              </a:solidFill>
              <a:cs typeface="+mn-cs"/>
            </a:endParaRPr>
          </a:p>
        </p:txBody>
      </p:sp>
      <p:sp>
        <p:nvSpPr>
          <p:cNvPr id="40" name="TextBox 39"/>
          <p:cNvSpPr txBox="1"/>
          <p:nvPr/>
        </p:nvSpPr>
        <p:spPr>
          <a:xfrm>
            <a:off x="1326869" y="1374797"/>
            <a:ext cx="338554" cy="2623795"/>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 </a:t>
            </a:r>
          </a:p>
          <a:p>
            <a:pPr defTabSz="914400" eaLnBrk="1" fontAlgn="auto" hangingPunct="1">
              <a:spcBef>
                <a:spcPts val="0"/>
              </a:spcBef>
              <a:spcAft>
                <a:spcPts val="0"/>
              </a:spcAft>
            </a:pPr>
            <a:endParaRPr lang="en-US" sz="105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graphicFrame>
        <p:nvGraphicFramePr>
          <p:cNvPr id="41" name="Table 40"/>
          <p:cNvGraphicFramePr>
            <a:graphicFrameLocks noGrp="1"/>
          </p:cNvGraphicFramePr>
          <p:nvPr>
            <p:extLst/>
          </p:nvPr>
        </p:nvGraphicFramePr>
        <p:xfrm>
          <a:off x="176358" y="5032090"/>
          <a:ext cx="8807362" cy="464820"/>
        </p:xfrm>
        <a:graphic>
          <a:graphicData uri="http://schemas.openxmlformats.org/drawingml/2006/table">
            <a:tbl>
              <a:tblPr firstRow="1" bandRow="1"/>
              <a:tblGrid>
                <a:gridCol w="845627"/>
                <a:gridCol w="709823"/>
                <a:gridCol w="1239992"/>
                <a:gridCol w="1905000"/>
                <a:gridCol w="4106920"/>
              </a:tblGrid>
              <a:tr h="196622">
                <a:tc rowSpan="2">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200" b="1" dirty="0" smtClean="0">
                          <a:solidFill>
                            <a:schemeClr val="tx1"/>
                          </a:solidFill>
                        </a:rPr>
                        <a:t>TBD Items</a:t>
                      </a:r>
                      <a:endParaRPr lang="en-US" sz="1200" b="1"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2014</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2017</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2018</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2019</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r>
              <a:tr h="203547">
                <a:tc vMerge="1">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800" b="0" dirty="0" smtClean="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800" b="0" strike="sngStrike" dirty="0" smtClean="0">
                          <a:solidFill>
                            <a:schemeClr val="tx1"/>
                          </a:solidFill>
                        </a:rPr>
                        <a:t>NPRR664</a:t>
                      </a: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NPRR702, NPRR829</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baseline="0" dirty="0" smtClean="0">
                          <a:solidFill>
                            <a:schemeClr val="tx1"/>
                          </a:solidFill>
                        </a:rPr>
                        <a:t>NPRR825(b), NPRR867, NPRR841</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sngStrike" kern="1200" baseline="0" dirty="0" smtClean="0">
                          <a:solidFill>
                            <a:schemeClr val="tx1"/>
                          </a:solidFill>
                          <a:latin typeface="+mn-lt"/>
                          <a:ea typeface="+mn-ea"/>
                          <a:cs typeface="+mn-cs"/>
                        </a:rPr>
                        <a:t>NPRR885</a:t>
                      </a:r>
                      <a:r>
                        <a:rPr lang="en-US" sz="800" b="0" strike="noStrike" kern="1200" baseline="0" dirty="0" smtClean="0">
                          <a:solidFill>
                            <a:schemeClr val="tx1"/>
                          </a:solidFill>
                          <a:latin typeface="+mn-lt"/>
                          <a:ea typeface="+mn-ea"/>
                          <a:cs typeface="+mn-cs"/>
                        </a:rPr>
                        <a:t>,NPRR887,NPRR904,</a:t>
                      </a:r>
                      <a:r>
                        <a:rPr lang="en-US" sz="800" b="0" strike="sngStrike" kern="1200" baseline="0" dirty="0" smtClean="0">
                          <a:solidFill>
                            <a:schemeClr val="tx1"/>
                          </a:solidFill>
                          <a:latin typeface="+mn-lt"/>
                          <a:ea typeface="+mn-ea"/>
                          <a:cs typeface="+mn-cs"/>
                        </a:rPr>
                        <a:t>NPRR905</a:t>
                      </a:r>
                      <a:r>
                        <a:rPr lang="en-US" sz="800" b="0" strike="noStrike" kern="1200" baseline="0" dirty="0" smtClean="0">
                          <a:solidFill>
                            <a:schemeClr val="tx1"/>
                          </a:solidFill>
                          <a:latin typeface="+mn-lt"/>
                          <a:ea typeface="+mn-ea"/>
                          <a:cs typeface="+mn-cs"/>
                        </a:rPr>
                        <a:t>,</a:t>
                      </a:r>
                      <a:r>
                        <a:rPr lang="en-US" sz="800" b="0" strike="sngStrike" kern="1200" baseline="0" dirty="0" smtClean="0">
                          <a:solidFill>
                            <a:schemeClr val="tx1"/>
                          </a:solidFill>
                          <a:latin typeface="+mn-lt"/>
                          <a:ea typeface="+mn-ea"/>
                          <a:cs typeface="+mn-cs"/>
                        </a:rPr>
                        <a:t>NPRR929</a:t>
                      </a:r>
                      <a:r>
                        <a:rPr lang="en-US" sz="800" b="0" strike="noStrike" kern="1200" baseline="0" dirty="0" smtClean="0">
                          <a:solidFill>
                            <a:schemeClr val="tx1"/>
                          </a:solidFill>
                          <a:latin typeface="+mn-lt"/>
                          <a:ea typeface="+mn-ea"/>
                          <a:cs typeface="+mn-cs"/>
                        </a:rPr>
                        <a:t>,</a:t>
                      </a:r>
                      <a:r>
                        <a:rPr lang="en-US" sz="800" b="0" strike="sngStrike" kern="1200" baseline="0" dirty="0" smtClean="0">
                          <a:solidFill>
                            <a:schemeClr val="tx1"/>
                          </a:solidFill>
                          <a:latin typeface="+mn-lt"/>
                          <a:ea typeface="+mn-ea"/>
                          <a:cs typeface="+mn-cs"/>
                        </a:rPr>
                        <a:t>SCR799</a:t>
                      </a:r>
                      <a:r>
                        <a:rPr lang="en-US" sz="800" b="0" strike="noStrike" kern="1200" baseline="0" dirty="0" smtClean="0">
                          <a:solidFill>
                            <a:schemeClr val="tx1"/>
                          </a:solidFill>
                          <a:latin typeface="+mn-lt"/>
                          <a:ea typeface="+mn-ea"/>
                          <a:cs typeface="+mn-cs"/>
                        </a:rPr>
                        <a:t>,</a:t>
                      </a:r>
                      <a:r>
                        <a:rPr lang="en-US" sz="800" b="0" strike="sngStrike" kern="1200" baseline="0" dirty="0" smtClean="0">
                          <a:solidFill>
                            <a:schemeClr val="tx1"/>
                          </a:solidFill>
                          <a:latin typeface="+mn-lt"/>
                          <a:ea typeface="+mn-ea"/>
                          <a:cs typeface="+mn-cs"/>
                        </a:rPr>
                        <a:t>PGRR070</a:t>
                      </a:r>
                      <a:r>
                        <a:rPr lang="en-US" sz="800" b="0" strike="noStrike" kern="1200" baseline="0" dirty="0" smtClean="0">
                          <a:solidFill>
                            <a:schemeClr val="tx1"/>
                          </a:solidFill>
                          <a:latin typeface="+mn-lt"/>
                          <a:ea typeface="+mn-ea"/>
                          <a:cs typeface="+mn-cs"/>
                        </a:rPr>
                        <a:t>,OBDRR009</a:t>
                      </a:r>
                      <a:endParaRPr lang="en-US" sz="800" b="0" strike="noStrike" kern="1200" baseline="0" dirty="0">
                        <a:solidFill>
                          <a:schemeClr val="tx1"/>
                        </a:solidFill>
                        <a:latin typeface="+mn-lt"/>
                        <a:ea typeface="+mn-ea"/>
                        <a:cs typeface="+mn-cs"/>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r>
            </a:tbl>
          </a:graphicData>
        </a:graphic>
      </p:graphicFrame>
      <p:sp>
        <p:nvSpPr>
          <p:cNvPr id="44" name="TextBox 12"/>
          <p:cNvSpPr txBox="1">
            <a:spLocks noChangeArrowheads="1"/>
          </p:cNvSpPr>
          <p:nvPr/>
        </p:nvSpPr>
        <p:spPr bwMode="auto">
          <a:xfrm>
            <a:off x="169297" y="2825264"/>
            <a:ext cx="1416289"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3</a:t>
            </a:r>
            <a:r>
              <a:rPr lang="en-US" sz="1200" dirty="0" smtClean="0">
                <a:solidFill>
                  <a:prstClr val="black"/>
                </a:solidFill>
                <a:cs typeface="+mn-cs"/>
              </a:rPr>
              <a:t>/1</a:t>
            </a:r>
            <a:endParaRPr lang="en-US" sz="1200" kern="0" dirty="0">
              <a:solidFill>
                <a:prstClr val="black"/>
              </a:solidFill>
              <a:cs typeface="+mn-cs"/>
            </a:endParaRPr>
          </a:p>
        </p:txBody>
      </p:sp>
      <p:sp>
        <p:nvSpPr>
          <p:cNvPr id="35" name="TextBox 12"/>
          <p:cNvSpPr txBox="1">
            <a:spLocks noChangeArrowheads="1"/>
          </p:cNvSpPr>
          <p:nvPr/>
        </p:nvSpPr>
        <p:spPr bwMode="auto">
          <a:xfrm>
            <a:off x="163538" y="3352800"/>
            <a:ext cx="142646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3/5</a:t>
            </a:r>
            <a:endParaRPr lang="en-US" sz="1200" kern="0" dirty="0">
              <a:solidFill>
                <a:prstClr val="black"/>
              </a:solidFill>
              <a:cs typeface="+mn-cs"/>
            </a:endParaRPr>
          </a:p>
        </p:txBody>
      </p:sp>
      <p:sp>
        <p:nvSpPr>
          <p:cNvPr id="50" name="TextBox 12"/>
          <p:cNvSpPr txBox="1">
            <a:spLocks noChangeArrowheads="1"/>
          </p:cNvSpPr>
          <p:nvPr/>
        </p:nvSpPr>
        <p:spPr bwMode="auto">
          <a:xfrm>
            <a:off x="1598974" y="4316816"/>
            <a:ext cx="1517904"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5/6 – 5/7</a:t>
            </a:r>
            <a:endParaRPr lang="en-US" sz="1200" kern="0" dirty="0">
              <a:solidFill>
                <a:prstClr val="black"/>
              </a:solidFill>
              <a:cs typeface="+mn-cs"/>
            </a:endParaRPr>
          </a:p>
        </p:txBody>
      </p:sp>
      <p:sp>
        <p:nvSpPr>
          <p:cNvPr id="42" name="TextBox 12"/>
          <p:cNvSpPr txBox="1">
            <a:spLocks noChangeArrowheads="1"/>
          </p:cNvSpPr>
          <p:nvPr/>
        </p:nvSpPr>
        <p:spPr bwMode="auto">
          <a:xfrm>
            <a:off x="7464907" y="3733800"/>
            <a:ext cx="1524438" cy="1138773"/>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srgbClr val="FF0000"/>
                </a:solidFill>
                <a:cs typeface="+mn-cs"/>
              </a:rPr>
              <a:t>12/9</a:t>
            </a:r>
          </a:p>
          <a:p>
            <a:pPr algn="ctr" defTabSz="914400" eaLnBrk="1" hangingPunct="1">
              <a:defRPr/>
            </a:pPr>
            <a:r>
              <a:rPr lang="en-US" sz="1200" dirty="0" smtClean="0">
                <a:solidFill>
                  <a:prstClr val="black"/>
                </a:solidFill>
                <a:cs typeface="+mn-cs"/>
              </a:rPr>
              <a:t>RARF (SCR781)</a:t>
            </a:r>
          </a:p>
          <a:p>
            <a:pPr algn="ctr" defTabSz="914400" eaLnBrk="1" hangingPunct="1">
              <a:defRPr/>
            </a:pPr>
            <a:r>
              <a:rPr lang="en-US" sz="1200" b="0" kern="0" dirty="0" smtClean="0">
                <a:solidFill>
                  <a:prstClr val="black"/>
                </a:solidFill>
                <a:cs typeface="+mn-cs"/>
              </a:rPr>
              <a:t>Testing/Training of View/Update</a:t>
            </a:r>
          </a:p>
          <a:p>
            <a:pPr algn="ctr" defTabSz="914400" eaLnBrk="1" hangingPunct="1">
              <a:defRPr/>
            </a:pPr>
            <a:endParaRPr lang="en-US" sz="1000" b="0" kern="0" dirty="0" smtClean="0">
              <a:solidFill>
                <a:prstClr val="black"/>
              </a:solidFill>
              <a:cs typeface="+mn-cs"/>
            </a:endParaRPr>
          </a:p>
          <a:p>
            <a:pPr algn="ctr" defTabSz="914400" eaLnBrk="1" hangingPunct="1">
              <a:defRPr/>
            </a:pPr>
            <a:r>
              <a:rPr lang="en-US" sz="1000" b="0" kern="0" dirty="0" smtClean="0">
                <a:solidFill>
                  <a:prstClr val="black"/>
                </a:solidFill>
                <a:cs typeface="+mn-cs"/>
              </a:rPr>
              <a:t>(Go-Live in early 2020)</a:t>
            </a:r>
            <a:endParaRPr lang="en-US" sz="1200" b="0" kern="0" dirty="0" smtClean="0">
              <a:solidFill>
                <a:prstClr val="black"/>
              </a:solidFill>
              <a:cs typeface="+mn-cs"/>
            </a:endParaRPr>
          </a:p>
        </p:txBody>
      </p:sp>
      <p:sp>
        <p:nvSpPr>
          <p:cNvPr id="45" name="TextBox 44"/>
          <p:cNvSpPr txBox="1"/>
          <p:nvPr/>
        </p:nvSpPr>
        <p:spPr>
          <a:xfrm>
            <a:off x="1305691" y="4694129"/>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3" name="Flowchart: Alternate Process 2"/>
          <p:cNvSpPr/>
          <p:nvPr/>
        </p:nvSpPr>
        <p:spPr>
          <a:xfrm>
            <a:off x="152400"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R1</a:t>
            </a:r>
            <a:endParaRPr lang="en-US" sz="1400" b="1" dirty="0">
              <a:solidFill>
                <a:srgbClr val="FFFFFF"/>
              </a:solidFill>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R2</a:t>
            </a:r>
            <a:endParaRPr lang="en-US" sz="1400" b="1" dirty="0">
              <a:solidFill>
                <a:srgbClr val="FFFFFF"/>
              </a:solidFill>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R3</a:t>
            </a:r>
            <a:endParaRPr lang="en-US" sz="1400" b="1" dirty="0">
              <a:solidFill>
                <a:srgbClr val="FFFFFF"/>
              </a:solidFill>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R4</a:t>
            </a:r>
            <a:endParaRPr lang="en-US" sz="1400" b="1" dirty="0">
              <a:solidFill>
                <a:srgbClr val="FFFFFF"/>
              </a:solidFill>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R5</a:t>
            </a:r>
            <a:endParaRPr lang="en-US" sz="1400" b="1" dirty="0">
              <a:solidFill>
                <a:srgbClr val="FFFFFF"/>
              </a:solidFill>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R6</a:t>
            </a:r>
            <a:endParaRPr lang="en-US" sz="1400" b="1" dirty="0">
              <a:solidFill>
                <a:srgbClr val="FFFFFF"/>
              </a:solidFill>
            </a:endParaRPr>
          </a:p>
        </p:txBody>
      </p:sp>
      <p:sp>
        <p:nvSpPr>
          <p:cNvPr id="46" name="TextBox 45"/>
          <p:cNvSpPr txBox="1"/>
          <p:nvPr/>
        </p:nvSpPr>
        <p:spPr>
          <a:xfrm>
            <a:off x="2819308" y="3845168"/>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48" name="TextBox 12"/>
          <p:cNvSpPr txBox="1">
            <a:spLocks noChangeArrowheads="1"/>
          </p:cNvSpPr>
          <p:nvPr/>
        </p:nvSpPr>
        <p:spPr bwMode="auto">
          <a:xfrm>
            <a:off x="152400" y="4426381"/>
            <a:ext cx="14409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4/10</a:t>
            </a:r>
            <a:endParaRPr lang="en-US" sz="1200" kern="0" dirty="0">
              <a:solidFill>
                <a:prstClr val="black"/>
              </a:solidFill>
              <a:cs typeface="+mn-cs"/>
            </a:endParaRPr>
          </a:p>
        </p:txBody>
      </p:sp>
      <p:sp>
        <p:nvSpPr>
          <p:cNvPr id="49" name="TextBox 48"/>
          <p:cNvSpPr txBox="1"/>
          <p:nvPr/>
        </p:nvSpPr>
        <p:spPr>
          <a:xfrm>
            <a:off x="1295400" y="4164624"/>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56" name="TextBox 55"/>
          <p:cNvSpPr txBox="1"/>
          <p:nvPr/>
        </p:nvSpPr>
        <p:spPr>
          <a:xfrm>
            <a:off x="2819400" y="4066401"/>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59" name="TextBox 12"/>
          <p:cNvSpPr txBox="1">
            <a:spLocks noChangeArrowheads="1"/>
          </p:cNvSpPr>
          <p:nvPr/>
        </p:nvSpPr>
        <p:spPr bwMode="auto">
          <a:xfrm>
            <a:off x="3464405" y="4267200"/>
            <a:ext cx="1097280"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6/15</a:t>
            </a:r>
            <a:endParaRPr lang="en-US" sz="1200" kern="0" dirty="0" smtClean="0">
              <a:solidFill>
                <a:prstClr val="black"/>
              </a:solidFill>
              <a:cs typeface="+mn-cs"/>
            </a:endParaRPr>
          </a:p>
        </p:txBody>
      </p:sp>
      <p:sp>
        <p:nvSpPr>
          <p:cNvPr id="47" name="TextBox 46"/>
          <p:cNvSpPr txBox="1"/>
          <p:nvPr/>
        </p:nvSpPr>
        <p:spPr>
          <a:xfrm>
            <a:off x="4302989" y="1374797"/>
            <a:ext cx="278384" cy="3077766"/>
          </a:xfrm>
          <a:prstGeom prst="rect">
            <a:avLst/>
          </a:prstGeom>
          <a:noFill/>
        </p:spPr>
        <p:txBody>
          <a:bodyPr wrap="square" rtlCol="0">
            <a:spAutoFit/>
          </a:bodyPr>
          <a:lstStyle/>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 </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100" dirty="0" smtClean="0">
                <a:solidFill>
                  <a:prstClr val="black"/>
                </a:solidFill>
                <a:latin typeface="Wingdings" panose="05000000000000000000" pitchFamily="2" charset="2"/>
                <a:cs typeface="+mn-cs"/>
              </a:rPr>
              <a:t> </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7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1000" dirty="0">
              <a:solidFill>
                <a:prstClr val="black"/>
              </a:solidFill>
              <a:latin typeface="Wingdings" panose="05000000000000000000" pitchFamily="2" charset="2"/>
              <a:cs typeface="+mn-cs"/>
            </a:endParaRPr>
          </a:p>
        </p:txBody>
      </p:sp>
      <p:sp>
        <p:nvSpPr>
          <p:cNvPr id="60" name="TextBox 12"/>
          <p:cNvSpPr txBox="1">
            <a:spLocks noChangeArrowheads="1"/>
          </p:cNvSpPr>
          <p:nvPr/>
        </p:nvSpPr>
        <p:spPr bwMode="auto">
          <a:xfrm>
            <a:off x="3470498" y="2760590"/>
            <a:ext cx="1097280"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6/1</a:t>
            </a:r>
            <a:endParaRPr lang="en-US" sz="1200" kern="0" dirty="0" smtClean="0">
              <a:solidFill>
                <a:prstClr val="black"/>
              </a:solidFill>
              <a:cs typeface="+mn-cs"/>
            </a:endParaRPr>
          </a:p>
        </p:txBody>
      </p:sp>
      <p:sp>
        <p:nvSpPr>
          <p:cNvPr id="62" name="TextBox 12"/>
          <p:cNvSpPr txBox="1">
            <a:spLocks noChangeArrowheads="1"/>
          </p:cNvSpPr>
          <p:nvPr/>
        </p:nvSpPr>
        <p:spPr bwMode="auto">
          <a:xfrm>
            <a:off x="4572000" y="4142601"/>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9</a:t>
            </a:r>
            <a:r>
              <a:rPr lang="en-US" sz="1200" dirty="0" smtClean="0">
                <a:solidFill>
                  <a:prstClr val="black"/>
                </a:solidFill>
                <a:cs typeface="+mn-cs"/>
              </a:rPr>
              <a:t>/1</a:t>
            </a:r>
            <a:endParaRPr lang="en-US" sz="1200" kern="0" dirty="0" smtClean="0">
              <a:solidFill>
                <a:prstClr val="black"/>
              </a:solidFill>
              <a:cs typeface="+mn-cs"/>
            </a:endParaRPr>
          </a:p>
        </p:txBody>
      </p:sp>
      <p:sp>
        <p:nvSpPr>
          <p:cNvPr id="67" name="TextBox 66"/>
          <p:cNvSpPr txBox="1"/>
          <p:nvPr/>
        </p:nvSpPr>
        <p:spPr>
          <a:xfrm>
            <a:off x="4301827" y="2992715"/>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63" name="TextBox 62"/>
          <p:cNvSpPr txBox="1"/>
          <p:nvPr/>
        </p:nvSpPr>
        <p:spPr>
          <a:xfrm>
            <a:off x="5686236" y="1360234"/>
            <a:ext cx="278384" cy="2015936"/>
          </a:xfrm>
          <a:prstGeom prst="rect">
            <a:avLst/>
          </a:prstGeom>
          <a:noFill/>
        </p:spPr>
        <p:txBody>
          <a:bodyPr wrap="square" rtlCol="0">
            <a:spAutoFit/>
          </a:bodyPr>
          <a:lstStyle/>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7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p:txBody>
      </p:sp>
      <p:sp>
        <p:nvSpPr>
          <p:cNvPr id="66" name="TextBox 65"/>
          <p:cNvSpPr txBox="1"/>
          <p:nvPr/>
        </p:nvSpPr>
        <p:spPr>
          <a:xfrm>
            <a:off x="5669441" y="4457516"/>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57" name="TextBox 12"/>
          <p:cNvSpPr txBox="1">
            <a:spLocks noChangeArrowheads="1"/>
          </p:cNvSpPr>
          <p:nvPr/>
        </p:nvSpPr>
        <p:spPr bwMode="auto">
          <a:xfrm>
            <a:off x="4567778" y="3497919"/>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8/1</a:t>
            </a:r>
            <a:endParaRPr lang="en-US" sz="1200" kern="0" dirty="0" smtClean="0">
              <a:solidFill>
                <a:prstClr val="black"/>
              </a:solidFill>
              <a:cs typeface="+mn-cs"/>
            </a:endParaRPr>
          </a:p>
        </p:txBody>
      </p:sp>
      <p:sp>
        <p:nvSpPr>
          <p:cNvPr id="61" name="TextBox 60"/>
          <p:cNvSpPr txBox="1"/>
          <p:nvPr/>
        </p:nvSpPr>
        <p:spPr>
          <a:xfrm>
            <a:off x="5651917" y="3774918"/>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58" name="TextBox 12"/>
          <p:cNvSpPr txBox="1">
            <a:spLocks noChangeArrowheads="1"/>
          </p:cNvSpPr>
          <p:nvPr/>
        </p:nvSpPr>
        <p:spPr bwMode="auto">
          <a:xfrm>
            <a:off x="6014376" y="2588170"/>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10/18</a:t>
            </a:r>
            <a:endParaRPr lang="en-US" sz="1200" kern="0" dirty="0" smtClean="0">
              <a:solidFill>
                <a:prstClr val="black"/>
              </a:solidFill>
              <a:cs typeface="+mn-cs"/>
            </a:endParaRPr>
          </a:p>
        </p:txBody>
      </p:sp>
      <p:sp>
        <p:nvSpPr>
          <p:cNvPr id="64" name="TextBox 12"/>
          <p:cNvSpPr txBox="1">
            <a:spLocks noChangeArrowheads="1"/>
          </p:cNvSpPr>
          <p:nvPr/>
        </p:nvSpPr>
        <p:spPr bwMode="auto">
          <a:xfrm>
            <a:off x="6019800" y="3257101"/>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srgbClr val="FF0000"/>
                </a:solidFill>
                <a:cs typeface="+mn-cs"/>
              </a:rPr>
              <a:t>11/1</a:t>
            </a:r>
            <a:endParaRPr lang="en-US" sz="1200" kern="0" dirty="0" smtClean="0">
              <a:solidFill>
                <a:srgbClr val="FF0000"/>
              </a:solidFill>
              <a:cs typeface="+mn-cs"/>
            </a:endParaRPr>
          </a:p>
        </p:txBody>
      </p:sp>
      <p:sp>
        <p:nvSpPr>
          <p:cNvPr id="65" name="TextBox 64"/>
          <p:cNvSpPr txBox="1"/>
          <p:nvPr/>
        </p:nvSpPr>
        <p:spPr>
          <a:xfrm>
            <a:off x="7189216" y="1371600"/>
            <a:ext cx="278384" cy="1785104"/>
          </a:xfrm>
          <a:prstGeom prst="rect">
            <a:avLst/>
          </a:prstGeom>
          <a:noFill/>
        </p:spPr>
        <p:txBody>
          <a:bodyPr wrap="square" rtlCol="0">
            <a:spAutoFit/>
          </a:bodyPr>
          <a:lstStyle/>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p:txBody>
      </p:sp>
      <p:sp>
        <p:nvSpPr>
          <p:cNvPr id="68" name="TextBox 67"/>
          <p:cNvSpPr txBox="1"/>
          <p:nvPr/>
        </p:nvSpPr>
        <p:spPr>
          <a:xfrm>
            <a:off x="7177401" y="3563928"/>
            <a:ext cx="278384" cy="1354217"/>
          </a:xfrm>
          <a:prstGeom prst="rect">
            <a:avLst/>
          </a:prstGeom>
          <a:noFill/>
        </p:spPr>
        <p:txBody>
          <a:bodyPr wrap="square" rtlCol="0">
            <a:spAutoFit/>
          </a:bodyPr>
          <a:lstStyle/>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p:txBody>
      </p:sp>
      <p:sp>
        <p:nvSpPr>
          <p:cNvPr id="69" name="TextBox 12"/>
          <p:cNvSpPr txBox="1">
            <a:spLocks noChangeArrowheads="1"/>
          </p:cNvSpPr>
          <p:nvPr/>
        </p:nvSpPr>
        <p:spPr bwMode="auto">
          <a:xfrm>
            <a:off x="7465372" y="2863827"/>
            <a:ext cx="15183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srgbClr val="FF0000"/>
                </a:solidFill>
                <a:cs typeface="+mn-cs"/>
              </a:rPr>
              <a:t>12/16</a:t>
            </a:r>
            <a:endParaRPr lang="en-US" sz="1200" kern="0" dirty="0" smtClean="0">
              <a:solidFill>
                <a:srgbClr val="FF0000"/>
              </a:solidFill>
              <a:cs typeface="+mn-cs"/>
            </a:endParaRPr>
          </a:p>
        </p:txBody>
      </p:sp>
      <p:cxnSp>
        <p:nvCxnSpPr>
          <p:cNvPr id="70" name="Straight Arrow Connector 69"/>
          <p:cNvCxnSpPr/>
          <p:nvPr/>
        </p:nvCxnSpPr>
        <p:spPr>
          <a:xfrm>
            <a:off x="7585840" y="2760426"/>
            <a:ext cx="282512" cy="47632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1" name="Straight Arrow Connector 70"/>
          <p:cNvCxnSpPr/>
          <p:nvPr/>
        </p:nvCxnSpPr>
        <p:spPr>
          <a:xfrm flipH="1">
            <a:off x="7585840" y="2013194"/>
            <a:ext cx="282512" cy="747396"/>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cxnSp>
        <p:nvCxnSpPr>
          <p:cNvPr id="72" name="Straight Arrow Connector 71"/>
          <p:cNvCxnSpPr/>
          <p:nvPr/>
        </p:nvCxnSpPr>
        <p:spPr>
          <a:xfrm>
            <a:off x="8558578" y="2574120"/>
            <a:ext cx="318722" cy="40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3" name="Straight Arrow Connector 72"/>
          <p:cNvCxnSpPr/>
          <p:nvPr/>
        </p:nvCxnSpPr>
        <p:spPr>
          <a:xfrm>
            <a:off x="8590349" y="1476526"/>
            <a:ext cx="318722" cy="40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74" name="TextBox 73"/>
          <p:cNvSpPr txBox="1"/>
          <p:nvPr/>
        </p:nvSpPr>
        <p:spPr>
          <a:xfrm>
            <a:off x="8456648" y="2567850"/>
            <a:ext cx="534121" cy="200055"/>
          </a:xfrm>
          <a:prstGeom prst="rect">
            <a:avLst/>
          </a:prstGeom>
          <a:noFill/>
        </p:spPr>
        <p:txBody>
          <a:bodyPr wrap="none" rtlCol="0">
            <a:spAutoFit/>
          </a:bodyPr>
          <a:lstStyle/>
          <a:p>
            <a:pPr defTabSz="914400" eaLnBrk="1" fontAlgn="auto" hangingPunct="1">
              <a:spcBef>
                <a:spcPts val="0"/>
              </a:spcBef>
              <a:spcAft>
                <a:spcPts val="0"/>
              </a:spcAft>
            </a:pPr>
            <a:r>
              <a:rPr lang="en-US" sz="700" dirty="0" smtClean="0">
                <a:solidFill>
                  <a:srgbClr val="FF0000"/>
                </a:solidFill>
                <a:latin typeface="Arial" panose="020B0604020202020204"/>
                <a:cs typeface="+mn-cs"/>
              </a:rPr>
              <a:t>1/9/2020</a:t>
            </a:r>
            <a:endParaRPr lang="en-US" sz="700" dirty="0">
              <a:solidFill>
                <a:srgbClr val="FF0000"/>
              </a:solidFill>
              <a:latin typeface="Arial" panose="020B0604020202020204"/>
              <a:cs typeface="+mn-cs"/>
            </a:endParaRPr>
          </a:p>
        </p:txBody>
      </p:sp>
      <p:sp>
        <p:nvSpPr>
          <p:cNvPr id="75" name="TextBox 74"/>
          <p:cNvSpPr txBox="1"/>
          <p:nvPr/>
        </p:nvSpPr>
        <p:spPr>
          <a:xfrm>
            <a:off x="8458200" y="1481052"/>
            <a:ext cx="534121" cy="200055"/>
          </a:xfrm>
          <a:prstGeom prst="rect">
            <a:avLst/>
          </a:prstGeom>
          <a:noFill/>
        </p:spPr>
        <p:txBody>
          <a:bodyPr wrap="none" rtlCol="0">
            <a:spAutoFit/>
          </a:bodyPr>
          <a:lstStyle/>
          <a:p>
            <a:pPr defTabSz="914400" eaLnBrk="1" fontAlgn="auto" hangingPunct="1">
              <a:spcBef>
                <a:spcPts val="0"/>
              </a:spcBef>
              <a:spcAft>
                <a:spcPts val="0"/>
              </a:spcAft>
            </a:pPr>
            <a:r>
              <a:rPr lang="en-US" sz="700" dirty="0" smtClean="0">
                <a:solidFill>
                  <a:srgbClr val="FF0000"/>
                </a:solidFill>
                <a:latin typeface="Arial" panose="020B0604020202020204"/>
                <a:cs typeface="+mn-cs"/>
              </a:rPr>
              <a:t>1/9/2020</a:t>
            </a:r>
            <a:endParaRPr lang="en-US" sz="700" dirty="0">
              <a:solidFill>
                <a:srgbClr val="FF0000"/>
              </a:solidFill>
              <a:latin typeface="Arial" panose="020B0604020202020204"/>
              <a:cs typeface="+mn-cs"/>
            </a:endParaRPr>
          </a:p>
        </p:txBody>
      </p:sp>
    </p:spTree>
    <p:extLst>
      <p:ext uri="{BB962C8B-B14F-4D97-AF65-F5344CB8AC3E}">
        <p14:creationId xmlns:p14="http://schemas.microsoft.com/office/powerpoint/2010/main" val="130690531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2020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solidFill>
                  <a:prstClr val="black">
                    <a:tint val="75000"/>
                  </a:prstClr>
                </a:solidFill>
              </a:rPr>
              <a:pPr/>
              <a:t>9</a:t>
            </a:fld>
            <a:endParaRPr lang="en-US">
              <a:solidFill>
                <a:prstClr val="black">
                  <a:tint val="75000"/>
                </a:prstClr>
              </a:solidFill>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91321"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800" b="0" kern="0" dirty="0" smtClean="0">
                <a:solidFill>
                  <a:srgbClr val="000000"/>
                </a:solidFill>
                <a:cs typeface="+mn-cs"/>
              </a:rPr>
              <a:t>APPENDIX</a:t>
            </a:r>
          </a:p>
          <a:p>
            <a:pPr defTabSz="914400" eaLnBrk="1" hangingPunct="1">
              <a:defRPr/>
            </a:pPr>
            <a:r>
              <a:rPr lang="en-US" sz="700" b="0" kern="0" dirty="0" smtClean="0">
                <a:solidFill>
                  <a:srgbClr val="FF0000"/>
                </a:solidFill>
                <a:cs typeface="+mn-cs"/>
              </a:rPr>
              <a:t>Red </a:t>
            </a:r>
            <a:r>
              <a:rPr lang="en-US" sz="700" b="0" kern="0" dirty="0">
                <a:solidFill>
                  <a:srgbClr val="FF0000"/>
                </a:solidFill>
                <a:cs typeface="+mn-cs"/>
              </a:rPr>
              <a:t>Text</a:t>
            </a:r>
            <a:r>
              <a:rPr lang="en-US" sz="700" b="0" kern="0" dirty="0">
                <a:solidFill>
                  <a:srgbClr val="000000"/>
                </a:solidFill>
                <a:cs typeface="+mn-cs"/>
              </a:rPr>
              <a:t>: </a:t>
            </a:r>
            <a:r>
              <a:rPr lang="en-US" sz="700" b="0" kern="0" dirty="0" smtClean="0">
                <a:solidFill>
                  <a:srgbClr val="000000"/>
                </a:solidFill>
                <a:cs typeface="+mn-cs"/>
              </a:rPr>
              <a:t>New </a:t>
            </a:r>
            <a:r>
              <a:rPr lang="en-US" sz="700" b="0" kern="0" dirty="0">
                <a:solidFill>
                  <a:srgbClr val="000000"/>
                </a:solidFill>
                <a:cs typeface="+mn-cs"/>
              </a:rPr>
              <a:t>additions and target release </a:t>
            </a:r>
            <a:r>
              <a:rPr lang="en-US" sz="700" b="0" kern="0" dirty="0" smtClean="0">
                <a:solidFill>
                  <a:srgbClr val="000000"/>
                </a:solidFill>
                <a:cs typeface="+mn-cs"/>
              </a:rPr>
              <a:t>changes</a:t>
            </a:r>
          </a:p>
          <a:p>
            <a:pPr defTabSz="914400" eaLnBrk="1" hangingPunct="1">
              <a:defRPr/>
            </a:pPr>
            <a:r>
              <a:rPr lang="en-US" sz="700" b="0" strike="sngStrike" kern="0" dirty="0">
                <a:solidFill>
                  <a:srgbClr val="000000"/>
                </a:solidFill>
                <a:cs typeface="+mn-cs"/>
              </a:rPr>
              <a:t>Strike-Through Text</a:t>
            </a:r>
            <a:r>
              <a:rPr lang="en-US" sz="700" b="0" kern="0" dirty="0">
                <a:solidFill>
                  <a:srgbClr val="000000"/>
                </a:solidFill>
                <a:cs typeface="+mn-cs"/>
              </a:rPr>
              <a:t>: Previous target </a:t>
            </a:r>
            <a:r>
              <a:rPr lang="en-US" sz="700" b="0" kern="0" dirty="0" smtClean="0">
                <a:solidFill>
                  <a:srgbClr val="000000"/>
                </a:solidFill>
                <a:cs typeface="+mn-cs"/>
              </a:rPr>
              <a:t>release</a:t>
            </a:r>
            <a:endParaRPr lang="en-US" sz="700" b="0" kern="0" dirty="0">
              <a:solidFill>
                <a:srgbClr val="000000"/>
              </a:solidFill>
              <a:cs typeface="+mn-cs"/>
            </a:endParaRPr>
          </a:p>
          <a:p>
            <a:pPr defTabSz="914400" eaLnBrk="1" hangingPunct="1">
              <a:defRPr/>
            </a:pPr>
            <a:r>
              <a:rPr lang="en-US" sz="700" b="0" kern="0" dirty="0">
                <a:solidFill>
                  <a:srgbClr val="000000"/>
                </a:solidFill>
                <a:cs typeface="+mn-cs"/>
              </a:rPr>
              <a:t>(a), (b), </a:t>
            </a:r>
            <a:r>
              <a:rPr lang="en-US" sz="700" b="0" kern="0" dirty="0" smtClean="0">
                <a:solidFill>
                  <a:srgbClr val="000000"/>
                </a:solidFill>
                <a:cs typeface="+mn-cs"/>
              </a:rPr>
              <a:t>etc.: </a:t>
            </a:r>
            <a:r>
              <a:rPr lang="en-US" sz="700" b="0" kern="0" dirty="0">
                <a:solidFill>
                  <a:srgbClr val="000000"/>
                </a:solidFill>
                <a:cs typeface="+mn-cs"/>
              </a:rPr>
              <a:t>M</a:t>
            </a:r>
            <a:r>
              <a:rPr lang="en-US" sz="700" b="0" kern="0" dirty="0" err="1" smtClean="0">
                <a:solidFill>
                  <a:srgbClr val="000000"/>
                </a:solidFill>
                <a:cs typeface="+mn-cs"/>
              </a:rPr>
              <a:t>ultiple</a:t>
            </a:r>
            <a:r>
              <a:rPr lang="en-US" sz="700" b="0" kern="0" dirty="0" smtClean="0">
                <a:solidFill>
                  <a:srgbClr val="000000"/>
                </a:solidFill>
                <a:cs typeface="+mn-cs"/>
              </a:rPr>
              <a:t> phase release</a:t>
            </a:r>
            <a:endParaRPr lang="en-US" sz="700" b="0" kern="0" dirty="0">
              <a:solidFill>
                <a:srgbClr val="000000"/>
              </a:solidFill>
              <a:cs typeface="+mn-cs"/>
            </a:endParaRPr>
          </a:p>
        </p:txBody>
      </p:sp>
      <p:graphicFrame>
        <p:nvGraphicFramePr>
          <p:cNvPr id="33" name="Group 3"/>
          <p:cNvGraphicFramePr>
            <a:graphicFrameLocks/>
          </p:cNvGraphicFramePr>
          <p:nvPr>
            <p:extLst/>
          </p:nvPr>
        </p:nvGraphicFramePr>
        <p:xfrm>
          <a:off x="160280" y="798446"/>
          <a:ext cx="8839200" cy="4190999"/>
        </p:xfrm>
        <a:graphic>
          <a:graphicData uri="http://schemas.openxmlformats.org/drawingml/2006/table">
            <a:tbl>
              <a:tblPr/>
              <a:tblGrid>
                <a:gridCol w="1439920"/>
                <a:gridCol w="1524000"/>
                <a:gridCol w="1447800"/>
                <a:gridCol w="1447800"/>
                <a:gridCol w="1447800"/>
                <a:gridCol w="1531880"/>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2/4 – 2/6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3/31 – 4/2</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5/26 – 5/28</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8/4 – 8/6</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10/13 – 10/15</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12/8 – 12/10</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NPRR877 </a:t>
                      </a:r>
                      <a:r>
                        <a:rPr kumimoji="0" lang="en-US" sz="1000" b="0" i="0" u="none" strike="noStrike" kern="1200" cap="none" normalizeH="0" baseline="0" dirty="0" smtClean="0">
                          <a:ln>
                            <a:noFill/>
                          </a:ln>
                          <a:solidFill>
                            <a:schemeClr val="tx1"/>
                          </a:solidFill>
                          <a:effectLst/>
                          <a:latin typeface="Courier New" pitchFamily="49" charset="0"/>
                          <a:ea typeface="+mn-ea"/>
                          <a:cs typeface="+mn-cs"/>
                        </a:rPr>
                        <a:t>Ph2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rgbClr val="FF0000"/>
                          </a:solidFill>
                          <a:effectLst/>
                          <a:latin typeface="Courier New" pitchFamily="49" charset="0"/>
                        </a:rPr>
                        <a:t>NPRR968</a:t>
                      </a: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rgbClr val="FF0000"/>
                          </a:solidFill>
                          <a:effectLst/>
                          <a:latin typeface="Courier New" pitchFamily="49" charset="0"/>
                        </a:rPr>
                        <a:t>NPRR873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rgbClr val="FF0000"/>
                          </a:solidFill>
                          <a:effectLst/>
                          <a:latin typeface="Courier New" pitchFamily="49" charset="0"/>
                        </a:rPr>
                        <a:t>SCR797</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4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NPRR863</a:t>
                      </a:r>
                      <a:r>
                        <a:rPr kumimoji="0" lang="en-US" sz="1000" b="0" i="0" u="none" strike="noStrike" cap="none" normalizeH="0" baseline="0" dirty="0" smtClean="0">
                          <a:ln>
                            <a:noFill/>
                          </a:ln>
                          <a:solidFill>
                            <a:schemeClr val="tx1"/>
                          </a:solidFill>
                          <a:effectLst/>
                          <a:latin typeface="Courier New" pitchFamily="49" charset="0"/>
                        </a:rPr>
                        <a:t> Ph1</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smtClean="0">
                        <a:ln>
                          <a:noFill/>
                        </a:ln>
                        <a:solidFill>
                          <a:srgbClr val="FF0000"/>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SCR802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NPRR929</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SCR781</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NPRR889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RMGRR155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RRGRR018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NPRR856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NPRR935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NPRR905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SCR804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smtClean="0">
                          <a:ln>
                            <a:noFill/>
                          </a:ln>
                          <a:solidFill>
                            <a:schemeClr val="tx1"/>
                          </a:solidFill>
                          <a:effectLst/>
                          <a:latin typeface="Courier New" pitchFamily="49" charset="0"/>
                          <a:ea typeface="+mn-ea"/>
                          <a:cs typeface="+mn-cs"/>
                        </a:rPr>
                        <a:t>MMS/OS Refresh</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SCR799</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NPRR863</a:t>
                      </a:r>
                      <a:r>
                        <a:rPr kumimoji="0" lang="en-US" sz="1000" b="0" i="0" u="none" strike="noStrike" kern="1200" cap="none" normalizeH="0" baseline="0" dirty="0" smtClean="0">
                          <a:ln>
                            <a:noFill/>
                          </a:ln>
                          <a:solidFill>
                            <a:srgbClr val="FF0000"/>
                          </a:solidFill>
                          <a:effectLst/>
                          <a:latin typeface="Courier New" pitchFamily="49" charset="0"/>
                          <a:ea typeface="+mn-ea"/>
                          <a:cs typeface="+mn-cs"/>
                        </a:rPr>
                        <a:t> Ph2</a:t>
                      </a: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NPRR885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PGRR070</a:t>
                      </a:r>
                      <a:r>
                        <a:rPr kumimoji="0" lang="en-US" sz="900" b="0" i="0" u="none" strike="noStrike" kern="1200" cap="none" normalizeH="0" baseline="0" dirty="0" smtClean="0">
                          <a:ln>
                            <a:noFill/>
                          </a:ln>
                          <a:solidFill>
                            <a:srgbClr val="FF0000"/>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SCR781</a:t>
                      </a:r>
                      <a:r>
                        <a:rPr kumimoji="0" lang="en-US" sz="900" b="0" i="0" u="none" strike="noStrike" kern="1200" cap="none" normalizeH="0" baseline="0" dirty="0" smtClean="0">
                          <a:ln>
                            <a:noFill/>
                          </a:ln>
                          <a:solidFill>
                            <a:srgbClr val="FF0000"/>
                          </a:solidFill>
                          <a:effectLst/>
                          <a:latin typeface="Courier New" pitchFamily="49" charset="0"/>
                          <a:ea typeface="+mn-ea"/>
                          <a:cs typeface="+mn-cs"/>
                        </a:rPr>
                        <a:t>(b)</a:t>
                      </a: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24" name="TextBox 21"/>
          <p:cNvSpPr txBox="1">
            <a:spLocks noChangeArrowheads="1"/>
          </p:cNvSpPr>
          <p:nvPr/>
        </p:nvSpPr>
        <p:spPr bwMode="auto">
          <a:xfrm>
            <a:off x="5242489" y="5529940"/>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43" name="TextBox 42"/>
          <p:cNvSpPr txBox="1"/>
          <p:nvPr/>
        </p:nvSpPr>
        <p:spPr>
          <a:xfrm>
            <a:off x="7177405" y="1282521"/>
            <a:ext cx="370549" cy="2985433"/>
          </a:xfrm>
          <a:prstGeom prst="rect">
            <a:avLst/>
          </a:prstGeom>
          <a:noFill/>
        </p:spPr>
        <p:txBody>
          <a:bodyPr wrap="square" rtlCol="0">
            <a:spAutoFit/>
          </a:bodyPr>
          <a:lstStyle/>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4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200" b="1" i="1" kern="0" dirty="0" smtClean="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p:txBody>
      </p:sp>
      <p:sp>
        <p:nvSpPr>
          <p:cNvPr id="3" name="Flowchart: Alternate Process 2"/>
          <p:cNvSpPr/>
          <p:nvPr/>
        </p:nvSpPr>
        <p:spPr>
          <a:xfrm>
            <a:off x="152400"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R1</a:t>
            </a:r>
            <a:endParaRPr lang="en-US" sz="1400" b="1" dirty="0">
              <a:solidFill>
                <a:srgbClr val="FFFFFF"/>
              </a:solidFill>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R2</a:t>
            </a:r>
            <a:endParaRPr lang="en-US" sz="1400" b="1" dirty="0">
              <a:solidFill>
                <a:srgbClr val="FFFFFF"/>
              </a:solidFill>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R3</a:t>
            </a:r>
            <a:endParaRPr lang="en-US" sz="1400" b="1" dirty="0">
              <a:solidFill>
                <a:srgbClr val="FFFFFF"/>
              </a:solidFill>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R4</a:t>
            </a:r>
            <a:endParaRPr lang="en-US" sz="1400" b="1" dirty="0">
              <a:solidFill>
                <a:srgbClr val="FFFFFF"/>
              </a:solidFill>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R5</a:t>
            </a:r>
            <a:endParaRPr lang="en-US" sz="1400" b="1" dirty="0">
              <a:solidFill>
                <a:srgbClr val="FFFFFF"/>
              </a:solidFill>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R6</a:t>
            </a:r>
            <a:endParaRPr lang="en-US" sz="1400" b="1" dirty="0">
              <a:solidFill>
                <a:srgbClr val="FFFFFF"/>
              </a:solidFill>
            </a:endParaRPr>
          </a:p>
        </p:txBody>
      </p:sp>
      <p:sp>
        <p:nvSpPr>
          <p:cNvPr id="17" name="TextBox 12"/>
          <p:cNvSpPr txBox="1">
            <a:spLocks noChangeArrowheads="1"/>
          </p:cNvSpPr>
          <p:nvPr/>
        </p:nvSpPr>
        <p:spPr bwMode="auto">
          <a:xfrm>
            <a:off x="160278" y="3667392"/>
            <a:ext cx="142646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3</a:t>
            </a:r>
            <a:r>
              <a:rPr lang="en-US" sz="1200" dirty="0" smtClean="0">
                <a:solidFill>
                  <a:prstClr val="black"/>
                </a:solidFill>
                <a:cs typeface="+mn-cs"/>
              </a:rPr>
              <a:t>/1</a:t>
            </a:r>
            <a:endParaRPr lang="en-US" sz="1200" kern="0" dirty="0">
              <a:solidFill>
                <a:prstClr val="black"/>
              </a:solidFill>
              <a:cs typeface="+mn-cs"/>
            </a:endParaRPr>
          </a:p>
        </p:txBody>
      </p:sp>
      <p:sp>
        <p:nvSpPr>
          <p:cNvPr id="18" name="TextBox 21"/>
          <p:cNvSpPr txBox="1">
            <a:spLocks noChangeArrowheads="1"/>
          </p:cNvSpPr>
          <p:nvPr/>
        </p:nvSpPr>
        <p:spPr bwMode="auto">
          <a:xfrm>
            <a:off x="6501462" y="5466885"/>
            <a:ext cx="2485392" cy="707886"/>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smtClean="0">
                <a:solidFill>
                  <a:prstClr val="black"/>
                </a:solidFill>
                <a:cs typeface="+mn-cs"/>
              </a:rPr>
              <a:t>NPRR863 Ph1 </a:t>
            </a:r>
            <a:r>
              <a:rPr lang="en-US" sz="800" b="0" kern="0" dirty="0">
                <a:solidFill>
                  <a:prstClr val="black"/>
                </a:solidFill>
                <a:cs typeface="+mn-cs"/>
              </a:rPr>
              <a:t>– </a:t>
            </a:r>
            <a:r>
              <a:rPr lang="en-US" sz="800" b="0" kern="0" dirty="0" smtClean="0">
                <a:solidFill>
                  <a:prstClr val="black"/>
                </a:solidFill>
                <a:cs typeface="+mn-cs"/>
              </a:rPr>
              <a:t>FFR portion</a:t>
            </a:r>
          </a:p>
          <a:p>
            <a:pPr defTabSz="914400" eaLnBrk="1" hangingPunct="1">
              <a:defRPr/>
            </a:pPr>
            <a:r>
              <a:rPr lang="en-US" sz="800" b="0" kern="0" dirty="0">
                <a:solidFill>
                  <a:srgbClr val="FF0000"/>
                </a:solidFill>
                <a:cs typeface="+mn-cs"/>
              </a:rPr>
              <a:t>NPRR863 </a:t>
            </a:r>
            <a:r>
              <a:rPr lang="en-US" sz="800" b="0" kern="0" dirty="0" smtClean="0">
                <a:solidFill>
                  <a:srgbClr val="FF0000"/>
                </a:solidFill>
                <a:cs typeface="+mn-cs"/>
              </a:rPr>
              <a:t>Ph2 </a:t>
            </a:r>
            <a:r>
              <a:rPr lang="en-US" sz="800" b="0" kern="0" dirty="0">
                <a:solidFill>
                  <a:srgbClr val="FF0000"/>
                </a:solidFill>
                <a:cs typeface="+mn-cs"/>
              </a:rPr>
              <a:t>– </a:t>
            </a:r>
            <a:r>
              <a:rPr lang="en-US" sz="800" b="0" kern="0" dirty="0" smtClean="0">
                <a:solidFill>
                  <a:srgbClr val="FF0000"/>
                </a:solidFill>
                <a:cs typeface="+mn-cs"/>
              </a:rPr>
              <a:t>ECRS </a:t>
            </a:r>
            <a:r>
              <a:rPr lang="en-US" sz="800" b="0" kern="0" dirty="0">
                <a:solidFill>
                  <a:srgbClr val="FF0000"/>
                </a:solidFill>
                <a:cs typeface="+mn-cs"/>
              </a:rPr>
              <a:t>portion</a:t>
            </a:r>
            <a:endParaRPr lang="en-US" sz="800" b="0" kern="0" dirty="0" smtClean="0">
              <a:solidFill>
                <a:srgbClr val="FF0000"/>
              </a:solidFill>
              <a:cs typeface="+mn-cs"/>
            </a:endParaRPr>
          </a:p>
          <a:p>
            <a:pPr defTabSz="914400" eaLnBrk="1" hangingPunct="1">
              <a:defRPr/>
            </a:pPr>
            <a:r>
              <a:rPr lang="en-US" sz="800" b="0" kern="0" dirty="0" smtClean="0">
                <a:solidFill>
                  <a:srgbClr val="FF0000"/>
                </a:solidFill>
                <a:cs typeface="+mn-cs"/>
              </a:rPr>
              <a:t>PGRR070(b) – Remaining PGRR language</a:t>
            </a:r>
          </a:p>
          <a:p>
            <a:pPr defTabSz="914400" eaLnBrk="1" hangingPunct="1">
              <a:defRPr/>
            </a:pPr>
            <a:r>
              <a:rPr lang="en-US" sz="800" b="0" kern="0" dirty="0" smtClean="0">
                <a:solidFill>
                  <a:prstClr val="black"/>
                </a:solidFill>
                <a:cs typeface="+mn-cs"/>
              </a:rPr>
              <a:t>SCR781(a</a:t>
            </a:r>
            <a:r>
              <a:rPr lang="en-US" sz="800" b="0" kern="0" dirty="0">
                <a:solidFill>
                  <a:prstClr val="black"/>
                </a:solidFill>
                <a:cs typeface="+mn-cs"/>
              </a:rPr>
              <a:t>) – View / Edit </a:t>
            </a:r>
            <a:r>
              <a:rPr lang="en-US" sz="800" b="0" kern="0" dirty="0" smtClean="0">
                <a:solidFill>
                  <a:prstClr val="black"/>
                </a:solidFill>
                <a:cs typeface="+mn-cs"/>
              </a:rPr>
              <a:t>capability</a:t>
            </a:r>
          </a:p>
          <a:p>
            <a:pPr defTabSz="914400" eaLnBrk="1" hangingPunct="1">
              <a:defRPr/>
            </a:pPr>
            <a:r>
              <a:rPr lang="en-US" sz="800" b="0" kern="0" dirty="0" smtClean="0">
                <a:solidFill>
                  <a:prstClr val="black"/>
                </a:solidFill>
                <a:cs typeface="+mn-cs"/>
              </a:rPr>
              <a:t>SCR781(b) </a:t>
            </a:r>
            <a:r>
              <a:rPr lang="en-US" sz="800" b="0" kern="0" dirty="0">
                <a:solidFill>
                  <a:prstClr val="black"/>
                </a:solidFill>
                <a:cs typeface="+mn-cs"/>
              </a:rPr>
              <a:t>– </a:t>
            </a:r>
            <a:r>
              <a:rPr lang="en-US" sz="800" b="0" kern="0" dirty="0" smtClean="0">
                <a:solidFill>
                  <a:prstClr val="black"/>
                </a:solidFill>
                <a:cs typeface="+mn-cs"/>
              </a:rPr>
              <a:t>Add capability</a:t>
            </a:r>
            <a:endParaRPr lang="en-US" sz="800" b="0" kern="0" dirty="0">
              <a:solidFill>
                <a:prstClr val="black"/>
              </a:solidFill>
              <a:cs typeface="+mn-cs"/>
            </a:endParaRPr>
          </a:p>
        </p:txBody>
      </p:sp>
      <p:sp>
        <p:nvSpPr>
          <p:cNvPr id="19" name="TextBox 13"/>
          <p:cNvSpPr txBox="1">
            <a:spLocks noChangeArrowheads="1"/>
          </p:cNvSpPr>
          <p:nvPr/>
        </p:nvSpPr>
        <p:spPr bwMode="auto">
          <a:xfrm>
            <a:off x="906449" y="4738941"/>
            <a:ext cx="3657599" cy="249625"/>
          </a:xfrm>
          <a:prstGeom prst="rect">
            <a:avLst/>
          </a:prstGeom>
          <a:solidFill>
            <a:srgbClr val="A1D8FD"/>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i="1" kern="0" dirty="0" smtClean="0">
                <a:solidFill>
                  <a:srgbClr val="000000"/>
                </a:solidFill>
                <a:cs typeface="+mn-cs"/>
              </a:rPr>
              <a:t>MMS/OS Upgrade “Chill”</a:t>
            </a:r>
            <a:endParaRPr lang="en-US" sz="1000" i="1" kern="0" dirty="0">
              <a:solidFill>
                <a:srgbClr val="000000"/>
              </a:solidFill>
              <a:cs typeface="+mn-cs"/>
            </a:endParaRPr>
          </a:p>
        </p:txBody>
      </p:sp>
      <p:sp>
        <p:nvSpPr>
          <p:cNvPr id="20" name="TextBox 13"/>
          <p:cNvSpPr txBox="1">
            <a:spLocks noChangeArrowheads="1"/>
          </p:cNvSpPr>
          <p:nvPr/>
        </p:nvSpPr>
        <p:spPr bwMode="auto">
          <a:xfrm>
            <a:off x="4564049" y="4742345"/>
            <a:ext cx="2903046" cy="246221"/>
          </a:xfrm>
          <a:prstGeom prst="rect">
            <a:avLst/>
          </a:prstGeom>
          <a:solidFill>
            <a:schemeClr val="accent1">
              <a:lumMod val="75000"/>
            </a:schemeClr>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i="1" kern="0" dirty="0" smtClean="0">
                <a:solidFill>
                  <a:srgbClr val="FFFFFF"/>
                </a:solidFill>
                <a:cs typeface="+mn-cs"/>
              </a:rPr>
              <a:t>MMS/OS Upgrade “Freeze”</a:t>
            </a:r>
            <a:endParaRPr lang="en-US" sz="1000" i="1" kern="0" dirty="0">
              <a:solidFill>
                <a:srgbClr val="FFFFFF"/>
              </a:solidFill>
              <a:cs typeface="+mn-cs"/>
            </a:endParaRPr>
          </a:p>
        </p:txBody>
      </p:sp>
      <p:sp>
        <p:nvSpPr>
          <p:cNvPr id="21" name="TextBox 12"/>
          <p:cNvSpPr txBox="1">
            <a:spLocks noChangeArrowheads="1"/>
          </p:cNvSpPr>
          <p:nvPr/>
        </p:nvSpPr>
        <p:spPr bwMode="auto">
          <a:xfrm>
            <a:off x="1586742" y="2667000"/>
            <a:ext cx="1534828" cy="646331"/>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March/April</a:t>
            </a:r>
          </a:p>
          <a:p>
            <a:pPr algn="ctr" defTabSz="914400" eaLnBrk="1" hangingPunct="1">
              <a:defRPr/>
            </a:pPr>
            <a:r>
              <a:rPr lang="en-US" sz="1200" b="0" kern="0" dirty="0" smtClean="0">
                <a:solidFill>
                  <a:prstClr val="black"/>
                </a:solidFill>
                <a:cs typeface="+mn-cs"/>
              </a:rPr>
              <a:t>RARF Go-Live for View/Update</a:t>
            </a:r>
            <a:endParaRPr lang="en-US" sz="1200" b="0" kern="0" dirty="0">
              <a:solidFill>
                <a:prstClr val="black"/>
              </a:solidFill>
              <a:cs typeface="+mn-cs"/>
            </a:endParaRPr>
          </a:p>
        </p:txBody>
      </p:sp>
      <p:sp>
        <p:nvSpPr>
          <p:cNvPr id="22" name="TextBox 21"/>
          <p:cNvSpPr txBox="1"/>
          <p:nvPr/>
        </p:nvSpPr>
        <p:spPr>
          <a:xfrm>
            <a:off x="2758901" y="1355716"/>
            <a:ext cx="370549" cy="3339376"/>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2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1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p:txBody>
      </p:sp>
      <p:sp>
        <p:nvSpPr>
          <p:cNvPr id="23" name="TextBox 22"/>
          <p:cNvSpPr txBox="1"/>
          <p:nvPr/>
        </p:nvSpPr>
        <p:spPr>
          <a:xfrm>
            <a:off x="1293429" y="1366501"/>
            <a:ext cx="370549" cy="2893100"/>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700" b="1" i="1" kern="0" dirty="0">
              <a:solidFill>
                <a:srgbClr val="000000"/>
              </a:solidFill>
              <a:latin typeface="Arial" panose="020B0604020202020204"/>
              <a:cs typeface="+mn-cs"/>
            </a:endParaRPr>
          </a:p>
          <a:p>
            <a:pPr algn="ctr" defTabSz="914400" eaLnBrk="1" hangingPunct="1">
              <a:defRPr/>
            </a:pPr>
            <a:r>
              <a:rPr lang="en-US" sz="11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endParaRPr lang="en-US" sz="1000" b="1" i="1" kern="0" dirty="0">
              <a:solidFill>
                <a:srgbClr val="000000"/>
              </a:solidFill>
              <a:latin typeface="Arial" panose="020B0604020202020204"/>
              <a:cs typeface="+mn-cs"/>
            </a:endParaRPr>
          </a:p>
          <a:p>
            <a:pPr algn="ctr" defTabSz="914400" eaLnBrk="1" hangingPunct="1">
              <a:defRPr/>
            </a:pPr>
            <a:endParaRPr lang="en-US" sz="12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9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p:txBody>
      </p:sp>
      <p:sp>
        <p:nvSpPr>
          <p:cNvPr id="26" name="TextBox 25"/>
          <p:cNvSpPr txBox="1"/>
          <p:nvPr/>
        </p:nvSpPr>
        <p:spPr>
          <a:xfrm>
            <a:off x="4216493" y="1360066"/>
            <a:ext cx="370549" cy="938719"/>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p:txBody>
      </p:sp>
      <p:sp>
        <p:nvSpPr>
          <p:cNvPr id="27" name="TextBox 12"/>
          <p:cNvSpPr txBox="1">
            <a:spLocks noChangeArrowheads="1"/>
          </p:cNvSpPr>
          <p:nvPr/>
        </p:nvSpPr>
        <p:spPr bwMode="auto">
          <a:xfrm>
            <a:off x="6021174" y="3500735"/>
            <a:ext cx="1435608"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October</a:t>
            </a:r>
          </a:p>
          <a:p>
            <a:pPr algn="ctr" defTabSz="914400" eaLnBrk="1" hangingPunct="1">
              <a:defRPr/>
            </a:pPr>
            <a:r>
              <a:rPr lang="en-US" sz="1200" dirty="0" smtClean="0">
                <a:solidFill>
                  <a:prstClr val="black"/>
                </a:solidFill>
                <a:cs typeface="+mn-cs"/>
              </a:rPr>
              <a:t>Off-Cycle</a:t>
            </a:r>
          </a:p>
        </p:txBody>
      </p:sp>
      <p:sp>
        <p:nvSpPr>
          <p:cNvPr id="25" name="TextBox 12"/>
          <p:cNvSpPr txBox="1">
            <a:spLocks noChangeArrowheads="1"/>
          </p:cNvSpPr>
          <p:nvPr/>
        </p:nvSpPr>
        <p:spPr bwMode="auto">
          <a:xfrm>
            <a:off x="146686" y="1995364"/>
            <a:ext cx="14536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1/1</a:t>
            </a:r>
            <a:endParaRPr lang="en-US" sz="1200" kern="0" dirty="0">
              <a:solidFill>
                <a:prstClr val="black"/>
              </a:solidFill>
              <a:cs typeface="+mn-cs"/>
            </a:endParaRPr>
          </a:p>
        </p:txBody>
      </p:sp>
      <p:sp>
        <p:nvSpPr>
          <p:cNvPr id="28" name="TextBox 12"/>
          <p:cNvSpPr txBox="1">
            <a:spLocks noChangeArrowheads="1"/>
          </p:cNvSpPr>
          <p:nvPr/>
        </p:nvSpPr>
        <p:spPr bwMode="auto">
          <a:xfrm>
            <a:off x="7466499" y="2333219"/>
            <a:ext cx="1512475"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Future Year Go-Live Targets</a:t>
            </a:r>
            <a:endParaRPr lang="en-US" sz="1200" b="0" kern="0" dirty="0">
              <a:solidFill>
                <a:prstClr val="black"/>
              </a:solidFill>
              <a:cs typeface="+mn-cs"/>
            </a:endParaRPr>
          </a:p>
        </p:txBody>
      </p:sp>
      <p:sp>
        <p:nvSpPr>
          <p:cNvPr id="31" name="TextBox 12"/>
          <p:cNvSpPr txBox="1">
            <a:spLocks noChangeArrowheads="1"/>
          </p:cNvSpPr>
          <p:nvPr/>
        </p:nvSpPr>
        <p:spPr bwMode="auto">
          <a:xfrm>
            <a:off x="7467600" y="2771001"/>
            <a:ext cx="1512475"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2021</a:t>
            </a:r>
            <a:endParaRPr lang="en-US" sz="1200" b="0" kern="0" dirty="0">
              <a:solidFill>
                <a:prstClr val="black"/>
              </a:solidFill>
              <a:cs typeface="+mn-cs"/>
            </a:endParaRPr>
          </a:p>
        </p:txBody>
      </p:sp>
      <p:sp>
        <p:nvSpPr>
          <p:cNvPr id="34" name="TextBox 12"/>
          <p:cNvSpPr txBox="1">
            <a:spLocks noChangeArrowheads="1"/>
          </p:cNvSpPr>
          <p:nvPr/>
        </p:nvSpPr>
        <p:spPr bwMode="auto">
          <a:xfrm>
            <a:off x="7467600" y="4295001"/>
            <a:ext cx="1512475"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2022</a:t>
            </a:r>
            <a:endParaRPr lang="en-US" sz="1200" b="0" kern="0" dirty="0">
              <a:solidFill>
                <a:prstClr val="black"/>
              </a:solidFill>
              <a:cs typeface="+mn-cs"/>
            </a:endParaRPr>
          </a:p>
        </p:txBody>
      </p:sp>
      <p:sp>
        <p:nvSpPr>
          <p:cNvPr id="35" name="TextBox 34"/>
          <p:cNvSpPr txBox="1"/>
          <p:nvPr/>
        </p:nvSpPr>
        <p:spPr>
          <a:xfrm>
            <a:off x="8638633" y="1366500"/>
            <a:ext cx="370549" cy="2893100"/>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b="1" i="1" kern="0" dirty="0" smtClean="0">
              <a:solidFill>
                <a:srgbClr val="000000"/>
              </a:solidFill>
              <a:latin typeface="Arial" panose="020B0604020202020204"/>
              <a:cs typeface="+mn-cs"/>
            </a:endParaRPr>
          </a:p>
          <a:p>
            <a:pPr algn="ctr" defTabSz="914400" eaLnBrk="1" hangingPunct="1">
              <a:defRPr/>
            </a:pPr>
            <a:endParaRPr lang="en-US" sz="11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p:txBody>
      </p:sp>
      <p:cxnSp>
        <p:nvCxnSpPr>
          <p:cNvPr id="36" name="Straight Arrow Connector 35"/>
          <p:cNvCxnSpPr/>
          <p:nvPr/>
        </p:nvCxnSpPr>
        <p:spPr>
          <a:xfrm flipH="1">
            <a:off x="224931" y="4351123"/>
            <a:ext cx="1540991" cy="52028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7" name="Left Brace 36"/>
          <p:cNvSpPr/>
          <p:nvPr/>
        </p:nvSpPr>
        <p:spPr>
          <a:xfrm>
            <a:off x="1789018" y="3825662"/>
            <a:ext cx="178308" cy="613219"/>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38" name="TextBox 37"/>
          <p:cNvSpPr txBox="1"/>
          <p:nvPr/>
        </p:nvSpPr>
        <p:spPr>
          <a:xfrm rot="20523023">
            <a:off x="226046" y="4439050"/>
            <a:ext cx="1415772" cy="230832"/>
          </a:xfrm>
          <a:prstGeom prst="rect">
            <a:avLst/>
          </a:prstGeom>
          <a:noFill/>
        </p:spPr>
        <p:txBody>
          <a:bodyPr wrap="none" rtlCol="0">
            <a:spAutoFit/>
          </a:bodyPr>
          <a:lstStyle/>
          <a:p>
            <a:pPr defTabSz="914400" eaLnBrk="1" fontAlgn="auto" hangingPunct="1">
              <a:spcBef>
                <a:spcPts val="0"/>
              </a:spcBef>
              <a:spcAft>
                <a:spcPts val="0"/>
              </a:spcAft>
            </a:pPr>
            <a:r>
              <a:rPr lang="en-US" sz="900" dirty="0" smtClean="0">
                <a:solidFill>
                  <a:srgbClr val="FF0000"/>
                </a:solidFill>
                <a:latin typeface="Arial" panose="020B0604020202020204"/>
                <a:cs typeface="+mn-cs"/>
              </a:rPr>
              <a:t>11/1/2019 effective date</a:t>
            </a:r>
            <a:endParaRPr lang="en-US" sz="900" dirty="0">
              <a:solidFill>
                <a:srgbClr val="FF0000"/>
              </a:solidFill>
              <a:latin typeface="Arial" panose="020B0604020202020204"/>
              <a:cs typeface="+mn-cs"/>
            </a:endParaRPr>
          </a:p>
        </p:txBody>
      </p:sp>
      <p:sp>
        <p:nvSpPr>
          <p:cNvPr id="46" name="TextBox 12"/>
          <p:cNvSpPr txBox="1">
            <a:spLocks noChangeArrowheads="1"/>
          </p:cNvSpPr>
          <p:nvPr/>
        </p:nvSpPr>
        <p:spPr bwMode="auto">
          <a:xfrm>
            <a:off x="4558290" y="3505331"/>
            <a:ext cx="1453638"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September</a:t>
            </a:r>
          </a:p>
          <a:p>
            <a:pPr algn="ctr" defTabSz="914400" eaLnBrk="1" hangingPunct="1">
              <a:defRPr/>
            </a:pPr>
            <a:r>
              <a:rPr lang="en-US" sz="1200" dirty="0" smtClean="0">
                <a:solidFill>
                  <a:prstClr val="black"/>
                </a:solidFill>
                <a:cs typeface="+mn-cs"/>
              </a:rPr>
              <a:t>Off-Cycle</a:t>
            </a:r>
          </a:p>
        </p:txBody>
      </p:sp>
      <p:sp>
        <p:nvSpPr>
          <p:cNvPr id="47" name="TextBox 46"/>
          <p:cNvSpPr txBox="1"/>
          <p:nvPr/>
        </p:nvSpPr>
        <p:spPr>
          <a:xfrm>
            <a:off x="5690887" y="1357972"/>
            <a:ext cx="370549" cy="2970044"/>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2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1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p:txBody>
      </p:sp>
      <p:sp>
        <p:nvSpPr>
          <p:cNvPr id="39" name="TextBox 12"/>
          <p:cNvSpPr txBox="1">
            <a:spLocks noChangeArrowheads="1"/>
          </p:cNvSpPr>
          <p:nvPr/>
        </p:nvSpPr>
        <p:spPr bwMode="auto">
          <a:xfrm>
            <a:off x="147302" y="2814164"/>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srgbClr val="FF0000"/>
                </a:solidFill>
                <a:cs typeface="+mn-cs"/>
              </a:rPr>
              <a:t>1/9</a:t>
            </a:r>
            <a:endParaRPr lang="en-US" sz="1200" kern="0" dirty="0">
              <a:solidFill>
                <a:srgbClr val="FF0000"/>
              </a:solidFill>
              <a:cs typeface="+mn-cs"/>
            </a:endParaRPr>
          </a:p>
        </p:txBody>
      </p:sp>
    </p:spTree>
    <p:extLst>
      <p:ext uri="{BB962C8B-B14F-4D97-AF65-F5344CB8AC3E}">
        <p14:creationId xmlns:p14="http://schemas.microsoft.com/office/powerpoint/2010/main" val="4147759928"/>
      </p:ext>
    </p:extLst>
  </p:cSld>
  <p:clrMapOvr>
    <a:masterClrMapping/>
  </p:clrMapOvr>
  <p:timing>
    <p:tnLst>
      <p:par>
        <p:cTn id="1" dur="indefinite" restart="never" nodeType="tmRoot"/>
      </p:par>
    </p:tnLst>
  </p:timing>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c34af464-7aa1-4edd-9be4-83dffc1cb926"/>
    <ds:schemaRef ds:uri="http://purl.org/dc/elements/1.1/"/>
    <ds:schemaRef ds:uri="http://schemas.microsoft.com/office/2006/metadata/properties"/>
    <ds:schemaRef ds:uri="http://schemas.microsoft.com/office/2006/documentManagement/types"/>
    <ds:schemaRef ds:uri="http://purl.org/dc/terms/"/>
    <ds:schemaRef ds:uri="http://schemas.openxmlformats.org/package/2006/metadata/core-properties"/>
    <ds:schemaRef ds:uri="http://purl.org/dc/dcmitype/"/>
    <ds:schemaRef ds:uri="http://schemas.microsoft.com/office/infopath/2007/PartnerControl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
  <TotalTime>8729</TotalTime>
  <Words>1431</Words>
  <Application>Microsoft Office PowerPoint</Application>
  <PresentationFormat>On-screen Show (4:3)</PresentationFormat>
  <Paragraphs>601</Paragraphs>
  <Slides>9</Slides>
  <Notes>5</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9</vt:i4>
      </vt:variant>
    </vt:vector>
  </HeadingPairs>
  <TitlesOfParts>
    <vt:vector size="15" baseType="lpstr">
      <vt:lpstr>Arial</vt:lpstr>
      <vt:lpstr>Calibri</vt:lpstr>
      <vt:lpstr>Courier New</vt:lpstr>
      <vt:lpstr>Wingdings</vt:lpstr>
      <vt:lpstr>Custom Design</vt:lpstr>
      <vt:lpstr>Office Theme</vt:lpstr>
      <vt:lpstr>PowerPoint Presentation</vt:lpstr>
      <vt:lpstr>Summary of PRS Update</vt:lpstr>
      <vt:lpstr>Summary of PRS Update</vt:lpstr>
      <vt:lpstr>Appendix</vt:lpstr>
      <vt:lpstr>NPRR928, Cybersecurity Incident Notification [ERCOT]</vt:lpstr>
      <vt:lpstr>NPRR941, Create a Lower Rio Grande Valley Hub [DC Energy]</vt:lpstr>
      <vt:lpstr>NPRR972, Enhancing Existing CRR Transaction Limit Process [ERCOT]</vt:lpstr>
      <vt:lpstr>2019 Release Targets – Board Approved NPRRs / SCRs / xGRRs </vt:lpstr>
      <vt:lpstr>2020 Release Targets – Board Approved NPRRs / SCRs / xGRRs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476</cp:revision>
  <cp:lastPrinted>2013-01-30T23:16:36Z</cp:lastPrinted>
  <dcterms:created xsi:type="dcterms:W3CDTF">2010-04-12T23:12:02Z</dcterms:created>
  <dcterms:modified xsi:type="dcterms:W3CDTF">2019-11-17T16:36:45Z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