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23"/>
  </p:notesMasterIdLst>
  <p:handoutMasterIdLst>
    <p:handoutMasterId r:id="rId24"/>
  </p:handoutMasterIdLst>
  <p:sldIdLst>
    <p:sldId id="445" r:id="rId7"/>
    <p:sldId id="463" r:id="rId8"/>
    <p:sldId id="491" r:id="rId9"/>
    <p:sldId id="527" r:id="rId10"/>
    <p:sldId id="474" r:id="rId11"/>
    <p:sldId id="533" r:id="rId12"/>
    <p:sldId id="535" r:id="rId13"/>
    <p:sldId id="536" r:id="rId14"/>
    <p:sldId id="537" r:id="rId15"/>
    <p:sldId id="538" r:id="rId16"/>
    <p:sldId id="532" r:id="rId17"/>
    <p:sldId id="541" r:id="rId18"/>
    <p:sldId id="539" r:id="rId19"/>
    <p:sldId id="540" r:id="rId20"/>
    <p:sldId id="454" r:id="rId21"/>
    <p:sldId id="46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16" d="100"/>
          <a:sy n="116" d="100"/>
        </p:scale>
        <p:origin x="660" y="10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11/18/2019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11/18/2019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1296189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477716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741809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614285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8571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2B00AA5-9775-417C-BB47-C6000DEEBDC9}" type="slidenum">
              <a:rPr lang="en-US" altLang="en-US"/>
              <a:pPr eaLnBrk="1" hangingPunct="1">
                <a:spcBef>
                  <a:spcPct val="0"/>
                </a:spcBef>
              </a:pPr>
              <a:t>7</a:t>
            </a:fld>
            <a:endParaRPr lang="en-US" altLang="en-US"/>
          </a:p>
        </p:txBody>
      </p:sp>
    </p:spTree>
    <p:extLst>
      <p:ext uri="{BB962C8B-B14F-4D97-AF65-F5344CB8AC3E}">
        <p14:creationId xmlns:p14="http://schemas.microsoft.com/office/powerpoint/2010/main" val="3099204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2B00AA5-9775-417C-BB47-C6000DEEBDC9}" type="slidenum">
              <a:rPr lang="en-US" altLang="en-US"/>
              <a:pPr eaLnBrk="1" hangingPunct="1">
                <a:spcBef>
                  <a:spcPct val="0"/>
                </a:spcBef>
              </a:pPr>
              <a:t>8</a:t>
            </a:fld>
            <a:endParaRPr lang="en-US" altLang="en-US"/>
          </a:p>
        </p:txBody>
      </p:sp>
    </p:spTree>
    <p:extLst>
      <p:ext uri="{BB962C8B-B14F-4D97-AF65-F5344CB8AC3E}">
        <p14:creationId xmlns:p14="http://schemas.microsoft.com/office/powerpoint/2010/main" val="198628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2B00AA5-9775-417C-BB47-C6000DEEBDC9}"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3127453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2B00AA5-9775-417C-BB47-C6000DEEBDC9}" type="slidenum">
              <a:rPr lang="en-US" altLang="en-US"/>
              <a:pPr eaLnBrk="1" hangingPunct="1">
                <a:spcBef>
                  <a:spcPct val="0"/>
                </a:spcBef>
              </a:pPr>
              <a:t>10</a:t>
            </a:fld>
            <a:endParaRPr lang="en-US" altLang="en-US"/>
          </a:p>
        </p:txBody>
      </p:sp>
    </p:spTree>
    <p:extLst>
      <p:ext uri="{BB962C8B-B14F-4D97-AF65-F5344CB8AC3E}">
        <p14:creationId xmlns:p14="http://schemas.microsoft.com/office/powerpoint/2010/main" val="1780572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ercot.com/services/rq/integration"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Workshop </a:t>
            </a:r>
            <a:endParaRPr lang="en-US" b="1" dirty="0" smtClean="0"/>
          </a:p>
          <a:p>
            <a:r>
              <a:rPr lang="en-US" b="1" dirty="0" smtClean="0"/>
              <a:t>Resource Integration Topics </a:t>
            </a:r>
            <a:endParaRPr lang="en-US" b="1" dirty="0"/>
          </a:p>
          <a:p>
            <a:endParaRPr lang="en-US" dirty="0"/>
          </a:p>
          <a:p>
            <a:r>
              <a:rPr lang="en-US" dirty="0"/>
              <a:t>ERCOT</a:t>
            </a:r>
          </a:p>
          <a:p>
            <a:r>
              <a:rPr lang="en-US" dirty="0"/>
              <a:t>Jay Teixeira</a:t>
            </a:r>
          </a:p>
          <a:p>
            <a:endParaRPr lang="en-US" dirty="0"/>
          </a:p>
          <a:p>
            <a:r>
              <a:rPr lang="en-US" dirty="0" smtClean="0"/>
              <a:t>November 21, 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 </a:t>
            </a:r>
            <a:r>
              <a:rPr lang="en-US" dirty="0" smtClean="0"/>
              <a:t>Payment Returns</a:t>
            </a:r>
            <a:endParaRPr lang="en-US" altLang="en-US" dirty="0"/>
          </a:p>
        </p:txBody>
      </p:sp>
      <p:sp>
        <p:nvSpPr>
          <p:cNvPr id="4" name="Content Placeholder 2"/>
          <p:cNvSpPr>
            <a:spLocks noGrp="1"/>
          </p:cNvSpPr>
          <p:nvPr>
            <p:ph idx="1"/>
          </p:nvPr>
        </p:nvSpPr>
        <p:spPr bwMode="auto">
          <a:xfrm>
            <a:off x="762000" y="923926"/>
            <a:ext cx="9563100" cy="562927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400" dirty="0"/>
              <a:t>ERCOT is </a:t>
            </a:r>
            <a:r>
              <a:rPr lang="en-US" sz="2400" dirty="0" smtClean="0"/>
              <a:t>having issues with payments made in RIOO to authorize.net being returned</a:t>
            </a:r>
          </a:p>
          <a:p>
            <a:pPr marL="1085850" lvl="2"/>
            <a:endParaRPr lang="en-US" sz="1800" dirty="0"/>
          </a:p>
          <a:p>
            <a:pPr lvl="1"/>
            <a:endParaRPr lang="en-US" altLang="en-US" sz="20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r>
              <a:rPr lang="en-US" altLang="en-US" sz="2400" dirty="0" smtClean="0">
                <a:ea typeface="Calibri" panose="020F0502020204030204" pitchFamily="34" charset="0"/>
              </a:rPr>
              <a:t>ERCOT will accept wire transfers for money owed due to returns  </a:t>
            </a:r>
          </a:p>
          <a:p>
            <a:pPr eaLnBrk="1" hangingPunct="1"/>
            <a:r>
              <a:rPr lang="en-US" altLang="en-US" sz="2400" dirty="0" smtClean="0">
                <a:ea typeface="Calibri" panose="020F0502020204030204" pitchFamily="34" charset="0"/>
              </a:rPr>
              <a:t>ERCOT will consider setting INR status to “Suspended” if money not remitted</a:t>
            </a:r>
            <a:r>
              <a:rPr lang="en-US" altLang="en-US" sz="2400" dirty="0">
                <a:ea typeface="Calibri" panose="020F0502020204030204" pitchFamily="34" charset="0"/>
              </a:rPr>
              <a:t> </a:t>
            </a:r>
            <a:r>
              <a:rPr lang="en-US" altLang="en-US" sz="2400" dirty="0" smtClean="0">
                <a:ea typeface="Calibri" panose="020F0502020204030204" pitchFamily="34" charset="0"/>
              </a:rPr>
              <a:t>in reasonable time</a:t>
            </a:r>
            <a:endParaRPr lang="en-US" altLang="en-US" sz="2400" dirty="0">
              <a:ea typeface="Calibri" panose="020F0502020204030204" pitchFamily="34" charset="0"/>
            </a:endParaRPr>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1752600"/>
            <a:ext cx="9090198" cy="2525806"/>
          </a:xfrm>
          <a:prstGeom prst="rect">
            <a:avLst/>
          </a:prstGeom>
        </p:spPr>
      </p:pic>
    </p:spTree>
    <p:extLst>
      <p:ext uri="{BB962C8B-B14F-4D97-AF65-F5344CB8AC3E}">
        <p14:creationId xmlns:p14="http://schemas.microsoft.com/office/powerpoint/2010/main" val="1867865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Other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Site Control clarification – Suzi McClellan</a:t>
            </a:r>
          </a:p>
          <a:p>
            <a:r>
              <a:rPr lang="en-US" dirty="0" smtClean="0"/>
              <a:t>FIS Stability Report Redaction – Paul Cox</a:t>
            </a:r>
          </a:p>
          <a:p>
            <a:pPr lvl="1"/>
            <a:r>
              <a:rPr lang="en-US" dirty="0"/>
              <a:t>PG 5.4.8(5) requires that stability study model data and parameters, contingencies causing instability should be redacted from the public version of FIS study reports. </a:t>
            </a:r>
            <a:r>
              <a:rPr lang="en-US" dirty="0" smtClean="0"/>
              <a:t>Should all contingencies be redacted</a:t>
            </a:r>
          </a:p>
          <a:p>
            <a:r>
              <a:rPr lang="en-US" dirty="0" smtClean="0"/>
              <a:t>SSR Studies – What can be shared with IE – Nick Oberski</a:t>
            </a:r>
          </a:p>
          <a:p>
            <a:endParaRPr lang="en-US" dirty="0"/>
          </a:p>
        </p:txBody>
      </p:sp>
    </p:spTree>
    <p:extLst>
      <p:ext uri="{BB962C8B-B14F-4D97-AF65-F5344CB8AC3E}">
        <p14:creationId xmlns:p14="http://schemas.microsoft.com/office/powerpoint/2010/main" val="1807234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Site Control</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Site Control clarification – Suzi </a:t>
            </a:r>
            <a:r>
              <a:rPr lang="en-US" dirty="0" smtClean="0"/>
              <a:t>McClellan</a:t>
            </a:r>
          </a:p>
          <a:p>
            <a:r>
              <a:rPr lang="en-US" dirty="0" smtClean="0"/>
              <a:t>Other ISO/RTOs outside ERCOT having issues with Site Control as well</a:t>
            </a:r>
          </a:p>
          <a:p>
            <a:pPr lvl="1"/>
            <a:r>
              <a:rPr lang="en-US" dirty="0" smtClean="0"/>
              <a:t>Some reporting that they spend too much time trying to verify adequate acreage for specific type of  technology</a:t>
            </a:r>
          </a:p>
          <a:p>
            <a:pPr lvl="1"/>
            <a:r>
              <a:rPr lang="en-US" dirty="0" smtClean="0"/>
              <a:t>Time spent is also used to make sure that a Site is not used for more than one project</a:t>
            </a:r>
          </a:p>
          <a:p>
            <a:endParaRPr lang="en-US" dirty="0" smtClean="0"/>
          </a:p>
          <a:p>
            <a:pPr marL="0" indent="0">
              <a:buNone/>
            </a:pPr>
            <a:endParaRPr lang="en-US" dirty="0"/>
          </a:p>
        </p:txBody>
      </p:sp>
    </p:spTree>
    <p:extLst>
      <p:ext uri="{BB962C8B-B14F-4D97-AF65-F5344CB8AC3E}">
        <p14:creationId xmlns:p14="http://schemas.microsoft.com/office/powerpoint/2010/main" val="917179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670717"/>
          </a:xfrm>
        </p:spPr>
        <p:txBody>
          <a:bodyPr/>
          <a:lstStyle/>
          <a:p>
            <a:r>
              <a:rPr lang="en-US" dirty="0"/>
              <a:t>FIS Stability Report Redaction</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a:solidFill>
                <a:prstClr val="black">
                  <a:tint val="75000"/>
                </a:prstClr>
              </a:solidFill>
            </a:endParaRPr>
          </a:p>
        </p:txBody>
      </p:sp>
      <p:sp>
        <p:nvSpPr>
          <p:cNvPr id="10" name="Content Placeholder 9"/>
          <p:cNvSpPr>
            <a:spLocks noGrp="1"/>
          </p:cNvSpPr>
          <p:nvPr>
            <p:ph idx="1"/>
          </p:nvPr>
        </p:nvSpPr>
        <p:spPr>
          <a:xfrm>
            <a:off x="406400" y="914400"/>
            <a:ext cx="11379200" cy="5613483"/>
          </a:xfrm>
        </p:spPr>
        <p:txBody>
          <a:bodyPr/>
          <a:lstStyle/>
          <a:p>
            <a:r>
              <a:rPr lang="en-US" dirty="0" smtClean="0"/>
              <a:t>FIS </a:t>
            </a:r>
            <a:r>
              <a:rPr lang="en-US" dirty="0" smtClean="0"/>
              <a:t>Stability Report Redaction – Paul Cox</a:t>
            </a:r>
          </a:p>
          <a:p>
            <a:pPr lvl="1"/>
            <a:r>
              <a:rPr lang="en-US" dirty="0"/>
              <a:t>PG 5.4.8(5) requires </a:t>
            </a:r>
            <a:r>
              <a:rPr lang="en-US" dirty="0" smtClean="0"/>
              <a:t>“</a:t>
            </a:r>
            <a:r>
              <a:rPr lang="en-US" dirty="0" smtClean="0"/>
              <a:t>study </a:t>
            </a:r>
            <a:r>
              <a:rPr lang="en-US" dirty="0"/>
              <a:t>element(s) report shall not contain sensitive information including, but not limited to, confidential plant design information including stability study model data and parameters and contingencies causing instability.  The TSP(s) shall provide this information to ERCOT and other TSP(s) upon request</a:t>
            </a:r>
            <a:r>
              <a:rPr lang="en-US" dirty="0" smtClean="0"/>
              <a:t>.”</a:t>
            </a:r>
            <a:endParaRPr lang="en-US" dirty="0" smtClean="0"/>
          </a:p>
          <a:p>
            <a:r>
              <a:rPr lang="en-US" dirty="0" smtClean="0"/>
              <a:t>Should these be included?</a:t>
            </a:r>
          </a:p>
          <a:p>
            <a:pPr lvl="1"/>
            <a:r>
              <a:rPr lang="en-US" dirty="0" smtClean="0"/>
              <a:t>Any contingencies, including those not causing instability</a:t>
            </a:r>
          </a:p>
          <a:p>
            <a:pPr lvl="1"/>
            <a:r>
              <a:rPr lang="en-US" dirty="0" smtClean="0"/>
              <a:t>Any plots, including VRT or stability plots</a:t>
            </a:r>
          </a:p>
          <a:p>
            <a:pPr lvl="1"/>
            <a:r>
              <a:rPr lang="en-US" dirty="0" smtClean="0"/>
              <a:t>Any one-lines, including IE or TSP POI one-lines</a:t>
            </a:r>
            <a:endParaRPr lang="en-US" dirty="0"/>
          </a:p>
        </p:txBody>
      </p:sp>
    </p:spTree>
    <p:extLst>
      <p:ext uri="{BB962C8B-B14F-4D97-AF65-F5344CB8AC3E}">
        <p14:creationId xmlns:p14="http://schemas.microsoft.com/office/powerpoint/2010/main" val="389091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SSR </a:t>
            </a:r>
            <a:r>
              <a:rPr lang="en-US" dirty="0"/>
              <a:t>Studies – What can be shared with IE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SSR </a:t>
            </a:r>
            <a:r>
              <a:rPr lang="en-US" dirty="0" smtClean="0"/>
              <a:t>Studies – What can be shared with IE – Nick </a:t>
            </a:r>
            <a:r>
              <a:rPr lang="en-US" dirty="0" smtClean="0"/>
              <a:t>Oberski</a:t>
            </a:r>
          </a:p>
          <a:p>
            <a:r>
              <a:rPr lang="en-US" dirty="0" smtClean="0"/>
              <a:t>For posting on MIS, data is considered Certified for TSPs only, but SSR studies are not posted on MIS</a:t>
            </a:r>
          </a:p>
          <a:p>
            <a:r>
              <a:rPr lang="en-US" dirty="0"/>
              <a:t>Currently, no known rules forbid TSP’s sharing data with IE</a:t>
            </a:r>
          </a:p>
          <a:p>
            <a:pPr lvl="1"/>
            <a:r>
              <a:rPr lang="en-US" dirty="0" smtClean="0"/>
              <a:t>TSPs should be careful about:</a:t>
            </a:r>
          </a:p>
          <a:p>
            <a:pPr lvl="2"/>
            <a:r>
              <a:rPr lang="en-US" dirty="0" smtClean="0"/>
              <a:t>Revealing non-public data about nearby generation</a:t>
            </a:r>
          </a:p>
          <a:p>
            <a:pPr lvl="2"/>
            <a:r>
              <a:rPr lang="en-US" dirty="0" smtClean="0"/>
              <a:t>Referring to other generation by name</a:t>
            </a:r>
          </a:p>
          <a:p>
            <a:pPr lvl="2"/>
            <a:r>
              <a:rPr lang="en-US" dirty="0" smtClean="0"/>
              <a:t>Referring to generation sharing a POI</a:t>
            </a:r>
          </a:p>
          <a:p>
            <a:pPr lvl="2"/>
            <a:r>
              <a:rPr lang="en-US" dirty="0" smtClean="0"/>
              <a:t>Referring to stability issues in SSR report</a:t>
            </a:r>
            <a:endParaRPr lang="en-US" dirty="0" smtClean="0"/>
          </a:p>
          <a:p>
            <a:endParaRPr lang="en-US" dirty="0" smtClean="0"/>
          </a:p>
          <a:p>
            <a:endParaRPr lang="en-US" dirty="0"/>
          </a:p>
        </p:txBody>
      </p:sp>
    </p:spTree>
    <p:extLst>
      <p:ext uri="{BB962C8B-B14F-4D97-AF65-F5344CB8AC3E}">
        <p14:creationId xmlns:p14="http://schemas.microsoft.com/office/powerpoint/2010/main" val="9243614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230606" y="38481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 – Releases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No new </a:t>
            </a:r>
            <a:r>
              <a:rPr lang="en-US" dirty="0" smtClean="0"/>
              <a:t>functionality releases</a:t>
            </a:r>
            <a:endParaRPr lang="en-US" sz="2800" dirty="0" smtClean="0"/>
          </a:p>
          <a:p>
            <a:endParaRPr lang="en-US" sz="2800" dirty="0"/>
          </a:p>
          <a:p>
            <a:endParaRPr lang="en-US" sz="2800" dirty="0" smtClean="0"/>
          </a:p>
          <a:p>
            <a:endParaRPr lang="en-US" sz="2800" dirty="0" smtClean="0"/>
          </a:p>
          <a:p>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579633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901441"/>
            <a:ext cx="10134600" cy="5638800"/>
          </a:xfrm>
        </p:spPr>
        <p:txBody>
          <a:bodyPr/>
          <a:lstStyle/>
          <a:p>
            <a:r>
              <a:rPr lang="en-US" sz="2800" dirty="0"/>
              <a:t>PGRR071</a:t>
            </a:r>
            <a:r>
              <a:rPr lang="en-US" sz="2800" dirty="0" smtClean="0"/>
              <a:t> - </a:t>
            </a:r>
            <a:r>
              <a:rPr lang="en-US" sz="2800" dirty="0"/>
              <a:t> Update Interconnection Process Timetables to Align with </a:t>
            </a:r>
            <a:r>
              <a:rPr lang="en-US" sz="2800" dirty="0" smtClean="0"/>
              <a:t>NPRR926 – Goes to TAC on Nov. 20</a:t>
            </a:r>
            <a:r>
              <a:rPr lang="en-US" sz="2800" baseline="30000" dirty="0" smtClean="0"/>
              <a:t>th</a:t>
            </a:r>
            <a:r>
              <a:rPr lang="en-US" sz="2800" dirty="0" smtClean="0"/>
              <a:t>.</a:t>
            </a:r>
          </a:p>
          <a:p>
            <a:r>
              <a:rPr lang="en-US" sz="2800" dirty="0" smtClean="0"/>
              <a:t>NPRR973 et al </a:t>
            </a:r>
            <a:r>
              <a:rPr lang="en-US" sz="2800" dirty="0"/>
              <a:t>– </a:t>
            </a:r>
            <a:r>
              <a:rPr lang="en-US" sz="2800" dirty="0"/>
              <a:t>Add Definitions for Generator Step-Up and Main Power </a:t>
            </a:r>
            <a:r>
              <a:rPr lang="en-US" sz="2800" dirty="0"/>
              <a:t>Transformer tabled by ROS on Nov 7 and sent NPRR, NOGRR, PGRR, RRGRR to PLWG, with NOGRR196 also being sent to OWG</a:t>
            </a:r>
            <a:r>
              <a:rPr lang="en-US" sz="2800" dirty="0" smtClean="0"/>
              <a:t>.</a:t>
            </a:r>
            <a:endParaRPr lang="en-US" sz="2800" dirty="0" smtClean="0"/>
          </a:p>
          <a:p>
            <a:r>
              <a:rPr lang="en-US" sz="2800" dirty="0"/>
              <a:t>PGRR076</a:t>
            </a:r>
            <a:r>
              <a:rPr lang="en-US" sz="2800" dirty="0" smtClean="0">
                <a:solidFill>
                  <a:srgbClr val="FF0000"/>
                </a:solidFill>
              </a:rPr>
              <a:t> </a:t>
            </a:r>
            <a:r>
              <a:rPr lang="en-US" sz="2800" dirty="0" smtClean="0"/>
              <a:t>– </a:t>
            </a:r>
            <a:r>
              <a:rPr lang="en-US" sz="2800" dirty="0"/>
              <a:t>Improvements to Generation Resource Interconnection or Change Request (GINR) </a:t>
            </a:r>
            <a:r>
              <a:rPr lang="en-US" sz="2800" dirty="0" smtClean="0"/>
              <a:t>Process, ROS Nov. </a:t>
            </a:r>
            <a:r>
              <a:rPr lang="en-US" sz="2800" dirty="0" smtClean="0"/>
              <a:t>7 sent to PLWG.</a:t>
            </a:r>
            <a:endParaRPr lang="en-US" sz="2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Change </a:t>
            </a:r>
            <a:r>
              <a:rPr lang="en-US" dirty="0" smtClean="0"/>
              <a:t>Implementation of “Initial Synchronization” </a:t>
            </a:r>
            <a:r>
              <a:rPr lang="en-US" dirty="0" smtClean="0"/>
              <a:t>date</a:t>
            </a:r>
            <a:endParaRPr lang="en-US" dirty="0"/>
          </a:p>
        </p:txBody>
      </p:sp>
      <p:sp>
        <p:nvSpPr>
          <p:cNvPr id="3" name="Content Placeholder 2"/>
          <p:cNvSpPr>
            <a:spLocks noGrp="1"/>
          </p:cNvSpPr>
          <p:nvPr>
            <p:ph idx="1"/>
          </p:nvPr>
        </p:nvSpPr>
        <p:spPr/>
        <p:txBody>
          <a:bodyPr/>
          <a:lstStyle/>
          <a:p>
            <a:pPr lvl="0"/>
            <a:r>
              <a:rPr lang="en-US" dirty="0" smtClean="0"/>
              <a:t>ERCOT will change how it implements the definition of </a:t>
            </a:r>
            <a:r>
              <a:rPr lang="en-US" dirty="0"/>
              <a:t>Initial Synchronization to be the date when the first repowered turbine </a:t>
            </a:r>
            <a:r>
              <a:rPr lang="en-US" dirty="0" smtClean="0"/>
              <a:t>will (can) be synchronized</a:t>
            </a:r>
          </a:p>
          <a:p>
            <a:pPr lvl="0"/>
            <a:r>
              <a:rPr lang="en-US" dirty="0" smtClean="0"/>
              <a:t>INR will have to meet the QSA deadline for this date to allow new turbines to synchronize after repower</a:t>
            </a:r>
            <a:endParaRPr lang="en-US" dirty="0"/>
          </a:p>
          <a:p>
            <a:pPr lvl="0"/>
            <a:r>
              <a:rPr lang="en-US" dirty="0"/>
              <a:t>Not allow any new repowered turbines to synchronize </a:t>
            </a:r>
            <a:r>
              <a:rPr lang="en-US" dirty="0" smtClean="0"/>
              <a:t>before the </a:t>
            </a:r>
            <a:r>
              <a:rPr lang="en-US" dirty="0"/>
              <a:t>quarter for the QSA they were </a:t>
            </a:r>
            <a:r>
              <a:rPr lang="en-US" dirty="0" smtClean="0"/>
              <a:t>studied</a:t>
            </a:r>
          </a:p>
          <a:p>
            <a:pPr lvl="0"/>
            <a:r>
              <a:rPr lang="en-US" dirty="0" smtClean="0"/>
              <a:t>Synchronization of new turbines is also dependent on SSR study results</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56155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SSR </a:t>
            </a:r>
            <a:r>
              <a:rPr lang="en-US" dirty="0" smtClean="0"/>
              <a:t>Study </a:t>
            </a:r>
            <a:r>
              <a:rPr lang="en-US" dirty="0"/>
              <a:t>S</a:t>
            </a:r>
            <a:r>
              <a:rPr lang="en-US" dirty="0" smtClean="0"/>
              <a:t>cope </a:t>
            </a:r>
            <a:endParaRPr lang="en-US" altLang="en-US" dirty="0" smtClean="0"/>
          </a:p>
        </p:txBody>
      </p:sp>
      <p:sp>
        <p:nvSpPr>
          <p:cNvPr id="16387" name="Content Placeholder 2"/>
          <p:cNvSpPr>
            <a:spLocks noGrp="1"/>
          </p:cNvSpPr>
          <p:nvPr>
            <p:ph idx="1"/>
          </p:nvPr>
        </p:nvSpPr>
        <p:spPr bwMode="auto">
          <a:xfrm>
            <a:off x="914400" y="923926"/>
            <a:ext cx="10058400" cy="532447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z="2800" dirty="0"/>
              <a:t>ERCOT would like TSPs to submit their SSR study scope to ERCOT </a:t>
            </a:r>
            <a:r>
              <a:rPr lang="en-US" sz="2800" dirty="0" smtClean="0"/>
              <a:t>to get reviewed and approved </a:t>
            </a:r>
            <a:r>
              <a:rPr lang="en-US" sz="2800" dirty="0"/>
              <a:t>by ERCOT.  Rules will be proposed to make it a requirement</a:t>
            </a:r>
            <a:r>
              <a:rPr lang="en-US" sz="2800" dirty="0" smtClean="0"/>
              <a:t>.</a:t>
            </a:r>
            <a:endParaRPr lang="en-US" sz="2800" dirty="0"/>
          </a:p>
          <a:p>
            <a:pPr lvl="0"/>
            <a:r>
              <a:rPr lang="en-US" sz="2800" dirty="0"/>
              <a:t>The SSR study scope should be uploaded to RIOO as “other</a:t>
            </a:r>
            <a:r>
              <a:rPr lang="en-US" sz="2800" dirty="0" smtClean="0"/>
              <a:t>”.</a:t>
            </a:r>
            <a:endParaRPr lang="en-US" sz="2800" dirty="0"/>
          </a:p>
          <a:p>
            <a:pPr lvl="0"/>
            <a:r>
              <a:rPr lang="en-US" sz="2800" dirty="0"/>
              <a:t>The SSR scope review will be finished within 10 business days. Feedback will be sent to TSP by email</a:t>
            </a:r>
            <a:r>
              <a:rPr lang="en-US" sz="2800" dirty="0" smtClean="0"/>
              <a:t>.</a:t>
            </a:r>
            <a:endParaRPr lang="en-US" sz="2800" dirty="0"/>
          </a:p>
          <a:p>
            <a:r>
              <a:rPr lang="en-US" sz="2800" dirty="0"/>
              <a:t>SSR study scope guidelines </a:t>
            </a:r>
            <a:r>
              <a:rPr lang="en-US" sz="2800" dirty="0" smtClean="0"/>
              <a:t>are posted </a:t>
            </a:r>
            <a:r>
              <a:rPr lang="en-US" sz="2800" dirty="0"/>
              <a:t>at </a:t>
            </a:r>
            <a:r>
              <a:rPr lang="en-US" sz="2800" u="sng" dirty="0">
                <a:hlinkClick r:id="rId3"/>
              </a:rPr>
              <a:t>http://www.ercot.com/services/rq/integration</a:t>
            </a:r>
            <a:r>
              <a:rPr lang="en-US" sz="2800" dirty="0"/>
              <a:t>. </a:t>
            </a:r>
            <a:endParaRPr lang="en-US" sz="2800" dirty="0" smtClean="0"/>
          </a:p>
          <a:p>
            <a:r>
              <a:rPr lang="en-US" sz="2800" dirty="0" smtClean="0"/>
              <a:t>This should help on the review of the final SSR Study to gain approval by ERCOT</a:t>
            </a:r>
            <a:endParaRPr lang="en-US" sz="2800" dirty="0"/>
          </a:p>
          <a:p>
            <a:pPr marL="342900" lvl="1" indent="-342900">
              <a:buFont typeface="Arial" panose="020B0604020202020204" pitchFamily="34" charset="0"/>
              <a:buChar char="•"/>
            </a:pPr>
            <a:endParaRPr lang="en-US" dirty="0"/>
          </a:p>
          <a:p>
            <a:pPr lvl="1"/>
            <a:endParaRPr lang="en-US" sz="2200" dirty="0"/>
          </a:p>
        </p:txBody>
      </p:sp>
    </p:spTree>
    <p:extLst>
      <p:ext uri="{BB962C8B-B14F-4D97-AF65-F5344CB8AC3E}">
        <p14:creationId xmlns:p14="http://schemas.microsoft.com/office/powerpoint/2010/main" val="2610854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 PMU </a:t>
            </a:r>
            <a:r>
              <a:rPr lang="en-US" dirty="0" smtClean="0"/>
              <a:t>Requirements </a:t>
            </a:r>
            <a:r>
              <a:rPr lang="en-US" dirty="0"/>
              <a:t>for </a:t>
            </a:r>
            <a:r>
              <a:rPr lang="en-US" dirty="0" smtClean="0"/>
              <a:t>Repowering Projects</a:t>
            </a:r>
            <a:endParaRPr lang="en-US" altLang="en-US" dirty="0"/>
          </a:p>
        </p:txBody>
      </p:sp>
      <p:sp>
        <p:nvSpPr>
          <p:cNvPr id="10" name="Content Placeholder 2"/>
          <p:cNvSpPr>
            <a:spLocks noGrp="1"/>
          </p:cNvSpPr>
          <p:nvPr>
            <p:ph idx="1"/>
          </p:nvPr>
        </p:nvSpPr>
        <p:spPr bwMode="auto">
          <a:xfrm>
            <a:off x="762000" y="923926"/>
            <a:ext cx="9563100" cy="532447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ERCOT is considering requiring PMU installation for repowering projects for the following reasons</a:t>
            </a:r>
            <a:r>
              <a:rPr lang="en-US" dirty="0" smtClean="0"/>
              <a:t>:</a:t>
            </a:r>
            <a:endParaRPr lang="en-US" dirty="0"/>
          </a:p>
          <a:p>
            <a:pPr lvl="1"/>
            <a:r>
              <a:rPr lang="en-US" dirty="0"/>
              <a:t>PMU data needed for model validation;</a:t>
            </a:r>
          </a:p>
          <a:p>
            <a:pPr lvl="1"/>
            <a:r>
              <a:rPr lang="en-US" dirty="0"/>
              <a:t>PMU data needed for post-event analysis;</a:t>
            </a:r>
          </a:p>
          <a:p>
            <a:pPr lvl="1"/>
            <a:r>
              <a:rPr lang="en-US" dirty="0"/>
              <a:t>PMU data needed to increase situational awareness, and enable operators to take prompt actions in case of abnormal system behaviors like oscillations;</a:t>
            </a:r>
          </a:p>
          <a:p>
            <a:pPr lvl="1"/>
            <a:r>
              <a:rPr lang="en-US" dirty="0"/>
              <a:t>PMU data needed for a linear state estimation, as recommended by NERC.</a:t>
            </a:r>
          </a:p>
          <a:p>
            <a:pPr marL="685800" lvl="1"/>
            <a:endParaRPr lang="en-US" sz="2000" dirty="0"/>
          </a:p>
          <a:p>
            <a:pPr marL="1085850" lvl="2"/>
            <a:endParaRPr lang="en-US" sz="1800" dirty="0"/>
          </a:p>
          <a:p>
            <a:pPr lvl="1"/>
            <a:endParaRPr lang="en-US" altLang="en-US" sz="20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a:p>
            <a:pPr eaLnBrk="1" hangingPunct="1"/>
            <a:endParaRPr lang="en-US" altLang="en-US" sz="2400" dirty="0">
              <a:ea typeface="Calibri" panose="020F0502020204030204" pitchFamily="34" charset="0"/>
            </a:endParaRPr>
          </a:p>
        </p:txBody>
      </p:sp>
    </p:spTree>
    <p:extLst>
      <p:ext uri="{BB962C8B-B14F-4D97-AF65-F5344CB8AC3E}">
        <p14:creationId xmlns:p14="http://schemas.microsoft.com/office/powerpoint/2010/main" val="221828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 PMU </a:t>
            </a:r>
            <a:r>
              <a:rPr lang="en-US" dirty="0" smtClean="0"/>
              <a:t>Requirements </a:t>
            </a:r>
            <a:r>
              <a:rPr lang="en-US" dirty="0"/>
              <a:t>for </a:t>
            </a:r>
            <a:r>
              <a:rPr lang="en-US" dirty="0" smtClean="0"/>
              <a:t>Repowering Projects</a:t>
            </a:r>
            <a:endParaRPr lang="en-US" altLang="en-US" dirty="0"/>
          </a:p>
        </p:txBody>
      </p:sp>
      <p:sp>
        <p:nvSpPr>
          <p:cNvPr id="3" name="Rectangle 2"/>
          <p:cNvSpPr/>
          <p:nvPr/>
        </p:nvSpPr>
        <p:spPr>
          <a:xfrm>
            <a:off x="838200" y="990601"/>
            <a:ext cx="9448800" cy="4462760"/>
          </a:xfrm>
          <a:prstGeom prst="rect">
            <a:avLst/>
          </a:prstGeom>
        </p:spPr>
        <p:txBody>
          <a:bodyPr wrap="square">
            <a:spAutoFit/>
          </a:bodyPr>
          <a:lstStyle/>
          <a:p>
            <a:pPr marL="457200" indent="-457200">
              <a:spcAft>
                <a:spcPts val="1200"/>
              </a:spcAft>
            </a:pPr>
            <a:r>
              <a:rPr lang="en-US" dirty="0">
                <a:latin typeface="Times New Roman" panose="02020603050405020304" pitchFamily="18" charset="0"/>
                <a:ea typeface="Times New Roman" panose="02020603050405020304" pitchFamily="18" charset="0"/>
              </a:rPr>
              <a:t>Nodal Operating Guide 6.1.3.2</a:t>
            </a:r>
          </a:p>
          <a:p>
            <a:pPr marL="457200" indent="-457200">
              <a:spcAft>
                <a:spcPts val="1200"/>
              </a:spcAft>
            </a:pPr>
            <a:r>
              <a:rPr lang="en-US" dirty="0">
                <a:latin typeface="Times New Roman" panose="02020603050405020304" pitchFamily="18" charset="0"/>
                <a:ea typeface="Times New Roman" panose="02020603050405020304" pitchFamily="18" charset="0"/>
              </a:rPr>
              <a:t>(4) The Facility owner(s), whether a Transmission Facility owner or new Generation Resource owner, shall install phasor measurement recording equipment at the following Facilities.  </a:t>
            </a:r>
          </a:p>
          <a:p>
            <a:pPr marL="914400" indent="-457200">
              <a:spcAft>
                <a:spcPts val="1200"/>
              </a:spcAft>
            </a:pPr>
            <a:r>
              <a:rPr lang="en-US" dirty="0">
                <a:latin typeface="Times New Roman" panose="02020603050405020304" pitchFamily="18" charset="0"/>
                <a:ea typeface="Times New Roman" panose="02020603050405020304" pitchFamily="18" charset="0"/>
              </a:rPr>
              <a:t>(a)	Flexible AC transmission system devices configured to actively control steady-state voltage or power transfer capability, operated at or above 100 kV, and energized after July 1, 2015;</a:t>
            </a:r>
          </a:p>
          <a:p>
            <a:pPr marL="914400" indent="-457200">
              <a:spcAft>
                <a:spcPts val="1200"/>
              </a:spcAft>
            </a:pPr>
            <a:r>
              <a:rPr lang="en-US" dirty="0">
                <a:latin typeface="Times New Roman" panose="02020603050405020304" pitchFamily="18" charset="0"/>
                <a:ea typeface="Times New Roman" panose="02020603050405020304" pitchFamily="18" charset="0"/>
              </a:rPr>
              <a:t>(b)	Within 18 months after receiving written notice from ERCOT, a Transmission Facility identified by ERCOT associated with each published generic transmission constraint as deemed necessary by ERCOT; and</a:t>
            </a:r>
          </a:p>
          <a:p>
            <a:pPr marL="914400" indent="-457200">
              <a:spcAft>
                <a:spcPts val="1200"/>
              </a:spcAft>
              <a:buAutoNum type="alphaLcParenBoth" startAt="3"/>
            </a:pPr>
            <a:r>
              <a:rPr lang="en-US" dirty="0">
                <a:latin typeface="Times New Roman" panose="02020603050405020304" pitchFamily="18" charset="0"/>
                <a:ea typeface="Times New Roman" panose="02020603050405020304" pitchFamily="18" charset="0"/>
              </a:rPr>
              <a:t>New generating Facilities over 20 MVA aggregated at a single site placed into service after January 1, 2017.</a:t>
            </a:r>
          </a:p>
          <a:p>
            <a:pPr marL="914400" indent="-457200">
              <a:spcAft>
                <a:spcPts val="1200"/>
              </a:spcAft>
              <a:buAutoNum type="alphaLcParenBoth" startAt="3"/>
            </a:pPr>
            <a:r>
              <a:rPr lang="en-US" dirty="0">
                <a:solidFill>
                  <a:srgbClr val="FF0000"/>
                </a:solidFill>
                <a:latin typeface="Times New Roman" panose="02020603050405020304" pitchFamily="18" charset="0"/>
                <a:ea typeface="Times New Roman" panose="02020603050405020304" pitchFamily="18" charset="0"/>
              </a:rPr>
              <a:t>Generators or storage devices placed into service after August 1, 2020 following any modification described in Planning Guide Section 5.1.1(1)(b)</a:t>
            </a:r>
          </a:p>
        </p:txBody>
      </p:sp>
    </p:spTree>
    <p:extLst>
      <p:ext uri="{BB962C8B-B14F-4D97-AF65-F5344CB8AC3E}">
        <p14:creationId xmlns:p14="http://schemas.microsoft.com/office/powerpoint/2010/main" val="366387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C163D459-1C05-483F-85D1-C9E478EC32CC}">
  <ds:schemaRefs>
    <ds:schemaRef ds:uri="http://schemas.microsoft.com/office/infopath/2007/PartnerControls"/>
    <ds:schemaRef ds:uri="http://schemas.microsoft.com/office/2006/metadata/properties"/>
    <ds:schemaRef ds:uri="http://purl.org/dc/elements/1.1/"/>
    <ds:schemaRef ds:uri="http://purl.org/dc/terms/"/>
    <ds:schemaRef ds:uri="c34af464-7aa1-4edd-9be4-83dffc1cb926"/>
    <ds:schemaRef ds:uri="http://schemas.microsoft.com/office/2006/documentManagement/types"/>
    <ds:schemaRef ds:uri="http://www.w3.org/XML/1998/namespace"/>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50437</TotalTime>
  <Words>954</Words>
  <Application>Microsoft Office PowerPoint</Application>
  <PresentationFormat>Widescreen</PresentationFormat>
  <Paragraphs>152</Paragraphs>
  <Slides>16</Slides>
  <Notes>15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16</vt:i4>
      </vt:variant>
    </vt:vector>
  </HeadingPairs>
  <TitlesOfParts>
    <vt:vector size="22"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Resource Integration and Ongoing Operations – Interconnection Services (RIOO-IS) – Releases</vt:lpstr>
      <vt:lpstr>Active PGRR’s</vt:lpstr>
      <vt:lpstr>Change Implementation of “Initial Synchronization” date</vt:lpstr>
      <vt:lpstr>SSR Study Scope </vt:lpstr>
      <vt:lpstr> PMU Requirements for Repowering Projects</vt:lpstr>
      <vt:lpstr> PMU Requirements for Repowering Projects</vt:lpstr>
      <vt:lpstr> Payment Returns</vt:lpstr>
      <vt:lpstr>Other Topics</vt:lpstr>
      <vt:lpstr>Site Control</vt:lpstr>
      <vt:lpstr>FIS Stability Report Redaction</vt:lpstr>
      <vt:lpstr>SSR Studies – What can be shared with IE </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516</cp:revision>
  <cp:lastPrinted>2018-07-25T14:31:19Z</cp:lastPrinted>
  <dcterms:created xsi:type="dcterms:W3CDTF">2016-01-21T15:20:31Z</dcterms:created>
  <dcterms:modified xsi:type="dcterms:W3CDTF">2019-11-19T19:13:58Z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