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2"/>
  </p:sldMasterIdLst>
  <p:notesMasterIdLst>
    <p:notesMasterId r:id="rId8"/>
  </p:notesMasterIdLst>
  <p:handoutMasterIdLst>
    <p:handoutMasterId r:id="rId9"/>
  </p:handoutMasterIdLst>
  <p:sldIdLst>
    <p:sldId id="256" r:id="rId3"/>
    <p:sldId id="275" r:id="rId4"/>
    <p:sldId id="274" r:id="rId5"/>
    <p:sldId id="276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63" autoAdjust="0"/>
    <p:restoredTop sz="94660"/>
  </p:normalViewPr>
  <p:slideViewPr>
    <p:cSldViewPr>
      <p:cViewPr varScale="1">
        <p:scale>
          <a:sx n="112" d="100"/>
          <a:sy n="112" d="100"/>
        </p:scale>
        <p:origin x="1253" y="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2280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881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283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283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774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84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46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63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446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31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45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63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9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546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010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259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alendar/2019/6/4/180593" TargetMode="External"/><Relationship Id="rId7" Type="http://schemas.openxmlformats.org/officeDocument/2006/relationships/hyperlink" Target="http://www.ercot.com/calendar/2019/11/18/19387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rcot.com/calendar/2019/9/13/183717" TargetMode="External"/><Relationship Id="rId5" Type="http://schemas.openxmlformats.org/officeDocument/2006/relationships/hyperlink" Target="http://ercot.com/calendar/2019/7/23/183468" TargetMode="External"/><Relationship Id="rId4" Type="http://schemas.openxmlformats.org/officeDocument/2006/relationships/hyperlink" Target="http://ercot.com/calendar/2019/7/17/185902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600" b="1" dirty="0" smtClean="0"/>
              <a:t>RMS </a:t>
            </a:r>
            <a:r>
              <a:rPr lang="en-US" sz="3600" b="1" dirty="0"/>
              <a:t>Update to </a:t>
            </a:r>
            <a:r>
              <a:rPr lang="en-US" sz="3600" b="1" dirty="0" smtClean="0"/>
              <a:t>TAC</a:t>
            </a:r>
            <a:br>
              <a:rPr lang="en-US" sz="3600" b="1" dirty="0" smtClean="0"/>
            </a:br>
            <a:r>
              <a:rPr lang="en-US" sz="3600" b="1" dirty="0"/>
              <a:t/>
            </a:r>
            <a:br>
              <a:rPr lang="en-US" sz="3600" b="1" dirty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November </a:t>
            </a:r>
            <a:r>
              <a:rPr lang="en-US" sz="3200" b="1" dirty="0"/>
              <a:t>20, </a:t>
            </a:r>
            <a:r>
              <a:rPr lang="en-US" sz="3200" b="1" dirty="0" smtClean="0"/>
              <a:t>2019</a:t>
            </a:r>
            <a:endParaRPr lang="en-US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Jim Lee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7061" y="426732"/>
            <a:ext cx="7518400" cy="646113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November 5</a:t>
            </a:r>
            <a:r>
              <a:rPr lang="en-US" sz="4000" b="1" baseline="30000" dirty="0" smtClean="0"/>
              <a:t>th</a:t>
            </a:r>
            <a:r>
              <a:rPr lang="en-US" sz="4000" b="1" dirty="0" smtClean="0"/>
              <a:t> RMS update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1213615"/>
            <a:ext cx="83820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i="1" dirty="0" smtClean="0">
              <a:solidFill>
                <a:srgbClr val="00B050"/>
              </a:solidFill>
            </a:endParaRPr>
          </a:p>
          <a:p>
            <a:pPr marL="201168" lvl="1" indent="0">
              <a:buNone/>
            </a:pPr>
            <a:r>
              <a:rPr lang="en-US" sz="2000" b="1" dirty="0" smtClean="0"/>
              <a:t>RMS voted </a:t>
            </a:r>
            <a:r>
              <a:rPr lang="en-US" sz="2000" b="1" dirty="0"/>
              <a:t>to </a:t>
            </a:r>
            <a:r>
              <a:rPr lang="en-US" sz="2000" b="1" dirty="0" smtClean="0"/>
              <a:t>Endorse:</a:t>
            </a:r>
            <a:br>
              <a:rPr lang="en-US" sz="2000" b="1" dirty="0" smtClean="0"/>
            </a:br>
            <a:endParaRPr lang="en-US" sz="800" b="1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b="1" dirty="0"/>
              <a:t>2020 Retail SLA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b="1" dirty="0"/>
              <a:t>2020 Flight Schedule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b="1" dirty="0"/>
              <a:t>RMGRR162, Revisions to Safety-Net Process </a:t>
            </a:r>
            <a:endParaRPr lang="en-US" sz="2000" b="1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en-US" b="1" dirty="0"/>
          </a:p>
          <a:p>
            <a:pPr marL="201168" lvl="1" indent="0">
              <a:buNone/>
            </a:pPr>
            <a:endParaRPr lang="en-US" b="1" dirty="0"/>
          </a:p>
          <a:p>
            <a:pPr marL="201168" lvl="1" indent="0">
              <a:buNone/>
            </a:pPr>
            <a:r>
              <a:rPr lang="en-US" sz="2000" b="1" dirty="0" smtClean="0"/>
              <a:t>No action taken, remains tabled for further discussion:</a:t>
            </a:r>
            <a:br>
              <a:rPr lang="en-US" sz="2000" b="1" dirty="0" smtClean="0"/>
            </a:br>
            <a:endParaRPr lang="en-US" sz="800" b="1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b="1" dirty="0"/>
              <a:t>NPRR933, Reporting of Demand Response by REPs and </a:t>
            </a:r>
            <a:r>
              <a:rPr lang="en-US" sz="2000" b="1" dirty="0" smtClean="0"/>
              <a:t>NOIEs</a:t>
            </a:r>
          </a:p>
          <a:p>
            <a:pPr lvl="3">
              <a:buFont typeface="Calibri" pitchFamily="34" charset="0"/>
              <a:buChar char="•"/>
            </a:pPr>
            <a:r>
              <a:rPr lang="en-US" sz="1600" b="1" dirty="0" smtClean="0"/>
              <a:t>ERCOT to share analysis of 2019 DR reporting and discuss next steps at Jan/Feb 2020 RMS</a:t>
            </a:r>
            <a:endParaRPr lang="en-US" sz="1600" b="1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b="1" dirty="0" smtClean="0"/>
              <a:t>NPRR946</a:t>
            </a:r>
            <a:r>
              <a:rPr lang="en-US" sz="2000" b="1" dirty="0"/>
              <a:t>, Allow TDSPs to Use 814_28 Complete Unexecutable Transaction for 814_03 Switch Transactions Involved in a Mass Transition </a:t>
            </a:r>
            <a:r>
              <a:rPr lang="en-US" sz="2000" b="1" dirty="0" smtClean="0"/>
              <a:t>Event</a:t>
            </a:r>
          </a:p>
          <a:p>
            <a:pPr lvl="3">
              <a:buFont typeface="Calibri" pitchFamily="34" charset="0"/>
              <a:buChar char="•"/>
            </a:pPr>
            <a:r>
              <a:rPr lang="en-US" sz="1600" b="1" dirty="0" smtClean="0"/>
              <a:t>Potential solutions being discussed at TXSET in December </a:t>
            </a:r>
            <a:endParaRPr lang="en-US" sz="1600" b="1" dirty="0"/>
          </a:p>
          <a:p>
            <a:pPr marL="201168" lvl="1" indent="0">
              <a:buFont typeface="Calibri" pitchFamily="34" charset="0"/>
              <a:buNone/>
            </a:pPr>
            <a:endParaRPr lang="en-US" b="1" dirty="0"/>
          </a:p>
          <a:p>
            <a:pPr marL="201168" lvl="1" indent="0">
              <a:buNone/>
            </a:pPr>
            <a:endParaRPr lang="en-US" sz="1800" b="1" dirty="0"/>
          </a:p>
          <a:p>
            <a:pPr marL="201168" lvl="1" indent="0">
              <a:buNone/>
            </a:pPr>
            <a:endParaRPr lang="en-US" b="1" dirty="0" smtClean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762000" y="1072845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13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"/>
            <a:ext cx="7162800" cy="761991"/>
          </a:xfrm>
        </p:spPr>
        <p:txBody>
          <a:bodyPr>
            <a:normAutofit/>
          </a:bodyPr>
          <a:lstStyle/>
          <a:p>
            <a:r>
              <a:rPr lang="en-US" sz="4000" b="1" dirty="0"/>
              <a:t>Working Group </a:t>
            </a:r>
            <a:r>
              <a:rPr lang="en-US" sz="4000" b="1" dirty="0" smtClean="0"/>
              <a:t>Updates</a:t>
            </a:r>
            <a:endParaRPr lang="en-US" sz="36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990600"/>
            <a:ext cx="8686800" cy="514691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1600" b="1" dirty="0" smtClean="0"/>
              <a:t>Texas </a:t>
            </a:r>
            <a:r>
              <a:rPr lang="en-US" sz="1600" b="1" dirty="0"/>
              <a:t>Standard Electronic Transaction (Texas SET) </a:t>
            </a:r>
            <a:endParaRPr lang="en-US" sz="1600" b="1" dirty="0" smtClean="0"/>
          </a:p>
          <a:p>
            <a:pPr lvl="2" indent="-365760">
              <a:buFont typeface="Wingdings" panose="05000000000000000000" pitchFamily="2" charset="2"/>
              <a:buChar char="§"/>
            </a:pPr>
            <a:r>
              <a:rPr lang="en-US" dirty="0" smtClean="0"/>
              <a:t>Gathering requirements for a potential TXSET release – 4.0A &amp; 5.0</a:t>
            </a:r>
          </a:p>
          <a:p>
            <a:pPr lvl="2" indent="-365760">
              <a:buFont typeface="Wingdings" panose="05000000000000000000" pitchFamily="2" charset="2"/>
              <a:buChar char="§"/>
            </a:pPr>
            <a:r>
              <a:rPr lang="en-US" dirty="0" smtClean="0"/>
              <a:t>Monitoring ERCOT system projects for 2020: EDI Translator &amp; NAESB upgrades</a:t>
            </a:r>
            <a:br>
              <a:rPr lang="en-US" dirty="0" smtClean="0"/>
            </a:br>
            <a:endParaRPr lang="en-US" sz="800" dirty="0" smtClean="0"/>
          </a:p>
          <a:p>
            <a:pPr marL="0" indent="0">
              <a:buNone/>
            </a:pPr>
            <a:r>
              <a:rPr lang="en-US" sz="1600" b="1" dirty="0" smtClean="0"/>
              <a:t>Texas Data Transport and MarkeTrak Systems (TDTMS)</a:t>
            </a:r>
          </a:p>
          <a:p>
            <a:pPr marL="571500" lvl="1" indent="-371475">
              <a:buFont typeface="Wingdings" panose="05000000000000000000" pitchFamily="2" charset="2"/>
              <a:buChar char="§"/>
            </a:pPr>
            <a:r>
              <a:rPr lang="en-US" sz="1400" dirty="0" smtClean="0"/>
              <a:t>Continue with annual MarkeTrak subtype analysis of  Inadvertent Gain/Loss, Rescissions, Usage &amp; Billing Disputes, &amp; Switch Hold Removal</a:t>
            </a:r>
          </a:p>
          <a:p>
            <a:pPr marL="571500" lvl="1" indent="-371475">
              <a:buFont typeface="Wingdings" panose="05000000000000000000" pitchFamily="2" charset="2"/>
              <a:buChar char="§"/>
            </a:pPr>
            <a:r>
              <a:rPr lang="en-US" sz="1400" dirty="0" smtClean="0"/>
              <a:t>Review of MarkeTrak User Guide for accuracy and applicability</a:t>
            </a:r>
          </a:p>
          <a:p>
            <a:pPr marL="0" indent="0">
              <a:buNone/>
            </a:pPr>
            <a:r>
              <a:rPr lang="en-US" sz="1600" b="1" dirty="0" smtClean="0"/>
              <a:t>Retail Market Training Task Force (RMTTF)</a:t>
            </a:r>
          </a:p>
          <a:p>
            <a:pPr marL="571500" lvl="1" indent="-371475">
              <a:buFont typeface="Wingdings" panose="05000000000000000000" pitchFamily="2" charset="2"/>
              <a:buChar char="§"/>
            </a:pPr>
            <a:r>
              <a:rPr lang="en-US" sz="1400" dirty="0" smtClean="0"/>
              <a:t>2019 Retail Market Instructor-Led Training Statistics:</a:t>
            </a:r>
          </a:p>
          <a:p>
            <a:pPr marL="937260" lvl="3" indent="-371475">
              <a:buFont typeface="Wingdings" panose="05000000000000000000" pitchFamily="2" charset="2"/>
              <a:buChar char="§"/>
            </a:pPr>
            <a:r>
              <a:rPr lang="en-US" sz="1200" dirty="0" smtClean="0"/>
              <a:t>7 different classes in 3 different cities (Austin, Dallas, Houston)</a:t>
            </a:r>
          </a:p>
          <a:p>
            <a:pPr marL="937260" lvl="3" indent="-371475">
              <a:buFont typeface="Wingdings" panose="05000000000000000000" pitchFamily="2" charset="2"/>
              <a:buChar char="§"/>
            </a:pPr>
            <a:r>
              <a:rPr lang="en-US" sz="1200" dirty="0" smtClean="0"/>
              <a:t>4 topics: Retail 101, TXSET 101, MarkeTrak, Inadvertent Gains</a:t>
            </a:r>
          </a:p>
          <a:p>
            <a:pPr marL="937260" lvl="3" indent="-371475">
              <a:buFont typeface="Wingdings" panose="05000000000000000000" pitchFamily="2" charset="2"/>
              <a:buChar char="§"/>
            </a:pPr>
            <a:r>
              <a:rPr lang="en-US" sz="1200" dirty="0" smtClean="0"/>
              <a:t>Attended by 287 different Market Participants (REPs, TDSPs, Service Providers, PUCT Staff, ERCOT)</a:t>
            </a:r>
          </a:p>
          <a:p>
            <a:pPr marL="571500" lvl="1" indent="-371475">
              <a:buFont typeface="Wingdings" panose="05000000000000000000" pitchFamily="2" charset="2"/>
              <a:buChar char="§"/>
            </a:pPr>
            <a:r>
              <a:rPr lang="en-US" sz="1400" dirty="0" smtClean="0"/>
              <a:t>1,784 individuals have viewed/completed RMTTF online training modules</a:t>
            </a:r>
          </a:p>
          <a:p>
            <a:pPr marL="0" indent="0">
              <a:buNone/>
            </a:pPr>
            <a:r>
              <a:rPr lang="en-US" sz="1600" b="1" dirty="0" smtClean="0"/>
              <a:t>Profiling Working Group (PWG)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 smtClean="0"/>
              <a:t>Reviewed annual Weather Responsiveness and Business Annual Validation reports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 smtClean="0"/>
              <a:t>Agreed to recommend un-</a:t>
            </a:r>
            <a:r>
              <a:rPr lang="en-US" sz="1400" dirty="0" err="1" smtClean="0"/>
              <a:t>greybox</a:t>
            </a:r>
            <a:r>
              <a:rPr lang="en-US" sz="1400" dirty="0" smtClean="0"/>
              <a:t> of language within Nodal Protocols 18.6.1 as part of NPRR877</a:t>
            </a:r>
            <a:endParaRPr lang="en-US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 smtClean="0"/>
              <a:t>Discussed Oil &amp; Gas profile assignment process</a:t>
            </a:r>
            <a:endParaRPr lang="en-US" sz="1800" dirty="0" smtClean="0"/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endParaRPr lang="en-US" sz="1800" b="1" dirty="0" smtClean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46E863D-0601-4005-9B5E-5A02E1DBD8D2}"/>
              </a:ext>
            </a:extLst>
          </p:cNvPr>
          <p:cNvCxnSpPr/>
          <p:nvPr/>
        </p:nvCxnSpPr>
        <p:spPr>
          <a:xfrm>
            <a:off x="457200" y="9144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98F32FB-2F88-4810-9ACC-51C270E45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92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"/>
            <a:ext cx="8077200" cy="761991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AEPTX/Oncor </a:t>
            </a:r>
            <a:r>
              <a:rPr lang="en-US" sz="3200" b="1" dirty="0" err="1" smtClean="0"/>
              <a:t>Sharyland</a:t>
            </a:r>
            <a:r>
              <a:rPr lang="en-US" sz="3200" b="1" dirty="0" smtClean="0"/>
              <a:t> ESI ID Transition</a:t>
            </a:r>
            <a:endParaRPr lang="en-US" sz="28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990600"/>
            <a:ext cx="8686800" cy="514691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endParaRPr lang="en-US" sz="1800" b="1" dirty="0" smtClean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46E863D-0601-4005-9B5E-5A02E1DBD8D2}"/>
              </a:ext>
            </a:extLst>
          </p:cNvPr>
          <p:cNvCxnSpPr/>
          <p:nvPr/>
        </p:nvCxnSpPr>
        <p:spPr>
          <a:xfrm>
            <a:off x="457200" y="9144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98F32FB-2F88-4810-9ACC-51C270E45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85800" y="1143000"/>
            <a:ext cx="7848600" cy="51054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dirty="0" smtClean="0">
                <a:solidFill>
                  <a:schemeClr val="tx1"/>
                </a:solidFill>
              </a:rPr>
              <a:t>AEP Texas and Oncor filed a joint STM (Sale, Transfer, Merger) to transfer approximately 3,100 customers in the </a:t>
            </a:r>
            <a:r>
              <a:rPr lang="en-US" dirty="0" err="1" smtClean="0">
                <a:solidFill>
                  <a:schemeClr val="tx1"/>
                </a:solidFill>
              </a:rPr>
              <a:t>Sharyland</a:t>
            </a:r>
            <a:r>
              <a:rPr lang="en-US" dirty="0" smtClean="0">
                <a:solidFill>
                  <a:schemeClr val="tx1"/>
                </a:solidFill>
              </a:rPr>
              <a:t>-Mission-McAllen area in South Texas from Oncor to AEP Texas. 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dirty="0" smtClean="0">
                <a:solidFill>
                  <a:schemeClr val="tx1"/>
                </a:solidFill>
              </a:rPr>
              <a:t>A series of Workshops were conducted to communicate details related to the ESI ID transition. 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dirty="0" smtClean="0">
                <a:solidFill>
                  <a:schemeClr val="tx1"/>
                </a:solidFill>
              </a:rPr>
              <a:t>The joint STM was approved on November </a:t>
            </a:r>
            <a:r>
              <a:rPr lang="en-US" dirty="0" smtClean="0">
                <a:solidFill>
                  <a:schemeClr val="tx1"/>
                </a:solidFill>
              </a:rPr>
              <a:t>14, </a:t>
            </a:r>
            <a:r>
              <a:rPr lang="en-US" dirty="0" smtClean="0">
                <a:solidFill>
                  <a:schemeClr val="tx1"/>
                </a:solidFill>
              </a:rPr>
              <a:t>2019 and the transition will take place December 3, 2019 through December 20, 2019.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dirty="0" smtClean="0">
                <a:solidFill>
                  <a:schemeClr val="tx1"/>
                </a:solidFill>
              </a:rPr>
              <a:t>Information for each Workshop can be found here:</a:t>
            </a:r>
            <a:r>
              <a:rPr lang="en-US" i="1" dirty="0" smtClean="0">
                <a:solidFill>
                  <a:schemeClr val="tx1"/>
                </a:solidFill>
              </a:rPr>
              <a:t/>
            </a:r>
            <a:br>
              <a:rPr lang="en-US" i="1" dirty="0" smtClean="0">
                <a:solidFill>
                  <a:schemeClr val="tx1"/>
                </a:solidFill>
              </a:rPr>
            </a:br>
            <a:endParaRPr lang="en-US" i="1" dirty="0" smtClean="0">
              <a:solidFill>
                <a:schemeClr val="tx1"/>
              </a:solidFill>
            </a:endParaRPr>
          </a:p>
          <a:p>
            <a:pPr marL="635508" lvl="1" indent="-342900">
              <a:buFont typeface="Calibri" panose="020F0502020204030204" pitchFamily="34" charset="0"/>
              <a:buAutoNum type="arabicParenR"/>
            </a:pPr>
            <a:r>
              <a:rPr lang="en-US" b="1" dirty="0" smtClean="0">
                <a:hlinkClick r:id="rId3"/>
              </a:rPr>
              <a:t>Oncor/AEP Texas Mission-McAllen ESIID Transition Workshop I</a:t>
            </a:r>
            <a:r>
              <a:rPr lang="en-US" b="1" dirty="0" smtClean="0"/>
              <a:t> (6/4/19)</a:t>
            </a:r>
          </a:p>
          <a:p>
            <a:pPr marL="635508" lvl="1" indent="-342900">
              <a:buFont typeface="Calibri" panose="020F0502020204030204" pitchFamily="34" charset="0"/>
              <a:buAutoNum type="arabicParenR"/>
            </a:pPr>
            <a:r>
              <a:rPr lang="en-US" b="1" dirty="0" smtClean="0">
                <a:hlinkClick r:id="rId4"/>
              </a:rPr>
              <a:t>Issues Gathering Working Session </a:t>
            </a:r>
            <a:r>
              <a:rPr lang="en-US" b="1" dirty="0" smtClean="0"/>
              <a:t>(7/17/19)</a:t>
            </a:r>
          </a:p>
          <a:p>
            <a:pPr marL="635508" lvl="1" indent="-342900">
              <a:buFont typeface="Calibri" panose="020F0502020204030204" pitchFamily="34" charset="0"/>
              <a:buAutoNum type="arabicParenR"/>
            </a:pPr>
            <a:r>
              <a:rPr lang="en-US" b="1" dirty="0" smtClean="0">
                <a:hlinkClick r:id="rId5"/>
              </a:rPr>
              <a:t>Oncor/AEP Texas Mission-McAllen ESIID Transition Workshop II</a:t>
            </a:r>
            <a:r>
              <a:rPr lang="en-US" b="1" dirty="0" smtClean="0"/>
              <a:t> (7/23/19)</a:t>
            </a:r>
          </a:p>
          <a:p>
            <a:pPr marL="635508" lvl="1" indent="-342900">
              <a:buFont typeface="Calibri" panose="020F0502020204030204" pitchFamily="34" charset="0"/>
              <a:buAutoNum type="arabicParenR"/>
            </a:pPr>
            <a:r>
              <a:rPr lang="en-US" b="1" dirty="0" smtClean="0">
                <a:hlinkClick r:id="rId6"/>
              </a:rPr>
              <a:t>Oncor/AEP Texas Mission-McAllen ESIID Transition Workshop III</a:t>
            </a:r>
            <a:r>
              <a:rPr lang="en-US" b="1" dirty="0" smtClean="0"/>
              <a:t> (9/13/19)</a:t>
            </a:r>
          </a:p>
          <a:p>
            <a:pPr marL="635508" lvl="1" indent="-342900">
              <a:buFont typeface="Calibri" panose="020F0502020204030204" pitchFamily="34" charset="0"/>
              <a:buAutoNum type="arabicParenR"/>
            </a:pPr>
            <a:r>
              <a:rPr lang="en-US" b="1" dirty="0" smtClean="0">
                <a:hlinkClick r:id="rId7"/>
              </a:rPr>
              <a:t>Oncor/AEP </a:t>
            </a:r>
            <a:r>
              <a:rPr lang="en-US" b="1" dirty="0">
                <a:hlinkClick r:id="rId7"/>
              </a:rPr>
              <a:t>Texas Mission-McAllen ESIID Transition Workshop </a:t>
            </a:r>
            <a:r>
              <a:rPr lang="en-US" b="1" dirty="0" smtClean="0">
                <a:hlinkClick r:id="rId7"/>
              </a:rPr>
              <a:t>IV</a:t>
            </a:r>
            <a:r>
              <a:rPr lang="en-US" b="1" dirty="0" smtClean="0"/>
              <a:t> (11/18/19</a:t>
            </a:r>
            <a:r>
              <a:rPr lang="en-US" b="1" dirty="0"/>
              <a:t>)</a:t>
            </a:r>
            <a:endParaRPr lang="en-US" sz="1600" b="1" dirty="0"/>
          </a:p>
          <a:p>
            <a:pPr marL="635508" lvl="1" indent="-342900">
              <a:buFont typeface="Calibri" panose="020F0502020204030204" pitchFamily="34" charset="0"/>
              <a:buAutoNum type="arabicParenR"/>
            </a:pP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97658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Questions? 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22662" y="2786063"/>
            <a:ext cx="2143125" cy="214312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69E70B-5620-41BA-81EE-0692A90DD04F}"/>
              </a:ext>
            </a:extLst>
          </p:cNvPr>
          <p:cNvSpPr txBox="1"/>
          <p:nvPr/>
        </p:nvSpPr>
        <p:spPr>
          <a:xfrm>
            <a:off x="838200" y="5879068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Next RMS Meeting </a:t>
            </a:r>
            <a:r>
              <a:rPr lang="en-US" dirty="0" smtClean="0"/>
              <a:t>– January 7, 2020 </a:t>
            </a:r>
            <a:r>
              <a:rPr lang="en-US" sz="1100" dirty="0" smtClean="0"/>
              <a:t>(December to be canceled)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autoSelectedSuggestion">
  <element uid="c5f8eb12-5b27-439d-aaa6-3402af626fa3" value=""/>
  <element uid="c64218ab-b8d1-40b6-a478-cb8be1e10ecc" value=""/>
</sisl>
</file>

<file path=customXml/itemProps1.xml><?xml version="1.0" encoding="utf-8"?>
<ds:datastoreItem xmlns:ds="http://schemas.openxmlformats.org/officeDocument/2006/customXml" ds:itemID="{86896A5F-4763-41AF-B8C0-C955E8D2B1C0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16319</TotalTime>
  <Words>159</Words>
  <Application>Microsoft Office PowerPoint</Application>
  <PresentationFormat>On-screen Show (4:3)</PresentationFormat>
  <Paragraphs>55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Wingdings</vt:lpstr>
      <vt:lpstr>Retrospect</vt:lpstr>
      <vt:lpstr> RMS Update to TAC    November 20, 2019</vt:lpstr>
      <vt:lpstr>November 5th RMS update</vt:lpstr>
      <vt:lpstr>Working Group Updates</vt:lpstr>
      <vt:lpstr>AEPTX/Oncor Sharyland ESI ID Transition</vt:lpstr>
      <vt:lpstr>Questions? </vt:lpstr>
    </vt:vector>
  </TitlesOfParts>
  <Company>NRG Energy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&amp; Board of Directors Update</dc:title>
  <dc:creator>Zerwas (Reed), Rebecca</dc:creator>
  <cp:keywords/>
  <cp:lastModifiedBy>s262089</cp:lastModifiedBy>
  <cp:revision>204</cp:revision>
  <cp:lastPrinted>2018-11-28T18:48:20Z</cp:lastPrinted>
  <dcterms:created xsi:type="dcterms:W3CDTF">2018-01-08T22:15:17Z</dcterms:created>
  <dcterms:modified xsi:type="dcterms:W3CDTF">2019-11-19T01:29:52Z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c615b51a-108d-4bd5-9d67-55c44ee40868</vt:lpwstr>
  </property>
  <property fmtid="{D5CDD505-2E9C-101B-9397-08002B2CF9AE}" pid="3" name="bjSaver">
    <vt:lpwstr>hVeZjyyepu7wfUb3kwBo4T82bAn9HrXq</vt:lpwstr>
  </property>
  <property fmtid="{D5CDD505-2E9C-101B-9397-08002B2CF9AE}" pid="4" name="bjDocumentSecurityLabel">
    <vt:lpwstr>AEP Public</vt:lpwstr>
  </property>
  <property fmtid="{D5CDD505-2E9C-101B-9397-08002B2CF9AE}" pid="5" name="bjDocumentLabelXML">
    <vt:lpwstr>&lt;?xml version="1.0" encoding="us-ascii"?&gt;&lt;sisl xmlns:xsi="http://www.w3.org/2001/XMLSchema-instance" xmlns:xsd="http://www.w3.org/2001/XMLSchema" sislVersion="0" policy="e9c0b8d7-bdb4-4fd3-b62a-f50327aaefce" origin="autoSelectedSuggestion" xmlns="http://w</vt:lpwstr>
  </property>
  <property fmtid="{D5CDD505-2E9C-101B-9397-08002B2CF9AE}" pid="6" name="bjDocumentLabelXML-0">
    <vt:lpwstr>ww.boldonjames.com/2008/01/sie/internal/label"&gt;&lt;element uid="c5f8eb12-5b27-439d-aaa6-3402af626fa3" value="" /&gt;&lt;element uid="c64218ab-b8d1-40b6-a478-cb8be1e10ecc" value="" /&gt;&lt;/sisl&gt;</vt:lpwstr>
  </property>
  <property fmtid="{D5CDD505-2E9C-101B-9397-08002B2CF9AE}" pid="7" name="Visual Markings Removed">
    <vt:lpwstr>No</vt:lpwstr>
  </property>
</Properties>
</file>