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339" r:id="rId7"/>
    <p:sldId id="285" r:id="rId8"/>
    <p:sldId id="293" r:id="rId9"/>
    <p:sldId id="343" r:id="rId10"/>
    <p:sldId id="345" r:id="rId11"/>
    <p:sldId id="322" r:id="rId12"/>
    <p:sldId id="341" r:id="rId13"/>
    <p:sldId id="333" r:id="rId14"/>
    <p:sldId id="334" r:id="rId15"/>
    <p:sldId id="337" r:id="rId16"/>
    <p:sldId id="31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32" d="100"/>
          <a:sy n="132" d="100"/>
        </p:scale>
        <p:origin x="76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upl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12134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November 20,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</a:t>
            </a:r>
            <a:r>
              <a:rPr lang="en-US" sz="1400" u="sng" dirty="0" smtClean="0">
                <a:solidFill>
                  <a:srgbClr val="FF0000"/>
                </a:solidFill>
              </a:rPr>
              <a:t>Issues that have broad consensus may go to TAC for approval following second discussion. </a:t>
            </a:r>
            <a:endParaRPr lang="en-US" sz="1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19125" y="914400"/>
            <a:ext cx="7981950" cy="532311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Acronyms and Key Phrases</a:t>
            </a: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686800" y="6553200"/>
            <a:ext cx="533400" cy="2206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118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8" y="1066800"/>
            <a:ext cx="8534400" cy="5052221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Seeking TAC approval of 5 Key Topic/Concept (KTC) Documents (all had consensus at Nov 4 BESTF meeting)</a:t>
            </a:r>
            <a:endParaRPr lang="en-US" sz="20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Next Steps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Will be seeking approval for several more KTC documents at the Jan 29 TAC meeting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800" dirty="0"/>
              <a:t>Dash </a:t>
            </a:r>
            <a:r>
              <a:rPr lang="en-US" sz="1800" dirty="0" smtClean="0"/>
              <a:t>Boards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Appendix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Key </a:t>
            </a:r>
            <a:r>
              <a:rPr lang="en-US" sz="2000" dirty="0"/>
              <a:t>Topics and Concepts and 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Reminder of review process for BESTF and TAC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10200"/>
          </a:xfrm>
        </p:spPr>
        <p:txBody>
          <a:bodyPr/>
          <a:lstStyle/>
          <a:p>
            <a:r>
              <a:rPr lang="en-US" sz="2000" dirty="0" smtClean="0"/>
              <a:t>Seeking TAC approval </a:t>
            </a:r>
            <a:r>
              <a:rPr lang="en-US" sz="2000" dirty="0"/>
              <a:t>of 5 Key Topic/Concept (KTC) </a:t>
            </a:r>
            <a:r>
              <a:rPr lang="en-US" sz="2000" dirty="0" smtClean="0"/>
              <a:t>Documents</a:t>
            </a:r>
          </a:p>
          <a:p>
            <a:pPr lvl="1"/>
            <a:r>
              <a:rPr lang="en-US" sz="1800" dirty="0" smtClean="0"/>
              <a:t>(all </a:t>
            </a:r>
            <a:r>
              <a:rPr lang="en-US" sz="1800" dirty="0"/>
              <a:t>had consensus at Nov 4 BESTF meeting</a:t>
            </a:r>
            <a:r>
              <a:rPr lang="en-US" sz="1800" dirty="0" smtClean="0"/>
              <a:t>)</a:t>
            </a:r>
            <a:endParaRPr lang="en-US" sz="2200" dirty="0" smtClean="0"/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KTC-2 </a:t>
            </a:r>
            <a:r>
              <a:rPr lang="en-US" sz="1800" dirty="0"/>
              <a:t>Physical Responsive Capability, and ORDC </a:t>
            </a:r>
            <a:r>
              <a:rPr lang="en-US" sz="1800" dirty="0" smtClean="0"/>
              <a:t>Reserve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KTC-3 </a:t>
            </a:r>
            <a:r>
              <a:rPr lang="en-US" sz="1800" dirty="0"/>
              <a:t>ESR Dispatch, Pricing and </a:t>
            </a:r>
            <a:r>
              <a:rPr lang="en-US" sz="1800" dirty="0" smtClean="0"/>
              <a:t>Mitigation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KTC-4 Technical Requirements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KTC-6 ESR </a:t>
            </a:r>
            <a:r>
              <a:rPr lang="en-US" sz="1800" dirty="0"/>
              <a:t>Options to Maintain Desired Level of State of </a:t>
            </a:r>
            <a:r>
              <a:rPr lang="en-US" sz="1800" dirty="0" smtClean="0"/>
              <a:t>Charge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KTC-10 </a:t>
            </a:r>
            <a:r>
              <a:rPr lang="en-US" sz="1800" dirty="0"/>
              <a:t>ESR - Study &amp; Capacity Assumptions</a:t>
            </a: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776514"/>
            <a:ext cx="8458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KTC-2 </a:t>
            </a:r>
            <a:r>
              <a:rPr lang="en-US" sz="1800" dirty="0"/>
              <a:t>Physical Responsive Capability, and ORDC </a:t>
            </a:r>
            <a:r>
              <a:rPr lang="en-US" sz="1800" dirty="0" smtClean="0"/>
              <a:t>Reserve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PRC </a:t>
            </a:r>
            <a:r>
              <a:rPr lang="en-US" sz="1400" dirty="0"/>
              <a:t>provided by ESRs should consider energy limitations of the Storage Resource as well as droop settings and potential higher PRC contribution when </a:t>
            </a:r>
            <a:r>
              <a:rPr lang="en-US" sz="1400" dirty="0" smtClean="0"/>
              <a:t>charging.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RT </a:t>
            </a:r>
            <a:r>
              <a:rPr lang="en-US" sz="1400" dirty="0"/>
              <a:t>On-Line Reserve Capacity (RTOLCAP) provided by ESRs should also consider energy limitations of the ESR besides potential higher RTOLCAP contributions when charging</a:t>
            </a:r>
            <a:r>
              <a:rPr lang="en-US" sz="1400" dirty="0" smtClean="0"/>
              <a:t>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No items in discussion at BESTF and no Future Decision Points.</a:t>
            </a:r>
            <a:endParaRPr lang="en-US" sz="1400" dirty="0"/>
          </a:p>
          <a:p>
            <a:pPr marL="457200" lvl="1" indent="0">
              <a:buNone/>
            </a:pPr>
            <a:endParaRPr lang="en-US" sz="1800" dirty="0"/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 startAt="2"/>
            </a:pPr>
            <a:r>
              <a:rPr lang="en-US" sz="1800" dirty="0" smtClean="0"/>
              <a:t>KTC-3 </a:t>
            </a:r>
            <a:r>
              <a:rPr lang="en-US" sz="1800" dirty="0"/>
              <a:t>ESR Dispatch, Pricing and </a:t>
            </a:r>
            <a:r>
              <a:rPr lang="en-US" sz="1800" dirty="0" smtClean="0"/>
              <a:t>Mitigation</a:t>
            </a:r>
          </a:p>
          <a:p>
            <a:pPr marL="800100" lvl="1" indent="-342900">
              <a:buFont typeface="+mj-lt"/>
              <a:buAutoNum type="arabicParenR" startAt="2"/>
            </a:pPr>
            <a:endParaRPr lang="en-US" sz="18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b="1" u="sng" dirty="0" smtClean="0"/>
              <a:t>(Item # 1) </a:t>
            </a:r>
            <a:r>
              <a:rPr lang="en-US" sz="1400" dirty="0" smtClean="0"/>
              <a:t>ESRs </a:t>
            </a:r>
            <a:r>
              <a:rPr lang="en-US" sz="1400" dirty="0"/>
              <a:t>shall be dispatched by Security-Constrained Economic Dispatch (SCED) using nodal shift-factors and settled using nodal pricing both when charging and discharging</a:t>
            </a:r>
            <a:r>
              <a:rPr lang="en-US" sz="1400" dirty="0" smtClean="0"/>
              <a:t>.</a:t>
            </a:r>
            <a:endParaRPr lang="en-US" sz="14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b="1" u="sng" dirty="0"/>
              <a:t>(Item # 2 &amp;3)</a:t>
            </a:r>
            <a:r>
              <a:rPr lang="en-US" sz="1400" dirty="0" smtClean="0"/>
              <a:t>The </a:t>
            </a:r>
            <a:r>
              <a:rPr lang="en-US" sz="1400" dirty="0"/>
              <a:t>Mitigated Offer Cap (MOC) for ESRs is recommended to be set at the System Wide Offer Cap (SWCAP).  ERCOT and stakeholders shall provide a report to TAC by Dec. 31, 2023, that includes a recommendation to continue the current approach or a proposal to implement an alternative approach</a:t>
            </a:r>
            <a:r>
              <a:rPr lang="en-US" sz="1400" dirty="0" smtClean="0"/>
              <a:t>.</a:t>
            </a:r>
          </a:p>
          <a:p>
            <a:pPr marL="800100" lvl="1" indent="-342900">
              <a:buFont typeface="+mj-lt"/>
              <a:buAutoNum type="arabicParenR" startAt="2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 startAt="2"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 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776514"/>
            <a:ext cx="8458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arenR" startAt="3"/>
            </a:pPr>
            <a:r>
              <a:rPr lang="en-US" sz="1800" dirty="0"/>
              <a:t>KTC-4 Technical Requirements</a:t>
            </a:r>
          </a:p>
          <a:p>
            <a:pPr marL="800100" lvl="1" indent="-342900">
              <a:buFont typeface="+mj-lt"/>
              <a:buAutoNum type="arabicParenR" startAt="3"/>
            </a:pPr>
            <a:endParaRPr lang="en-US" sz="18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Provides </a:t>
            </a:r>
            <a:r>
              <a:rPr lang="en-US" sz="1400" dirty="0"/>
              <a:t>requirements for ESR reactive capability, Voltage Support Service (VSS), Voltage Ride-Through (VRT), Frequency Ride-Through (FRT), and Governor Deadband and Droop Settings</a:t>
            </a:r>
            <a:r>
              <a:rPr lang="en-US" sz="1400" dirty="0" smtClean="0"/>
              <a:t>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/>
              <a:t>No items in discussion at BESTF and no Future Decision </a:t>
            </a:r>
            <a:r>
              <a:rPr lang="en-US" sz="1400" dirty="0" smtClean="0"/>
              <a:t>Points.</a:t>
            </a:r>
            <a:endParaRPr lang="en-US" sz="14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 startAt="4"/>
            </a:pPr>
            <a:r>
              <a:rPr lang="en-US" sz="1800" dirty="0"/>
              <a:t>KTC-6 ESR Options to Maintain Desired Level of State of Charge</a:t>
            </a:r>
          </a:p>
          <a:p>
            <a:pPr marL="800100" lvl="1" indent="-342900">
              <a:buFont typeface="+mj-lt"/>
              <a:buAutoNum type="arabicParenR" startAt="4"/>
            </a:pPr>
            <a:endParaRPr lang="en-US" sz="18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b="1" u="sng" dirty="0"/>
              <a:t>(Item #1) </a:t>
            </a:r>
            <a:r>
              <a:rPr lang="en-US" sz="1400" dirty="0" smtClean="0"/>
              <a:t>Updates </a:t>
            </a:r>
            <a:r>
              <a:rPr lang="en-US" sz="1400" dirty="0"/>
              <a:t>to Energy Offer Curves (EOCs) by Limited Duration Resources (LDRs) may be submitted immediately prior to the start of the Operating Hour.  As a second phase consideration, LDRs could be allowed to submit EOCs during the Operating Hour</a:t>
            </a:r>
            <a:r>
              <a:rPr lang="en-US" sz="1400" dirty="0" smtClean="0"/>
              <a:t>.</a:t>
            </a:r>
          </a:p>
          <a:p>
            <a:pPr marL="857250" lvl="2" indent="0">
              <a:buNone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 startAt="5"/>
            </a:pPr>
            <a:r>
              <a:rPr lang="en-US" sz="1800" dirty="0"/>
              <a:t>KTC-10 ESR - Study &amp; Capacity Assumptions</a:t>
            </a:r>
          </a:p>
          <a:p>
            <a:pPr marL="800100" lvl="1" indent="-342900">
              <a:buFont typeface="+mj-lt"/>
              <a:buAutoNum type="arabicParenR" startAt="3"/>
            </a:pPr>
            <a:endParaRPr lang="en-US" sz="1800" dirty="0"/>
          </a:p>
          <a:p>
            <a:pPr marL="1200150" lvl="2" indent="-342900">
              <a:buFont typeface="+mj-lt"/>
              <a:buAutoNum type="alphaLcParenR"/>
            </a:pPr>
            <a:r>
              <a:rPr lang="en-US" sz="1400" b="1" u="sng" dirty="0"/>
              <a:t>(Item #3) </a:t>
            </a:r>
            <a:r>
              <a:rPr lang="en-US" sz="1400" dirty="0"/>
              <a:t>ESRs shall be treated similar to other short lead-time Resources.  The RUC engine shall evaluate ESRs based on the values provided in their Current Operating Plan (COP) that reflect their expected available capacity.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9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BESTF meeting is scheduled for December 6</a:t>
            </a: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ill be requesting approval from TAC on several BESTF “Key Topic/Concept Recommendations” at the 1-29-20 TAC meeting</a:t>
            </a:r>
          </a:p>
          <a:p>
            <a:endParaRPr lang="en-US" dirty="0"/>
          </a:p>
          <a:p>
            <a:r>
              <a:rPr lang="en-US" dirty="0" smtClean="0"/>
              <a:t>Continue to work the items on the Discussion Points and Issue Tracking Spreadsheet</a:t>
            </a:r>
          </a:p>
          <a:p>
            <a:pPr lvl="1"/>
            <a:r>
              <a:rPr lang="en-US" dirty="0" smtClean="0"/>
              <a:t>Complete KTC-3 and KTC-4</a:t>
            </a:r>
          </a:p>
          <a:p>
            <a:pPr lvl="1"/>
            <a:r>
              <a:rPr lang="en-US" dirty="0" smtClean="0"/>
              <a:t>Complete KTC-1, KTC-5 and KTC-7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</a:t>
            </a:r>
            <a:r>
              <a:rPr lang="en-US" sz="2800" dirty="0" smtClean="0"/>
              <a:t>BESTF</a:t>
            </a:r>
            <a:r>
              <a:rPr lang="en-US" sz="2800" dirty="0"/>
              <a:t> </a:t>
            </a:r>
            <a:r>
              <a:rPr lang="en-US" sz="2800" dirty="0" smtClean="0"/>
              <a:t>and TAC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09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</a:t>
            </a:r>
            <a:endParaRPr lang="en-US" sz="24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7986" y="1409021"/>
            <a:ext cx="8476936" cy="4763179"/>
            <a:chOff x="207986" y="1409021"/>
            <a:chExt cx="8476936" cy="4763179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730341" y="2291125"/>
              <a:ext cx="3620969" cy="1394948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>
              <a:stCxn id="23" idx="2"/>
            </p:cNvCxnSpPr>
            <p:nvPr/>
          </p:nvCxnSpPr>
          <p:spPr>
            <a:xfrm>
              <a:off x="779280" y="1716798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88174" y="1409021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/>
            <p:nvPr/>
          </p:nvCxnSpPr>
          <p:spPr>
            <a:xfrm flipV="1">
              <a:off x="1905000" y="4078870"/>
              <a:ext cx="956997" cy="786917"/>
            </a:xfrm>
            <a:prstGeom prst="bentConnector3">
              <a:avLst>
                <a:gd name="adj1" fmla="val 100049"/>
              </a:avLst>
            </a:prstGeom>
            <a:ln w="28575">
              <a:solidFill>
                <a:srgbClr val="00AEC7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07986" y="4604176"/>
              <a:ext cx="1726756" cy="5232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Combination model</a:t>
              </a:r>
            </a:p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NPRRs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839901" y="1937182"/>
              <a:ext cx="890440" cy="707886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2"/>
                  </a:solidFill>
                </a:rPr>
                <a:t>Single Model NPRR Approved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Single-unit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96047" y="4646210"/>
              <a:ext cx="10374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</a:t>
              </a:r>
              <a:endParaRPr lang="en-US" sz="9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88732" y="2082282"/>
              <a:ext cx="132600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 Goal</a:t>
              </a:r>
              <a:endParaRPr lang="en-US" sz="9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8200" y="1941435"/>
              <a:ext cx="575071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900" dirty="0"/>
                <a:t>File Single Model NPRR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ular Callout 4"/>
            <p:cNvSpPr/>
            <p:nvPr/>
          </p:nvSpPr>
          <p:spPr>
            <a:xfrm>
              <a:off x="3276601" y="5181600"/>
              <a:ext cx="2569564" cy="990600"/>
            </a:xfrm>
            <a:prstGeom prst="wedgeRectCallout">
              <a:avLst>
                <a:gd name="adj1" fmla="val -112958"/>
                <a:gd name="adj2" fmla="val -6903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57229" y="5181600"/>
              <a:ext cx="258637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These include NPRRs 963 and 967, as well as several ERCOT-sponsored NPRRs under development 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5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3985</TotalTime>
  <Words>875</Words>
  <Application>Microsoft Office PowerPoint</Application>
  <PresentationFormat>On-screen Show (4:3)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Rounded MT Bold</vt:lpstr>
      <vt:lpstr>Calibri</vt:lpstr>
      <vt:lpstr>1_Custom Design</vt:lpstr>
      <vt:lpstr>Office Theme</vt:lpstr>
      <vt:lpstr>PowerPoint Presentation</vt:lpstr>
      <vt:lpstr>Acronyms and Key Phrases</vt:lpstr>
      <vt:lpstr>Outline of BESTF Update </vt:lpstr>
      <vt:lpstr>TAC Voting Items</vt:lpstr>
      <vt:lpstr>TAC Voting Items</vt:lpstr>
      <vt:lpstr>TAC Voting Items (continued)</vt:lpstr>
      <vt:lpstr>Next Steps</vt:lpstr>
      <vt:lpstr>PowerPoint Presentation</vt:lpstr>
      <vt:lpstr>Energy Storage Roadmap</vt:lpstr>
      <vt:lpstr>Key Milestones </vt:lpstr>
      <vt:lpstr>BESTF Review Process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 111219</cp:lastModifiedBy>
  <cp:revision>299</cp:revision>
  <cp:lastPrinted>2019-10-21T19:26:36Z</cp:lastPrinted>
  <dcterms:created xsi:type="dcterms:W3CDTF">2016-01-21T15:20:31Z</dcterms:created>
  <dcterms:modified xsi:type="dcterms:W3CDTF">2019-11-13T21:23:08Z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