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63" r:id="rId5"/>
    <p:sldMasterId id="2147483648" r:id="rId6"/>
  </p:sldMasterIdLst>
  <p:notesMasterIdLst>
    <p:notesMasterId r:id="rId10"/>
  </p:notesMasterIdLst>
  <p:handoutMasterIdLst>
    <p:handoutMasterId r:id="rId11"/>
  </p:handoutMasterIdLst>
  <p:sldIdLst>
    <p:sldId id="301" r:id="rId7"/>
    <p:sldId id="298" r:id="rId8"/>
    <p:sldId id="29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A68954"/>
    <a:srgbClr val="E7F2F5"/>
    <a:srgbClr val="44546A"/>
    <a:srgbClr val="CBE3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94" autoAdjust="0"/>
    <p:restoredTop sz="96897" autoAdjust="0"/>
  </p:normalViewPr>
  <p:slideViewPr>
    <p:cSldViewPr showGuides="1">
      <p:cViewPr varScale="1">
        <p:scale>
          <a:sx n="100" d="100"/>
          <a:sy n="100" d="100"/>
        </p:scale>
        <p:origin x="113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380285797608631E-2"/>
          <c:y val="0.13763481269386782"/>
          <c:w val="0.86976537023781131"/>
          <c:h val="0.634495546011294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 Complete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7">
                  <c:v>2</c:v>
                </c:pt>
                <c:pt idx="9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 Complete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Sheet1!$D$2:$D$15</c:f>
              <c:numCache>
                <c:formatCode>General</c:formatCode>
                <c:ptCount val="14"/>
                <c:pt idx="2">
                  <c:v>1</c:v>
                </c:pt>
                <c:pt idx="5">
                  <c:v>1</c:v>
                </c:pt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6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7</c:v>
                </c:pt>
                <c:pt idx="11">
                  <c:v>7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 Complete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Sheet1!$E$2:$E$15</c:f>
              <c:numCache>
                <c:formatCode>General</c:formatCode>
                <c:ptCount val="14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Sheet1!$F$2:$F$15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9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Sheet1!$G$2:$G$15</c:f>
              <c:numCache>
                <c:formatCode>General</c:formatCode>
                <c:ptCount val="14"/>
                <c:pt idx="5">
                  <c:v>0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Sheet1!$H$2:$H$15</c:f>
              <c:numCache>
                <c:formatCode>General</c:formatCode>
                <c:ptCount val="14"/>
                <c:pt idx="4">
                  <c:v>1</c:v>
                </c:pt>
                <c:pt idx="6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Sheet1!$I$2:$I$15</c:f>
              <c:numCache>
                <c:formatCode>General</c:formatCode>
                <c:ptCount val="14"/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Sheet1!$J$2:$J$15</c:f>
              <c:numCache>
                <c:formatCode>General</c:formatCode>
                <c:ptCount val="14"/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118540336"/>
        <c:axId val="118537984"/>
      </c:barChart>
      <c:catAx>
        <c:axId val="1185403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537984"/>
        <c:crosses val="autoZero"/>
        <c:auto val="1"/>
        <c:lblAlgn val="ctr"/>
        <c:lblOffset val="100"/>
        <c:noMultiLvlLbl val="0"/>
      </c:catAx>
      <c:valAx>
        <c:axId val="118537984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 smtClean="0"/>
                  <a:t>#</a:t>
                </a:r>
                <a:r>
                  <a:rPr lang="en-US" sz="1200" baseline="0" dirty="0" smtClean="0"/>
                  <a:t> Items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44416607015032217"/>
              <c:y val="4.484848484848485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540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6.5836895388076508E-2"/>
          <c:y val="0.78982840213155181"/>
          <c:w val="0.90254193225846768"/>
          <c:h val="0.167242304939155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13496961528458E-2"/>
          <c:y val="0.16764753837588484"/>
          <c:w val="0.88135974557234398"/>
          <c:h val="0.6474809114769745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 Complete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7">
                  <c:v>100</c:v>
                </c:pt>
                <c:pt idx="9">
                  <c:v>67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 Complete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Sheet1!$D$2:$D$15</c:f>
              <c:numCache>
                <c:formatCode>General</c:formatCode>
                <c:ptCount val="14"/>
                <c:pt idx="2">
                  <c:v>25</c:v>
                </c:pt>
                <c:pt idx="5">
                  <c:v>50</c:v>
                </c:pt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6">
                  <c:v>33</c:v>
                </c:pt>
                <c:pt idx="8">
                  <c:v>100</c:v>
                </c:pt>
                <c:pt idx="9">
                  <c:v>16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 Complete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Sheet1!$E$2:$E$15</c:f>
              <c:numCache>
                <c:formatCode>General</c:formatCode>
                <c:ptCount val="14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Sheet1!$F$2:$F$15</c:f>
              <c:numCache>
                <c:formatCode>General</c:formatCode>
                <c:ptCount val="14"/>
                <c:pt idx="0">
                  <c:v>100</c:v>
                </c:pt>
                <c:pt idx="1">
                  <c:v>100</c:v>
                </c:pt>
                <c:pt idx="2">
                  <c:v>75</c:v>
                </c:pt>
                <c:pt idx="3">
                  <c:v>100</c:v>
                </c:pt>
                <c:pt idx="4">
                  <c:v>50</c:v>
                </c:pt>
                <c:pt idx="5">
                  <c:v>50</c:v>
                </c:pt>
                <c:pt idx="6">
                  <c:v>33</c:v>
                </c:pt>
                <c:pt idx="9">
                  <c:v>17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Sheet1!$G$2:$G$15</c:f>
              <c:numCache>
                <c:formatCode>General</c:formatCode>
                <c:ptCount val="14"/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Sheet1!$H$2:$H$15</c:f>
              <c:numCache>
                <c:formatCode>General</c:formatCode>
                <c:ptCount val="14"/>
                <c:pt idx="4">
                  <c:v>50</c:v>
                </c:pt>
                <c:pt idx="6">
                  <c:v>17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Sheet1!$I$2:$I$15</c:f>
              <c:numCache>
                <c:formatCode>General</c:formatCode>
                <c:ptCount val="14"/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</c:strCache>
            </c:strRef>
          </c:cat>
          <c:val>
            <c:numRef>
              <c:f>Sheet1!$J$2:$J$15</c:f>
              <c:numCache>
                <c:formatCode>General</c:formatCode>
                <c:ptCount val="14"/>
                <c:pt idx="6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9388968"/>
        <c:axId val="209388576"/>
      </c:barChart>
      <c:catAx>
        <c:axId val="20938896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88576"/>
        <c:crosses val="autoZero"/>
        <c:auto val="0"/>
        <c:lblAlgn val="ctr"/>
        <c:lblOffset val="100"/>
        <c:noMultiLvlLbl val="0"/>
      </c:catAx>
      <c:valAx>
        <c:axId val="209388576"/>
        <c:scaling>
          <c:orientation val="minMax"/>
          <c:max val="1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% Items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4951526329479086"/>
              <c:y val="4.545454545454545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88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237048071693735E-2"/>
          <c:y val="0.85100751610594128"/>
          <c:w val="0.87357995791066645"/>
          <c:h val="0.133840968742543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0.34286</cdr:x>
      <cdr:y>0.18182</cdr:y>
    </cdr:from>
    <cdr:to>
      <cdr:x>0.59048</cdr:x>
      <cdr:y>0.22727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43200" y="914400"/>
          <a:ext cx="1981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accent1"/>
              </a:solidFill>
            </a:rPr>
            <a:t>2 @ TAC for approval</a:t>
          </a:r>
          <a:endParaRPr lang="en-US" sz="110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0.54286</cdr:x>
      <cdr:y>0.22727</cdr:y>
    </cdr:from>
    <cdr:to>
      <cdr:x>0.79048</cdr:x>
      <cdr:y>0.27273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4343400" y="1143000"/>
          <a:ext cx="1981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>
              <a:solidFill>
                <a:schemeClr val="accent1"/>
              </a:solidFill>
            </a:rPr>
            <a:t>3</a:t>
          </a:r>
          <a:r>
            <a:rPr lang="en-US" sz="1100" dirty="0" smtClean="0">
              <a:solidFill>
                <a:schemeClr val="accent1"/>
              </a:solidFill>
            </a:rPr>
            <a:t> @ TAC for approval</a:t>
          </a:r>
          <a:endParaRPr lang="en-US" sz="110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0.54286</cdr:x>
      <cdr:y>0.27273</cdr:y>
    </cdr:from>
    <cdr:to>
      <cdr:x>0.79048</cdr:x>
      <cdr:y>0.31818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343400" y="1371600"/>
          <a:ext cx="1981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>
              <a:solidFill>
                <a:schemeClr val="accent1"/>
              </a:solidFill>
            </a:rPr>
            <a:t>4</a:t>
          </a:r>
          <a:r>
            <a:rPr lang="en-US" sz="1100" dirty="0" smtClean="0">
              <a:solidFill>
                <a:schemeClr val="accent1"/>
              </a:solidFill>
            </a:rPr>
            <a:t> @ TAC for approval</a:t>
          </a:r>
          <a:endParaRPr lang="en-US" sz="110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0.32381</cdr:x>
      <cdr:y>0.36364</cdr:y>
    </cdr:from>
    <cdr:to>
      <cdr:x>0.57143</cdr:x>
      <cdr:y>0.40909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2590800" y="1828800"/>
          <a:ext cx="1981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>
              <a:solidFill>
                <a:schemeClr val="accent1"/>
              </a:solidFill>
            </a:rPr>
            <a:t>1</a:t>
          </a:r>
          <a:r>
            <a:rPr lang="en-US" sz="1100" dirty="0" smtClean="0">
              <a:solidFill>
                <a:schemeClr val="accent1"/>
              </a:solidFill>
            </a:rPr>
            <a:t> @ TAC for approval</a:t>
          </a:r>
          <a:endParaRPr lang="en-US" sz="110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0.75238</cdr:x>
      <cdr:y>0.54545</cdr:y>
    </cdr:from>
    <cdr:to>
      <cdr:x>1</cdr:x>
      <cdr:y>0.59091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6019800" y="2743200"/>
          <a:ext cx="1981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>
              <a:solidFill>
                <a:schemeClr val="accent1"/>
              </a:solidFill>
            </a:rPr>
            <a:t>1</a:t>
          </a:r>
          <a:r>
            <a:rPr lang="en-US" sz="1100" dirty="0" smtClean="0">
              <a:solidFill>
                <a:schemeClr val="accent1"/>
              </a:solidFill>
            </a:rPr>
            <a:t> @ TAC for approval</a:t>
          </a:r>
          <a:endParaRPr lang="en-US" sz="1100" dirty="0">
            <a:solidFill>
              <a:schemeClr val="accent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59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61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049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350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4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059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9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82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7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64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29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68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8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November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65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November 2018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38600" y="20574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BESTF Status Dashboard for TAC</a:t>
            </a:r>
          </a:p>
          <a:p>
            <a:endParaRPr lang="en-US" b="1" dirty="0"/>
          </a:p>
          <a:p>
            <a:r>
              <a:rPr lang="en-US" b="1" dirty="0" smtClean="0"/>
              <a:t>November 20, 2019</a:t>
            </a:r>
            <a:endParaRPr lang="en-US" b="1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/>
              <a:t>Kenneth Ragsdale</a:t>
            </a:r>
            <a:endParaRPr lang="en-US" dirty="0"/>
          </a:p>
          <a:p>
            <a:r>
              <a:rPr lang="en-US" dirty="0"/>
              <a:t>ERCOT</a:t>
            </a:r>
          </a:p>
        </p:txBody>
      </p:sp>
    </p:spTree>
    <p:extLst>
      <p:ext uri="{BB962C8B-B14F-4D97-AF65-F5344CB8AC3E}">
        <p14:creationId xmlns:p14="http://schemas.microsoft.com/office/powerpoint/2010/main" val="232699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Battery Energy Task Force Status Dashboard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November 20, </a:t>
            </a:r>
            <a:r>
              <a:rPr lang="en-US" dirty="0" smtClean="0"/>
              <a:t>2019 (before the TAC meeting)</a:t>
            </a:r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787019413"/>
              </p:ext>
            </p:extLst>
          </p:nvPr>
        </p:nvGraphicFramePr>
        <p:xfrm>
          <a:off x="533400" y="914400"/>
          <a:ext cx="8001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6609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Battery Energy Task Force Status Dashboard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20, </a:t>
            </a:r>
            <a:r>
              <a:rPr lang="en-US" dirty="0" smtClean="0"/>
              <a:t>2019 (before the TAC meeting)</a:t>
            </a:r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436113174"/>
              </p:ext>
            </p:extLst>
          </p:nvPr>
        </p:nvGraphicFramePr>
        <p:xfrm>
          <a:off x="381000" y="1066800"/>
          <a:ext cx="8458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90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64CD9AA-98CE-4B6E-AD86-2607929730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6723</TotalTime>
  <Words>77</Words>
  <Application>Microsoft Office PowerPoint</Application>
  <PresentationFormat>On-screen Show (4:3)</PresentationFormat>
  <Paragraphs>21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1_Custom Design</vt:lpstr>
      <vt:lpstr>Custom Design</vt:lpstr>
      <vt:lpstr>Office Theme</vt:lpstr>
      <vt:lpstr>PowerPoint Presentation</vt:lpstr>
      <vt:lpstr>Battery Energy Task Force Status Dashboard</vt:lpstr>
      <vt:lpstr>Battery Energy Task Force Status Dashboard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</cp:lastModifiedBy>
  <cp:revision>307</cp:revision>
  <cp:lastPrinted>2019-11-14T14:03:50Z</cp:lastPrinted>
  <dcterms:created xsi:type="dcterms:W3CDTF">2016-01-21T15:20:31Z</dcterms:created>
  <dcterms:modified xsi:type="dcterms:W3CDTF">2019-11-19T16:00:19Z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