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17"/>
  </p:notesMasterIdLst>
  <p:handoutMasterIdLst>
    <p:handoutMasterId r:id="rId18"/>
  </p:handoutMasterIdLst>
  <p:sldIdLst>
    <p:sldId id="270" r:id="rId4"/>
    <p:sldId id="679" r:id="rId5"/>
    <p:sldId id="689" r:id="rId6"/>
    <p:sldId id="692" r:id="rId7"/>
    <p:sldId id="734" r:id="rId8"/>
    <p:sldId id="729" r:id="rId9"/>
    <p:sldId id="719" r:id="rId10"/>
    <p:sldId id="721" r:id="rId11"/>
    <p:sldId id="726" r:id="rId12"/>
    <p:sldId id="728" r:id="rId13"/>
    <p:sldId id="705" r:id="rId14"/>
    <p:sldId id="672" r:id="rId15"/>
    <p:sldId id="73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71907" autoAdjust="0"/>
  </p:normalViewPr>
  <p:slideViewPr>
    <p:cSldViewPr snapToGrid="0">
      <p:cViewPr varScale="1">
        <p:scale>
          <a:sx n="129" d="100"/>
          <a:sy n="129" d="100"/>
        </p:scale>
        <p:origin x="648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19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4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12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Nov 20, 2019</a:t>
            </a:r>
          </a:p>
          <a:p>
            <a:r>
              <a:rPr lang="en-US" dirty="0" smtClean="0"/>
              <a:t>TAC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 smtClean="0"/>
              <a:t>ERCOT Staff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Proposed Ancillary Service Methodology for 2020 </a:t>
            </a:r>
          </a:p>
          <a:p>
            <a:endParaRPr lang="en-US" sz="2800" dirty="0"/>
          </a:p>
          <a:p>
            <a:r>
              <a:rPr lang="en-US" sz="2800" dirty="0"/>
              <a:t>Preliminary </a:t>
            </a:r>
            <a:r>
              <a:rPr lang="en-US" sz="2800" dirty="0" smtClean="0"/>
              <a:t>Quantities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RRS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65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Non Spinning Reserve </a:t>
            </a:r>
            <a:r>
              <a:rPr lang="en-US" sz="2400" dirty="0" smtClean="0"/>
              <a:t>Methodology (Non-Spin) - 2020</a:t>
            </a: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</a:t>
            </a:r>
            <a:r>
              <a:rPr lang="en-US" dirty="0" smtClean="0"/>
              <a:t>Non-Spin quantities </a:t>
            </a:r>
            <a:r>
              <a:rPr lang="en-US" dirty="0"/>
              <a:t>for January </a:t>
            </a:r>
            <a:r>
              <a:rPr lang="en-US" dirty="0" smtClean="0"/>
              <a:t>2020 </a:t>
            </a:r>
            <a:r>
              <a:rPr lang="en-US" dirty="0" smtClean="0"/>
              <a:t>through </a:t>
            </a:r>
            <a:r>
              <a:rPr lang="en-US" dirty="0"/>
              <a:t>O</a:t>
            </a:r>
            <a:r>
              <a:rPr lang="en-US" dirty="0" smtClean="0"/>
              <a:t>ctober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(2017, 2018 and 2019 Net load and Net load Forecast) and </a:t>
            </a:r>
            <a:r>
              <a:rPr lang="en-US" u="sng" dirty="0" smtClean="0"/>
              <a:t>updated Wind </a:t>
            </a:r>
            <a:r>
              <a:rPr lang="en-US" u="sng" dirty="0"/>
              <a:t>Over-Forecast Error Adjustment tables</a:t>
            </a:r>
            <a:r>
              <a:rPr lang="en-US" dirty="0"/>
              <a:t>.</a:t>
            </a:r>
          </a:p>
          <a:p>
            <a:pPr marL="342900" lvl="1" indent="0" algn="just">
              <a:buNone/>
            </a:pPr>
            <a:endParaRPr lang="en-US" sz="1400" dirty="0" smtClean="0"/>
          </a:p>
          <a:p>
            <a:r>
              <a:rPr lang="en-US" dirty="0"/>
              <a:t>Wind Over-Forecast Error Adjustment Table track estimated increase in wind over forecast error per 1000 MW increase in installed Wind capacity.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2020.</a:t>
            </a:r>
            <a:endParaRPr lang="en-US" dirty="0"/>
          </a:p>
          <a:p>
            <a:pPr marL="342900" lvl="1" indent="0" algn="just">
              <a:buNone/>
            </a:pPr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0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Hourly Average Non-Spin Comparison</a:t>
            </a:r>
            <a: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78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not proposing any changes to the methodologies for determining Ancillary Service (A/S) quantities for 2020. 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Based on feedback received, ERCOT will compute Responsive Reserve Service quantities for 2020 by using an updated Resource Contingency Criteria (RCC) of 2805 MW in the associated studies.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ERCOT is seeking TAC’s endorsement for </a:t>
            </a:r>
            <a:r>
              <a:rPr lang="en-US"/>
              <a:t>the </a:t>
            </a:r>
            <a:r>
              <a:rPr lang="en-US" smtClean="0"/>
              <a:t>2020 </a:t>
            </a:r>
            <a:r>
              <a:rPr lang="en-US" dirty="0"/>
              <a:t>Ancillary Service </a:t>
            </a:r>
            <a:r>
              <a:rPr lang="en-US" dirty="0" smtClean="0"/>
              <a:t>Methodology.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3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11, </a:t>
            </a:r>
            <a:r>
              <a:rPr lang="en-US" dirty="0">
                <a:solidFill>
                  <a:schemeClr val="accent2"/>
                </a:solidFill>
              </a:rPr>
              <a:t>2019 </a:t>
            </a:r>
            <a:r>
              <a:rPr lang="en-US" dirty="0" smtClean="0">
                <a:solidFill>
                  <a:schemeClr val="accent2"/>
                </a:solidFill>
              </a:rPr>
              <a:t>– PDCWG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</a:p>
          <a:p>
            <a:pPr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Sep 16,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1)</a:t>
            </a:r>
            <a:endParaRPr lang="en-US" i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Sep 19, 2019 – </a:t>
            </a:r>
            <a:r>
              <a:rPr lang="en-US" dirty="0" smtClean="0">
                <a:solidFill>
                  <a:schemeClr val="accent2"/>
                </a:solidFill>
              </a:rPr>
              <a:t>OWG (Cancelled)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Feedback to change Responsive Reserve quantities using an updated Resource Contingency Criteria (RCC) of 2805 MW.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i="1" dirty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Oct 09, 2019 </a:t>
            </a:r>
            <a:r>
              <a:rPr lang="en-US" dirty="0" smtClean="0">
                <a:solidFill>
                  <a:schemeClr val="accent2"/>
                </a:solidFill>
              </a:rPr>
              <a:t>– PDCWG (Visit 2)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17, 2019</a:t>
            </a:r>
            <a:r>
              <a:rPr lang="en-US" dirty="0">
                <a:solidFill>
                  <a:schemeClr val="accent2"/>
                </a:solidFill>
              </a:rPr>
              <a:t> – </a:t>
            </a:r>
            <a:r>
              <a:rPr lang="en-US" dirty="0" smtClean="0">
                <a:solidFill>
                  <a:schemeClr val="accent2"/>
                </a:solidFill>
              </a:rPr>
              <a:t>OWG</a:t>
            </a:r>
            <a:endParaRPr lang="en-US" dirty="0">
              <a:solidFill>
                <a:schemeClr val="accent2"/>
              </a:solidFill>
            </a:endParaRP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Oct 21, </a:t>
            </a:r>
            <a:r>
              <a:rPr lang="en-US" dirty="0">
                <a:solidFill>
                  <a:schemeClr val="accent2"/>
                </a:solidFill>
              </a:rPr>
              <a:t>2019 – </a:t>
            </a:r>
            <a:r>
              <a:rPr lang="en-US" dirty="0" smtClean="0">
                <a:solidFill>
                  <a:schemeClr val="accent2"/>
                </a:solidFill>
              </a:rPr>
              <a:t>WMWG </a:t>
            </a:r>
            <a:r>
              <a:rPr lang="en-US" i="1" dirty="0" smtClean="0">
                <a:solidFill>
                  <a:schemeClr val="accent2"/>
                </a:solidFill>
              </a:rPr>
              <a:t>(Visit 2)</a:t>
            </a:r>
            <a:endParaRPr lang="en-US" dirty="0">
              <a:solidFill>
                <a:schemeClr val="accent2"/>
              </a:solidFill>
            </a:endParaRP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Nov 06, </a:t>
            </a:r>
            <a:r>
              <a:rPr lang="en-US" dirty="0">
                <a:solidFill>
                  <a:schemeClr val="accent2"/>
                </a:solidFill>
              </a:rPr>
              <a:t>2019 – WMS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07, 2019 – ROS</a:t>
            </a:r>
          </a:p>
          <a:p>
            <a:pPr lvl="0"/>
            <a:r>
              <a:rPr lang="en-US" sz="1800" dirty="0" smtClean="0">
                <a:solidFill>
                  <a:schemeClr val="accent2"/>
                </a:solidFill>
              </a:rPr>
              <a:t>Nov </a:t>
            </a:r>
            <a:r>
              <a:rPr lang="en-US" dirty="0">
                <a:solidFill>
                  <a:schemeClr val="accent2"/>
                </a:solidFill>
              </a:rPr>
              <a:t>2</a:t>
            </a:r>
            <a:r>
              <a:rPr lang="en-US" sz="1800" dirty="0" smtClean="0">
                <a:solidFill>
                  <a:schemeClr val="accent2"/>
                </a:solidFill>
              </a:rPr>
              <a:t>0, 2019 </a:t>
            </a:r>
            <a:r>
              <a:rPr lang="en-US" sz="1800" dirty="0">
                <a:solidFill>
                  <a:schemeClr val="accent2"/>
                </a:solidFill>
              </a:rPr>
              <a:t>– TAC</a:t>
            </a:r>
          </a:p>
          <a:p>
            <a:endParaRPr lang="en-US" sz="12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Dec 10, 2019 </a:t>
            </a:r>
            <a:r>
              <a:rPr lang="en-US" sz="1800" dirty="0">
                <a:solidFill>
                  <a:schemeClr val="accent2"/>
                </a:solidFill>
              </a:rPr>
              <a:t>– </a:t>
            </a:r>
            <a:r>
              <a:rPr lang="en-US" sz="1800" dirty="0" smtClean="0">
                <a:solidFill>
                  <a:schemeClr val="accent2"/>
                </a:solidFill>
              </a:rPr>
              <a:t>BOD</a:t>
            </a:r>
          </a:p>
          <a:p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0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</a:t>
            </a:r>
            <a:r>
              <a:rPr lang="en-US" dirty="0"/>
              <a:t>is not </a:t>
            </a:r>
            <a:r>
              <a:rPr lang="en-US" dirty="0" smtClean="0"/>
              <a:t>proposing </a:t>
            </a:r>
            <a:r>
              <a:rPr lang="en-US" dirty="0"/>
              <a:t>any changes to the methodologies for determining </a:t>
            </a:r>
            <a:r>
              <a:rPr lang="en-US" dirty="0" smtClean="0"/>
              <a:t>Ancillary Service (A/S) </a:t>
            </a:r>
            <a:r>
              <a:rPr lang="en-US" dirty="0"/>
              <a:t>quantities for </a:t>
            </a:r>
            <a:r>
              <a:rPr lang="en-US" dirty="0" smtClean="0"/>
              <a:t>2020. 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 smtClean="0"/>
              <a:t>Based on </a:t>
            </a:r>
            <a:r>
              <a:rPr lang="en-US" dirty="0"/>
              <a:t>feedback </a:t>
            </a:r>
            <a:r>
              <a:rPr lang="en-US" dirty="0" smtClean="0"/>
              <a:t>received, ERCOT will compute Responsive Reserve Service quantities for 2020 by using </a:t>
            </a:r>
            <a:r>
              <a:rPr lang="en-US" dirty="0"/>
              <a:t>an updated Resource Contingency Criteria (RCC) of 2805 </a:t>
            </a:r>
            <a:r>
              <a:rPr lang="en-US" dirty="0" smtClean="0"/>
              <a:t>MW in the 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A/S quantities for </a:t>
            </a:r>
            <a:r>
              <a:rPr lang="en-US" dirty="0" smtClean="0"/>
              <a:t>2020 </a:t>
            </a:r>
            <a:r>
              <a:rPr lang="en-US" dirty="0"/>
              <a:t>contained in this presentation are based on the methodology that was approved in December </a:t>
            </a:r>
            <a:r>
              <a:rPr lang="en-US" dirty="0" smtClean="0"/>
              <a:t>2018.  These </a:t>
            </a:r>
            <a:r>
              <a:rPr lang="en-US" dirty="0"/>
              <a:t>quantities reflect moving forward the historic data on which these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A redline version of the draft methodology and s</a:t>
            </a:r>
            <a:r>
              <a:rPr lang="en-US" dirty="0" smtClean="0"/>
              <a:t>preadsheets </a:t>
            </a:r>
            <a:r>
              <a:rPr lang="en-US" dirty="0"/>
              <a:t>that contain the associated quantities for January through </a:t>
            </a:r>
            <a:r>
              <a:rPr lang="en-US" dirty="0" smtClean="0"/>
              <a:t>October </a:t>
            </a:r>
            <a:r>
              <a:rPr lang="en-US" dirty="0"/>
              <a:t>of </a:t>
            </a:r>
            <a:r>
              <a:rPr lang="en-US" dirty="0" smtClean="0"/>
              <a:t>2020 </a:t>
            </a:r>
            <a:r>
              <a:rPr lang="en-US" dirty="0"/>
              <a:t>have been posted on the meeting page for this meeting.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2020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Regulation quantities for January </a:t>
            </a:r>
            <a:r>
              <a:rPr lang="en-US" dirty="0" smtClean="0"/>
              <a:t>2020 </a:t>
            </a:r>
            <a:r>
              <a:rPr lang="en-US" dirty="0" smtClean="0"/>
              <a:t>through </a:t>
            </a:r>
            <a:r>
              <a:rPr lang="en-US" dirty="0" smtClean="0"/>
              <a:t>October 2020 </a:t>
            </a:r>
            <a:r>
              <a:rPr lang="en-US" dirty="0"/>
              <a:t>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(2018 and 2019 five-minute net load variability) </a:t>
            </a:r>
            <a:r>
              <a:rPr lang="en-US" dirty="0"/>
              <a:t>and </a:t>
            </a:r>
            <a:r>
              <a:rPr lang="en-US" u="sng" dirty="0"/>
              <a:t>updated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Wind Adjustment Tables track incremental MWs of Regulation needed to account for additional variability per 1000 MW increase in installed Wind capacity. </a:t>
            </a:r>
          </a:p>
          <a:p>
            <a:pPr lvl="1"/>
            <a:r>
              <a:rPr lang="en-US" dirty="0"/>
              <a:t>These tables have been updated for </a:t>
            </a:r>
            <a:r>
              <a:rPr lang="en-US" dirty="0" smtClean="0"/>
              <a:t>2020</a:t>
            </a:r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789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Average Regulation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85" y="886968"/>
            <a:ext cx="8553429" cy="27678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85" y="3657600"/>
            <a:ext cx="8553429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6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Responsive Service Methodology (RRS) - 2020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The </a:t>
            </a:r>
            <a:r>
              <a:rPr lang="en-US" dirty="0"/>
              <a:t>preliminary RRS quantities for January </a:t>
            </a:r>
            <a:r>
              <a:rPr lang="en-US" dirty="0" smtClean="0"/>
              <a:t>2020 </a:t>
            </a:r>
            <a:r>
              <a:rPr lang="en-US" dirty="0" smtClean="0"/>
              <a:t>through </a:t>
            </a:r>
            <a:r>
              <a:rPr lang="en-US" dirty="0" smtClean="0"/>
              <a:t>October 2020 in </a:t>
            </a:r>
            <a:r>
              <a:rPr lang="en-US" dirty="0"/>
              <a:t>subsequent slides have been computed using </a:t>
            </a:r>
            <a:r>
              <a:rPr lang="en-US" u="sng" dirty="0" smtClean="0"/>
              <a:t>2018 and 2019 system inertia conditions</a:t>
            </a:r>
            <a:r>
              <a:rPr lang="en-US" dirty="0" smtClean="0"/>
              <a:t> and an </a:t>
            </a:r>
            <a:r>
              <a:rPr lang="en-US" u="sng" dirty="0" smtClean="0"/>
              <a:t>updated RRS table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 for </a:t>
            </a:r>
            <a:r>
              <a:rPr lang="en-US" dirty="0" smtClean="0"/>
              <a:t>2020. For the update, a Resource Contingency Criteria (RCC) of 2805 MW has been used in associated studies.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35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98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9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51" y="1026968"/>
            <a:ext cx="8608298" cy="480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562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26585</TotalTime>
  <Words>567</Words>
  <Application>Microsoft Office PowerPoint</Application>
  <PresentationFormat>On-screen Show (4:3)</PresentationFormat>
  <Paragraphs>85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1_Office Theme</vt:lpstr>
      <vt:lpstr>2_Custom Design</vt:lpstr>
      <vt:lpstr>3_Custom Design</vt:lpstr>
      <vt:lpstr>PowerPoint Presentation</vt:lpstr>
      <vt:lpstr>Schedule for Stakeholder Discussion</vt:lpstr>
      <vt:lpstr>Scope of Discussion</vt:lpstr>
      <vt:lpstr>Regulation Service Methodology – 2020</vt:lpstr>
      <vt:lpstr>Hourly Average Regulation Comparison</vt:lpstr>
      <vt:lpstr>Responsive Service Methodology (RRS) - 2020</vt:lpstr>
      <vt:lpstr>RRS January</vt:lpstr>
      <vt:lpstr>RRS March</vt:lpstr>
      <vt:lpstr>RRS August</vt:lpstr>
      <vt:lpstr>Hourly Average RRS Comparison</vt:lpstr>
      <vt:lpstr>Non Spinning Reserve Methodology (Non-Spin) - 2020</vt:lpstr>
      <vt:lpstr>Hourly Average Non-Spin Comparison </vt:lpstr>
      <vt:lpstr>Summary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ERCOT</cp:lastModifiedBy>
  <cp:revision>663</cp:revision>
  <dcterms:created xsi:type="dcterms:W3CDTF">2016-04-16T13:25:21Z</dcterms:created>
  <dcterms:modified xsi:type="dcterms:W3CDTF">2019-11-12T19:12:46Z</dcterms:modified>
</cp:coreProperties>
</file>