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2"/>
  </p:notesMasterIdLst>
  <p:handoutMasterIdLst>
    <p:handoutMasterId r:id="rId23"/>
  </p:handoutMasterIdLst>
  <p:sldIdLst>
    <p:sldId id="260" r:id="rId6"/>
    <p:sldId id="269" r:id="rId7"/>
    <p:sldId id="275" r:id="rId8"/>
    <p:sldId id="298" r:id="rId9"/>
    <p:sldId id="300" r:id="rId10"/>
    <p:sldId id="293" r:id="rId11"/>
    <p:sldId id="272" r:id="rId12"/>
    <p:sldId id="296" r:id="rId13"/>
    <p:sldId id="301" r:id="rId14"/>
    <p:sldId id="303" r:id="rId15"/>
    <p:sldId id="305" r:id="rId16"/>
    <p:sldId id="304" r:id="rId17"/>
    <p:sldId id="306" r:id="rId18"/>
    <p:sldId id="310" r:id="rId19"/>
    <p:sldId id="309" r:id="rId20"/>
    <p:sldId id="308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732" autoAdjust="0"/>
  </p:normalViewPr>
  <p:slideViewPr>
    <p:cSldViewPr showGuides="1">
      <p:cViewPr varScale="1">
        <p:scale>
          <a:sx n="94" d="100"/>
          <a:sy n="94" d="100"/>
        </p:scale>
        <p:origin x="47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238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945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1828562"/>
            <a:ext cx="5257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Potential Price Correction: </a:t>
            </a:r>
            <a:r>
              <a:rPr lang="en-US" sz="2400" dirty="0">
                <a:solidFill>
                  <a:schemeClr val="tx2"/>
                </a:solidFill>
              </a:rPr>
              <a:t>Incorrect Electrical Bus Shift Factors in the Real-Time </a:t>
            </a:r>
            <a:r>
              <a:rPr lang="en-US" sz="2400" dirty="0" smtClean="0">
                <a:solidFill>
                  <a:schemeClr val="tx2"/>
                </a:solidFill>
              </a:rPr>
              <a:t>Market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David Maggio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TAC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November 20,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 Settlement Impacts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503534"/>
              </p:ext>
            </p:extLst>
          </p:nvPr>
        </p:nvGraphicFramePr>
        <p:xfrm>
          <a:off x="457201" y="1600200"/>
          <a:ext cx="8077199" cy="179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843"/>
                <a:gridCol w="1541901"/>
                <a:gridCol w="1541901"/>
                <a:gridCol w="1387710"/>
                <a:gridCol w="1171844"/>
              </a:tblGrid>
              <a:tr h="397271">
                <a:tc>
                  <a:txBody>
                    <a:bodyPr/>
                    <a:lstStyle/>
                    <a:p>
                      <a:pPr algn="l" fontAlgn="b"/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10/19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10/20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Energy Imbalance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$286k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2.5%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$95k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2.1%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PTP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Obligations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($185k)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($39k)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0.8%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($101k)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7.8%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($56k)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12.6%</a:t>
                      </a:r>
                      <a:endParaRPr lang="en-US" sz="1600" dirty="0"/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3896886"/>
            <a:ext cx="82296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Note: The Settlement data provided herein is an estimate; final Settlement amounts may differ.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All Settlement amounts are net amounts due to/from </a:t>
            </a:r>
            <a:r>
              <a:rPr lang="en-US" sz="1600" dirty="0" smtClean="0">
                <a:solidFill>
                  <a:schemeClr val="tx2"/>
                </a:solidFill>
              </a:rPr>
              <a:t>ERCOT. </a:t>
            </a:r>
            <a:r>
              <a:rPr lang="en-US" sz="1600" dirty="0">
                <a:solidFill>
                  <a:schemeClr val="tx2"/>
                </a:solidFill>
              </a:rPr>
              <a:t>Negative amounts are increased payments to Market Participants; positive amounts are increased charges.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The % amount is the absolute value of the % of impact to the previously settled net amount due to/from ERCOT.</a:t>
            </a:r>
          </a:p>
        </p:txBody>
      </p:sp>
    </p:spTree>
    <p:extLst>
      <p:ext uri="{BB962C8B-B14F-4D97-AF65-F5344CB8AC3E}">
        <p14:creationId xmlns:p14="http://schemas.microsoft.com/office/powerpoint/2010/main" val="2731456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Additional material regarding the November 14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Market Notice update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07912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Background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81600"/>
          </a:xfrm>
        </p:spPr>
        <p:txBody>
          <a:bodyPr/>
          <a:lstStyle/>
          <a:p>
            <a:r>
              <a:rPr lang="en-US" sz="1600" dirty="0" smtClean="0"/>
              <a:t>During review of the RTM Electrical Bus Shift Factor issue, a separate but related software error was identified.</a:t>
            </a:r>
          </a:p>
          <a:p>
            <a:endParaRPr lang="en-US" sz="1600" dirty="0"/>
          </a:p>
          <a:p>
            <a:r>
              <a:rPr lang="en-US" sz="1600" dirty="0" smtClean="0"/>
              <a:t>The </a:t>
            </a:r>
            <a:r>
              <a:rPr lang="en-US" sz="1600" dirty="0"/>
              <a:t>software intended to capture the list of Electrical Buses that are fully disconnected from the rest of the ERCOT grid under a contingency, also </a:t>
            </a:r>
            <a:r>
              <a:rPr lang="en-US" sz="1600" dirty="0" smtClean="0"/>
              <a:t>incorrectly included </a:t>
            </a:r>
            <a:r>
              <a:rPr lang="en-US" sz="1600" dirty="0"/>
              <a:t>Electrical Buses that are on the end of open-ended transmission equipment under contingency. 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After identifying this additional issue, an emergency patch was put into production and ERCOT began investigating price impacts.</a:t>
            </a:r>
          </a:p>
          <a:p>
            <a:endParaRPr lang="en-US" sz="1600" dirty="0"/>
          </a:p>
          <a:p>
            <a:r>
              <a:rPr lang="en-US" sz="1600" dirty="0"/>
              <a:t>ERCOT issued Market Notice </a:t>
            </a:r>
            <a:r>
              <a:rPr lang="en-US" sz="1600" dirty="0" smtClean="0"/>
              <a:t>M-A102419-02</a:t>
            </a:r>
          </a:p>
          <a:p>
            <a:endParaRPr lang="en-US" sz="1600" dirty="0"/>
          </a:p>
          <a:p>
            <a:r>
              <a:rPr lang="en-US" sz="1600" dirty="0" smtClean="0"/>
              <a:t>Impacted ODs:</a:t>
            </a:r>
          </a:p>
          <a:p>
            <a:pPr lvl="1"/>
            <a:r>
              <a:rPr lang="en-US" sz="1400" dirty="0"/>
              <a:t>ODs 10/16/2019 – </a:t>
            </a:r>
            <a:r>
              <a:rPr lang="en-US" sz="1400" dirty="0" smtClean="0"/>
              <a:t>10/21/2019 – </a:t>
            </a:r>
            <a:r>
              <a:rPr lang="en-US" sz="1400" u="sng" dirty="0" smtClean="0"/>
              <a:t>no additional pricing impacts</a:t>
            </a:r>
          </a:p>
          <a:p>
            <a:pPr lvl="1"/>
            <a:r>
              <a:rPr lang="en-US" sz="1400" dirty="0" smtClean="0"/>
              <a:t>ODs </a:t>
            </a:r>
            <a:r>
              <a:rPr lang="en-US" sz="1400" dirty="0"/>
              <a:t>10/22/2019, 10/25/2019, 10/27/2019 – 10/28/2019, 11/01/2019 – 11/03/2019, 11/05/2019, and </a:t>
            </a:r>
            <a:r>
              <a:rPr lang="en-US" sz="1400" dirty="0" smtClean="0"/>
              <a:t>11/07/2019 – </a:t>
            </a:r>
            <a:r>
              <a:rPr lang="en-US" sz="1400" u="sng" dirty="0" smtClean="0"/>
              <a:t>no pricing impacts</a:t>
            </a:r>
          </a:p>
          <a:p>
            <a:pPr lvl="1"/>
            <a:r>
              <a:rPr lang="en-US" sz="1400" dirty="0"/>
              <a:t>ODs 10/23/2019 – 10/24/2019, 10/26/2019, 10/29/2019 – 10/31/2019, 11/04/2019, and </a:t>
            </a:r>
            <a:r>
              <a:rPr lang="en-US" sz="1400" dirty="0" smtClean="0"/>
              <a:t>11/06/2019 – some impacts </a:t>
            </a:r>
            <a:r>
              <a:rPr lang="en-US" sz="1400" dirty="0"/>
              <a:t>for certain RTSPPs and RTRMPRs</a:t>
            </a:r>
            <a:endParaRPr lang="en-US" sz="1400" dirty="0" smtClean="0"/>
          </a:p>
          <a:p>
            <a:pPr lvl="1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Background – Constraint with an Open-Ended Electrical Bus</a:t>
            </a:r>
            <a:r>
              <a:rPr lang="en-US" sz="2600" dirty="0"/>
              <a:t/>
            </a:r>
            <a:br>
              <a:rPr lang="en-US" sz="2600" dirty="0"/>
            </a:br>
            <a:endParaRPr lang="en-US" sz="2600" dirty="0"/>
          </a:p>
        </p:txBody>
      </p:sp>
      <p:sp>
        <p:nvSpPr>
          <p:cNvPr id="65" name="Rectangle 64"/>
          <p:cNvSpPr/>
          <p:nvPr/>
        </p:nvSpPr>
        <p:spPr>
          <a:xfrm>
            <a:off x="3162300" y="4445977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5257800" y="4457700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4" name="Straight Connector 83"/>
          <p:cNvCxnSpPr>
            <a:stCxn id="65" idx="3"/>
          </p:cNvCxnSpPr>
          <p:nvPr/>
        </p:nvCxnSpPr>
        <p:spPr>
          <a:xfrm>
            <a:off x="3543300" y="4579327"/>
            <a:ext cx="17145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7848600" y="4457700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Rectangle 92"/>
          <p:cNvSpPr/>
          <p:nvPr/>
        </p:nvSpPr>
        <p:spPr>
          <a:xfrm>
            <a:off x="706315" y="4436452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4" name="Straight Connector 93"/>
          <p:cNvCxnSpPr>
            <a:endCxn id="96" idx="2"/>
          </p:cNvCxnSpPr>
          <p:nvPr/>
        </p:nvCxnSpPr>
        <p:spPr>
          <a:xfrm flipV="1">
            <a:off x="4343400" y="2171700"/>
            <a:ext cx="2931" cy="24193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92" idx="1"/>
          </p:cNvCxnSpPr>
          <p:nvPr/>
        </p:nvCxnSpPr>
        <p:spPr>
          <a:xfrm flipH="1">
            <a:off x="5638801" y="4591050"/>
            <a:ext cx="220979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4155831" y="1905000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422888" y="4581884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8229600" y="4591050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96" idx="0"/>
          </p:cNvCxnSpPr>
          <p:nvPr/>
        </p:nvCxnSpPr>
        <p:spPr>
          <a:xfrm flipH="1" flipV="1">
            <a:off x="4343400" y="1647826"/>
            <a:ext cx="2931" cy="25717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65" idx="1"/>
          </p:cNvCxnSpPr>
          <p:nvPr/>
        </p:nvCxnSpPr>
        <p:spPr>
          <a:xfrm flipH="1">
            <a:off x="1087316" y="4579327"/>
            <a:ext cx="2074984" cy="1172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/>
          <p:cNvSpPr/>
          <p:nvPr/>
        </p:nvSpPr>
        <p:spPr>
          <a:xfrm>
            <a:off x="4267200" y="4521196"/>
            <a:ext cx="152400" cy="1397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2914923" y="3886200"/>
            <a:ext cx="2952477" cy="151233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3048000" y="5029200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Station </a:t>
            </a:r>
            <a:r>
              <a:rPr lang="en-US" dirty="0"/>
              <a:t>Z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175847" y="3886200"/>
            <a:ext cx="1831443" cy="150754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167339" y="5024410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Station </a:t>
            </a:r>
            <a:r>
              <a:rPr lang="en-US" dirty="0"/>
              <a:t>X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6931822" y="3886200"/>
            <a:ext cx="1831443" cy="150754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6923314" y="5024410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Station Y</a:t>
            </a:r>
            <a:endParaRPr lang="en-US" dirty="0"/>
          </a:p>
        </p:txBody>
      </p:sp>
      <p:sp>
        <p:nvSpPr>
          <p:cNvPr id="108" name="Rectangle 107"/>
          <p:cNvSpPr/>
          <p:nvPr/>
        </p:nvSpPr>
        <p:spPr>
          <a:xfrm>
            <a:off x="3426357" y="1322614"/>
            <a:ext cx="1831443" cy="150754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3426357" y="1314946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Station </a:t>
            </a:r>
            <a:r>
              <a:rPr lang="en-US" dirty="0"/>
              <a:t>W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354839" y="4148607"/>
            <a:ext cx="877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EB1</a:t>
            </a:r>
          </a:p>
        </p:txBody>
      </p:sp>
      <p:sp>
        <p:nvSpPr>
          <p:cNvPr id="111" name="Oval 110"/>
          <p:cNvSpPr/>
          <p:nvPr/>
        </p:nvSpPr>
        <p:spPr>
          <a:xfrm>
            <a:off x="5100477" y="4354913"/>
            <a:ext cx="663963" cy="472274"/>
          </a:xfrm>
          <a:prstGeom prst="ellipse">
            <a:avLst/>
          </a:prstGeom>
          <a:solidFill>
            <a:srgbClr val="FF0000">
              <a:alpha val="30000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/>
          <p:nvPr/>
        </p:nvSpPr>
        <p:spPr>
          <a:xfrm>
            <a:off x="7707118" y="4354913"/>
            <a:ext cx="663963" cy="472274"/>
          </a:xfrm>
          <a:prstGeom prst="ellipse">
            <a:avLst/>
          </a:prstGeom>
          <a:solidFill>
            <a:srgbClr val="FF0000">
              <a:alpha val="30000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5486953" y="3516868"/>
            <a:ext cx="1958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Line contingency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551329" y="4330874"/>
            <a:ext cx="663963" cy="472274"/>
          </a:xfrm>
          <a:prstGeom prst="ellipse">
            <a:avLst/>
          </a:prstGeom>
          <a:solidFill>
            <a:schemeClr val="accent3">
              <a:alpha val="3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/>
          <p:cNvSpPr/>
          <p:nvPr/>
        </p:nvSpPr>
        <p:spPr>
          <a:xfrm>
            <a:off x="3009431" y="4337851"/>
            <a:ext cx="663963" cy="472274"/>
          </a:xfrm>
          <a:prstGeom prst="ellipse">
            <a:avLst/>
          </a:prstGeom>
          <a:solidFill>
            <a:schemeClr val="accent3">
              <a:alpha val="3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TextBox 115"/>
          <p:cNvSpPr txBox="1"/>
          <p:nvPr/>
        </p:nvSpPr>
        <p:spPr>
          <a:xfrm>
            <a:off x="1814147" y="3489436"/>
            <a:ext cx="1958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Line outage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51325" y="1440640"/>
            <a:ext cx="31985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With the line outage, EB1 remains energized but is on the end of an open-ended transmission line between stations W and Z under the contingency.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51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Potential Price Correction (Board Review)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976021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Market:  RTM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Impacted ODs: </a:t>
            </a:r>
            <a:r>
              <a:rPr lang="en-US" sz="2000" dirty="0"/>
              <a:t>10/23/2019 – </a:t>
            </a:r>
            <a:r>
              <a:rPr lang="en-US" sz="2000" dirty="0" smtClean="0"/>
              <a:t>10/24/2019</a:t>
            </a:r>
            <a:r>
              <a:rPr lang="en-US" sz="2000" dirty="0"/>
              <a:t>, 10/26/2019, 10/29/2019 – 10/31/2019, 11/04/2019, and 11/06/2019 </a:t>
            </a:r>
            <a:endParaRPr lang="en-US" sz="2000" dirty="0" smtClean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Price Correction Methodology: ERCOT reran the SCED LMP calculation with corrected Electrical Bus </a:t>
            </a:r>
            <a:r>
              <a:rPr lang="en-US" sz="2000" dirty="0"/>
              <a:t>Shift </a:t>
            </a:r>
            <a:r>
              <a:rPr lang="en-US" sz="2000" dirty="0" smtClean="0"/>
              <a:t>Factors, and then recalculate</a:t>
            </a:r>
            <a:r>
              <a:rPr lang="en-US" sz="2000" dirty="0"/>
              <a:t>d</a:t>
            </a:r>
            <a:r>
              <a:rPr lang="en-US" sz="2000" dirty="0" smtClean="0"/>
              <a:t> RTSPPs and RTRMPRs.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Estimated Impact: The following slides include a summary of ERCOT’s preliminary study; this data is subject to change. Final data and detailed study results will be included in Board materials prior to the December Board meeting.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41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 Settlement Impacts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576648"/>
              </p:ext>
            </p:extLst>
          </p:nvPr>
        </p:nvGraphicFramePr>
        <p:xfrm>
          <a:off x="304800" y="1524000"/>
          <a:ext cx="8077203" cy="179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914400"/>
                <a:gridCol w="824469"/>
                <a:gridCol w="878119"/>
                <a:gridCol w="741523"/>
                <a:gridCol w="832489"/>
                <a:gridCol w="650557"/>
                <a:gridCol w="741523"/>
                <a:gridCol w="741523"/>
              </a:tblGrid>
              <a:tr h="397271">
                <a:tc>
                  <a:txBody>
                    <a:bodyPr/>
                    <a:lstStyle/>
                    <a:p>
                      <a:pPr algn="l" fontAlgn="b"/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10/23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10/24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10/26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10/29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Energy Imbalance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($24)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($116)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($34)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PTP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Obligations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$30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$32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$29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($7)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$85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$5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3896886"/>
            <a:ext cx="82296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Note: The Settlement data provided herein is an estimate; final Settlement amounts may differ.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All Settlement amounts are net amounts due to/from </a:t>
            </a:r>
            <a:r>
              <a:rPr lang="en-US" sz="1600" dirty="0" smtClean="0">
                <a:solidFill>
                  <a:schemeClr val="tx2"/>
                </a:solidFill>
              </a:rPr>
              <a:t>ERCOT. </a:t>
            </a:r>
            <a:r>
              <a:rPr lang="en-US" sz="1600" dirty="0">
                <a:solidFill>
                  <a:schemeClr val="tx2"/>
                </a:solidFill>
              </a:rPr>
              <a:t>Negative amounts are increased payments to Market Participants; positive amounts are increased charges.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The % amount is the absolute value of the % of impact to the previously settled net amount due to/from ERCOT.</a:t>
            </a:r>
          </a:p>
        </p:txBody>
      </p:sp>
    </p:spTree>
    <p:extLst>
      <p:ext uri="{BB962C8B-B14F-4D97-AF65-F5344CB8AC3E}">
        <p14:creationId xmlns:p14="http://schemas.microsoft.com/office/powerpoint/2010/main" val="876631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 Settlement Impacts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552379"/>
              </p:ext>
            </p:extLst>
          </p:nvPr>
        </p:nvGraphicFramePr>
        <p:xfrm>
          <a:off x="304800" y="1524000"/>
          <a:ext cx="8077203" cy="179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914400"/>
                <a:gridCol w="824469"/>
                <a:gridCol w="878119"/>
                <a:gridCol w="741523"/>
                <a:gridCol w="832489"/>
                <a:gridCol w="650557"/>
                <a:gridCol w="741523"/>
                <a:gridCol w="741523"/>
              </a:tblGrid>
              <a:tr h="397271">
                <a:tc>
                  <a:txBody>
                    <a:bodyPr/>
                    <a:lstStyle/>
                    <a:p>
                      <a:pPr algn="l" fontAlgn="b"/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10/30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10/31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11/4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11/6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Energy Imbalance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($75)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($83)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($4)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PTP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Obligations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$61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$145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$8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$14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($64)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($4)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3896886"/>
            <a:ext cx="82296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Note: The Settlement data provided herein is an estimate; final Settlement amounts may differ.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All Settlement amounts are net amounts due to/from </a:t>
            </a:r>
            <a:r>
              <a:rPr lang="en-US" sz="1600" dirty="0" smtClean="0">
                <a:solidFill>
                  <a:schemeClr val="tx2"/>
                </a:solidFill>
              </a:rPr>
              <a:t>ERCOT. </a:t>
            </a:r>
            <a:r>
              <a:rPr lang="en-US" sz="1600" dirty="0">
                <a:solidFill>
                  <a:schemeClr val="tx2"/>
                </a:solidFill>
              </a:rPr>
              <a:t>Negative amounts are increased payments to Market Participants; positive amounts are increased charges.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The % amount is the absolute value of the % of impact to the previously settled net amount due to/from ERCOT.</a:t>
            </a:r>
          </a:p>
        </p:txBody>
      </p:sp>
    </p:spTree>
    <p:extLst>
      <p:ext uri="{BB962C8B-B14F-4D97-AF65-F5344CB8AC3E}">
        <p14:creationId xmlns:p14="http://schemas.microsoft.com/office/powerpoint/2010/main" val="2451068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Background-Timeline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269" y="833460"/>
            <a:ext cx="8534400" cy="5682343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b="1" dirty="0" smtClean="0"/>
              <a:t>October 16, 2019 </a:t>
            </a:r>
            <a:r>
              <a:rPr lang="en-US" sz="1600" dirty="0"/>
              <a:t>– </a:t>
            </a:r>
            <a:r>
              <a:rPr lang="en-US" sz="1600" dirty="0" smtClean="0"/>
              <a:t>A system enhancement was deployed for the calculation of Electrical Bus Shift </a:t>
            </a:r>
            <a:r>
              <a:rPr lang="en-US" sz="1600" dirty="0"/>
              <a:t>F</a:t>
            </a:r>
            <a:r>
              <a:rPr lang="en-US" sz="1600" dirty="0" smtClean="0"/>
              <a:t>actors in the Real-Time market (RTM)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400" dirty="0" smtClean="0"/>
              <a:t>Enhancement intended to align the calculation of Electrical Bus Shift </a:t>
            </a:r>
            <a:r>
              <a:rPr lang="en-US" sz="1400" dirty="0"/>
              <a:t>F</a:t>
            </a:r>
            <a:r>
              <a:rPr lang="en-US" sz="1400" dirty="0" smtClean="0"/>
              <a:t>actors when an Electrical </a:t>
            </a:r>
            <a:r>
              <a:rPr lang="en-US" sz="1400" dirty="0"/>
              <a:t>B</a:t>
            </a:r>
            <a:r>
              <a:rPr lang="en-US" sz="1400" dirty="0" smtClean="0"/>
              <a:t>us is energized in base case but disconnected by a contingency.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400" dirty="0" smtClean="0"/>
              <a:t>As it is not specifically defined in Protocol, </a:t>
            </a:r>
            <a:r>
              <a:rPr lang="en-US" sz="1400" dirty="0"/>
              <a:t>during the discussion of </a:t>
            </a:r>
            <a:r>
              <a:rPr lang="en-US" sz="1400" dirty="0" smtClean="0"/>
              <a:t>NPRR833, </a:t>
            </a:r>
            <a:r>
              <a:rPr lang="en-US" sz="1400" dirty="0"/>
              <a:t>Modify PTP Obligation Bid Clearing </a:t>
            </a:r>
            <a:r>
              <a:rPr lang="en-US" sz="1400" dirty="0" smtClean="0"/>
              <a:t>Change, it was agreed that an Electrical Bus’s </a:t>
            </a:r>
            <a:r>
              <a:rPr lang="en-US" sz="1400" dirty="0"/>
              <a:t>Shift </a:t>
            </a:r>
            <a:r>
              <a:rPr lang="en-US" sz="1400" dirty="0" smtClean="0"/>
              <a:t>Factor for a specific constraint should be set to “0” if the contingency related to the constraint disconnects that Electrical Bus	.</a:t>
            </a:r>
          </a:p>
          <a:p>
            <a:pPr lvl="2" algn="just">
              <a:spcBef>
                <a:spcPts val="600"/>
              </a:spcBef>
              <a:spcAft>
                <a:spcPts val="300"/>
              </a:spcAft>
            </a:pPr>
            <a:r>
              <a:rPr lang="en-US" sz="1200" dirty="0" smtClean="0"/>
              <a:t>Note that this process doesn’t affect the application of the “pickup” Shift Factor to Resource Nodes when the physical Resource and Resource Node are both disconnected by a contingency.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400" dirty="0" smtClean="0"/>
              <a:t>The need for enhancement: Prior to the change, the </a:t>
            </a:r>
            <a:r>
              <a:rPr lang="en-US" sz="1400" dirty="0"/>
              <a:t>Shift Factor of </a:t>
            </a:r>
            <a:r>
              <a:rPr lang="en-US" sz="1400" dirty="0" smtClean="0"/>
              <a:t>an Electrical Bus connecting a Generation </a:t>
            </a:r>
            <a:r>
              <a:rPr lang="en-US" sz="1400" dirty="0"/>
              <a:t>R</a:t>
            </a:r>
            <a:r>
              <a:rPr lang="en-US" sz="1400" dirty="0" smtClean="0"/>
              <a:t>esource was assigned a non-zero “pickup” </a:t>
            </a:r>
            <a:r>
              <a:rPr lang="en-US" sz="1400" dirty="0"/>
              <a:t>Shift </a:t>
            </a:r>
            <a:r>
              <a:rPr lang="en-US" sz="1400" dirty="0" smtClean="0"/>
              <a:t>Factor if the </a:t>
            </a:r>
            <a:r>
              <a:rPr lang="en-US" sz="1400" dirty="0"/>
              <a:t>Generation Resource </a:t>
            </a:r>
            <a:r>
              <a:rPr lang="en-US" sz="1400" dirty="0" smtClean="0"/>
              <a:t>was energized in the base case, but disconnected by a contingency.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400" dirty="0" smtClean="0"/>
              <a:t>Software Error – The system inadvertently set </a:t>
            </a:r>
            <a:r>
              <a:rPr lang="en-US" sz="1400" dirty="0"/>
              <a:t>all Shift Factors associated with that Electrical Bus to “0” if any active contingency disconnected an Electrical Bus. As a result, the Shift Factors for some Electrical Buses were incorrectly set to “0” and used in </a:t>
            </a:r>
            <a:r>
              <a:rPr lang="en-US" sz="1400" dirty="0" smtClean="0"/>
              <a:t>downstream applications.</a:t>
            </a:r>
          </a:p>
          <a:p>
            <a:pPr marL="342900" lvl="2" indent="-342900" algn="just">
              <a:spcBef>
                <a:spcPts val="600"/>
              </a:spcBef>
              <a:spcAft>
                <a:spcPts val="300"/>
              </a:spcAft>
            </a:pPr>
            <a:r>
              <a:rPr lang="en-US" sz="1600" b="1" dirty="0" smtClean="0"/>
              <a:t>October 21, 2019 </a:t>
            </a:r>
            <a:r>
              <a:rPr lang="en-US" sz="1600" dirty="0" smtClean="0"/>
              <a:t>– ERCOT became aware of the software error, began investigating RTM prices, and implemented an emergency patch. </a:t>
            </a:r>
            <a:endParaRPr lang="en-US" sz="1600" b="1" dirty="0" smtClean="0"/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b="1" dirty="0" smtClean="0"/>
              <a:t>October 23, </a:t>
            </a:r>
            <a:r>
              <a:rPr lang="en-US" sz="1600" b="1" dirty="0"/>
              <a:t>2019 </a:t>
            </a:r>
            <a:r>
              <a:rPr lang="en-US" sz="1600" dirty="0"/>
              <a:t>– ERCOT </a:t>
            </a:r>
            <a:r>
              <a:rPr lang="en-US" sz="1600" dirty="0" smtClean="0"/>
              <a:t>issued RTM price correction for OD </a:t>
            </a:r>
            <a:r>
              <a:rPr lang="en-US" sz="1600" dirty="0"/>
              <a:t>October </a:t>
            </a:r>
            <a:r>
              <a:rPr lang="en-US" sz="1600" dirty="0" smtClean="0"/>
              <a:t>21, </a:t>
            </a:r>
            <a:r>
              <a:rPr lang="en-US" sz="1600" dirty="0"/>
              <a:t>2019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b="1" dirty="0"/>
              <a:t>October </a:t>
            </a:r>
            <a:r>
              <a:rPr lang="en-US" sz="1600" b="1" dirty="0" smtClean="0"/>
              <a:t>24, </a:t>
            </a:r>
            <a:r>
              <a:rPr lang="en-US" sz="1600" b="1" dirty="0"/>
              <a:t>2019</a:t>
            </a:r>
            <a:r>
              <a:rPr lang="en-US" sz="1600" dirty="0"/>
              <a:t> – ERCOT </a:t>
            </a:r>
            <a:r>
              <a:rPr lang="en-US" sz="1600" dirty="0" smtClean="0"/>
              <a:t>issued Market Notice M-A102419-01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18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Background – Constraint with Disconnected Electrical Buses</a:t>
            </a:r>
            <a:r>
              <a:rPr lang="en-US" sz="2600" dirty="0"/>
              <a:t/>
            </a:r>
            <a:br>
              <a:rPr lang="en-US" sz="2600" dirty="0"/>
            </a:b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0238" y="6553200"/>
            <a:ext cx="5334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648200" y="4866991"/>
            <a:ext cx="228600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>
            <a:stCxn id="14" idx="2"/>
          </p:cNvCxnSpPr>
          <p:nvPr/>
        </p:nvCxnSpPr>
        <p:spPr>
          <a:xfrm>
            <a:off x="4762500" y="5171791"/>
            <a:ext cx="0" cy="304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4523214" y="5484488"/>
            <a:ext cx="500876" cy="50273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98949" y="5548709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</a:t>
            </a:r>
            <a:endParaRPr lang="en-US" sz="2000" dirty="0"/>
          </a:p>
        </p:txBody>
      </p:sp>
      <p:cxnSp>
        <p:nvCxnSpPr>
          <p:cNvPr id="20" name="Straight Connector 19"/>
          <p:cNvCxnSpPr>
            <a:stCxn id="48" idx="4"/>
          </p:cNvCxnSpPr>
          <p:nvPr/>
        </p:nvCxnSpPr>
        <p:spPr>
          <a:xfrm>
            <a:off x="4762500" y="3008214"/>
            <a:ext cx="0" cy="185877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535973" y="2939225"/>
            <a:ext cx="4495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031773" y="2802157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144751" y="2802157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Connector 23"/>
          <p:cNvCxnSpPr>
            <a:stCxn id="22" idx="3"/>
          </p:cNvCxnSpPr>
          <p:nvPr/>
        </p:nvCxnSpPr>
        <p:spPr>
          <a:xfrm>
            <a:off x="7412773" y="2935507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828800" y="2943406"/>
            <a:ext cx="315951" cy="46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828800" y="1575523"/>
            <a:ext cx="0" cy="15240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696200" y="1583887"/>
            <a:ext cx="0" cy="15240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157403" y="1849657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538403" y="1983007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538402" y="2840257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146717" y="2676706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863290" y="2816096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63289" y="1983007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011454" y="1731407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8392454" y="1864757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392453" y="2722007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8000768" y="2558456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7717341" y="2697846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717340" y="1864757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457200" y="1392457"/>
            <a:ext cx="2362200" cy="19812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6658206" y="1346923"/>
            <a:ext cx="2362200" cy="19812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3563746" y="4393588"/>
            <a:ext cx="2763642" cy="172327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57200" y="1392457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Station A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752019" y="1295400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Station B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3494050" y="4367985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Station C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3563745" y="2287845"/>
            <a:ext cx="2344529" cy="1234793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553061" y="2241975"/>
            <a:ext cx="1839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Station D</a:t>
            </a:r>
            <a:endParaRPr lang="en-US" dirty="0"/>
          </a:p>
        </p:txBody>
      </p:sp>
      <p:sp>
        <p:nvSpPr>
          <p:cNvPr id="48" name="Oval 47"/>
          <p:cNvSpPr/>
          <p:nvPr/>
        </p:nvSpPr>
        <p:spPr>
          <a:xfrm>
            <a:off x="4686300" y="2868506"/>
            <a:ext cx="152400" cy="1397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762500" y="2568162"/>
            <a:ext cx="820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EB2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979485" y="5564098"/>
            <a:ext cx="1758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UNIT_G1</a:t>
            </a:r>
            <a:endParaRPr lang="en-US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2533187" y="1876487"/>
            <a:ext cx="4495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7028987" y="1739419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141965" y="1739419"/>
            <a:ext cx="381000" cy="266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7" name="Straight Connector 56"/>
          <p:cNvCxnSpPr>
            <a:stCxn id="55" idx="3"/>
          </p:cNvCxnSpPr>
          <p:nvPr/>
        </p:nvCxnSpPr>
        <p:spPr>
          <a:xfrm>
            <a:off x="7409987" y="1872769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58538" y="1881133"/>
            <a:ext cx="28342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2591716" y="2868506"/>
            <a:ext cx="152400" cy="1397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2483817" y="2523883"/>
            <a:ext cx="877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EB1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394524" y="2514690"/>
            <a:ext cx="66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EB3</a:t>
            </a:r>
            <a:endParaRPr lang="en-US" dirty="0"/>
          </a:p>
        </p:txBody>
      </p:sp>
      <p:sp>
        <p:nvSpPr>
          <p:cNvPr id="69" name="Oval 68"/>
          <p:cNvSpPr/>
          <p:nvPr/>
        </p:nvSpPr>
        <p:spPr>
          <a:xfrm>
            <a:off x="6773880" y="2848057"/>
            <a:ext cx="152400" cy="1397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Oval 69"/>
          <p:cNvSpPr/>
          <p:nvPr/>
        </p:nvSpPr>
        <p:spPr>
          <a:xfrm>
            <a:off x="4686300" y="5242005"/>
            <a:ext cx="152400" cy="1397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Oval 70"/>
          <p:cNvSpPr/>
          <p:nvPr/>
        </p:nvSpPr>
        <p:spPr>
          <a:xfrm>
            <a:off x="4697189" y="4592455"/>
            <a:ext cx="152400" cy="1397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4849589" y="4440842"/>
            <a:ext cx="66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EB4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4849589" y="5078839"/>
            <a:ext cx="66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EB5</a:t>
            </a:r>
            <a:endParaRPr lang="en-US" dirty="0"/>
          </a:p>
        </p:txBody>
      </p:sp>
      <p:sp>
        <p:nvSpPr>
          <p:cNvPr id="76" name="Oval 75"/>
          <p:cNvSpPr/>
          <p:nvPr/>
        </p:nvSpPr>
        <p:spPr>
          <a:xfrm>
            <a:off x="1992119" y="2709180"/>
            <a:ext cx="663963" cy="472274"/>
          </a:xfrm>
          <a:prstGeom prst="ellipse">
            <a:avLst/>
          </a:prstGeom>
          <a:solidFill>
            <a:srgbClr val="FF0000">
              <a:alpha val="30000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Oval 76"/>
          <p:cNvSpPr/>
          <p:nvPr/>
        </p:nvSpPr>
        <p:spPr>
          <a:xfrm>
            <a:off x="6887350" y="2698573"/>
            <a:ext cx="663963" cy="472274"/>
          </a:xfrm>
          <a:prstGeom prst="ellipse">
            <a:avLst/>
          </a:prstGeom>
          <a:solidFill>
            <a:srgbClr val="FF0000">
              <a:alpha val="30000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Oval 77"/>
          <p:cNvSpPr/>
          <p:nvPr/>
        </p:nvSpPr>
        <p:spPr>
          <a:xfrm>
            <a:off x="4430518" y="4773634"/>
            <a:ext cx="663963" cy="472274"/>
          </a:xfrm>
          <a:prstGeom prst="ellipse">
            <a:avLst/>
          </a:prstGeom>
          <a:solidFill>
            <a:srgbClr val="FF0000">
              <a:alpha val="30000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3483541" y="2950866"/>
            <a:ext cx="3980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Line contingency SAB2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0" name="Right Arrow 79"/>
          <p:cNvSpPr/>
          <p:nvPr/>
        </p:nvSpPr>
        <p:spPr>
          <a:xfrm rot="10800000">
            <a:off x="4121653" y="1872055"/>
            <a:ext cx="1031721" cy="228600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3990697" y="1541551"/>
            <a:ext cx="1839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Overloading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856547" y="2724482"/>
            <a:ext cx="391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X</a:t>
            </a:r>
            <a:endParaRPr lang="en-US" sz="2000" dirty="0">
              <a:solidFill>
                <a:srgbClr val="FF0000"/>
              </a:solidFill>
              <a:latin typeface="Bauhaus 93" panose="04030905020B02020C02" pitchFamily="82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219581" y="2739251"/>
            <a:ext cx="391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X</a:t>
            </a:r>
            <a:endParaRPr lang="en-US" sz="2000" dirty="0">
              <a:solidFill>
                <a:srgbClr val="FF0000"/>
              </a:solidFill>
              <a:latin typeface="Bauhaus 93" panose="04030905020B02020C02" pitchFamily="8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37514" y="3966615"/>
            <a:ext cx="391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Bauhaus 93" panose="04030905020B02020C02" pitchFamily="82" charset="0"/>
              </a:rPr>
              <a:t>X</a:t>
            </a:r>
            <a:endParaRPr lang="en-US" sz="2000" dirty="0">
              <a:solidFill>
                <a:srgbClr val="FF0000"/>
              </a:solidFill>
              <a:latin typeface="Bauhaus 93" panose="04030905020B02020C02" pitchFamily="82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3120" y="3893653"/>
            <a:ext cx="31985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Contingency SAB2 is the loss of line LN2 from station A to station B, which disconnects the Electrical Buses EB1 ~ EB5.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349483" y="1566484"/>
            <a:ext cx="877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LN1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3363720" y="2596497"/>
            <a:ext cx="877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LN2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9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– Electrical Bus Shift Factor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19618" cy="4953000"/>
          </a:xfrm>
        </p:spPr>
        <p:txBody>
          <a:bodyPr/>
          <a:lstStyle/>
          <a:p>
            <a:pPr marL="0" indent="0" algn="just">
              <a:buNone/>
            </a:pPr>
            <a:r>
              <a:rPr lang="en-US" sz="1600" dirty="0"/>
              <a:t>For each SCED interval, Electrical Bus Shift Factors are calculated in EMS and then </a:t>
            </a:r>
            <a:r>
              <a:rPr lang="en-US" sz="1600" dirty="0" smtClean="0"/>
              <a:t>transferred </a:t>
            </a:r>
            <a:r>
              <a:rPr lang="en-US" sz="1600" dirty="0"/>
              <a:t>to MMS. Each Electrical Bus Shift </a:t>
            </a:r>
            <a:r>
              <a:rPr lang="en-US" sz="1600" dirty="0" smtClean="0"/>
              <a:t>Factor </a:t>
            </a:r>
            <a:r>
              <a:rPr lang="en-US" sz="1600" dirty="0"/>
              <a:t>is calculated per constraint and per Electrical </a:t>
            </a:r>
            <a:r>
              <a:rPr lang="en-US" sz="1600" dirty="0" smtClean="0"/>
              <a:t>Bus </a:t>
            </a:r>
            <a:r>
              <a:rPr lang="en-US" sz="1600" dirty="0"/>
              <a:t>where a constraint is </a:t>
            </a:r>
            <a:r>
              <a:rPr lang="en-US" sz="1600" dirty="0" smtClean="0"/>
              <a:t>defined </a:t>
            </a:r>
            <a:r>
              <a:rPr lang="en-US" sz="1600" dirty="0"/>
              <a:t>as a pair of </a:t>
            </a:r>
            <a:r>
              <a:rPr lang="en-US" sz="1600" dirty="0" smtClean="0"/>
              <a:t>a contingency </a:t>
            </a:r>
            <a:r>
              <a:rPr lang="en-US" sz="1600" dirty="0"/>
              <a:t>and </a:t>
            </a:r>
            <a:r>
              <a:rPr lang="en-US" sz="1600" dirty="0" smtClean="0"/>
              <a:t>a piece overloaded </a:t>
            </a:r>
            <a:r>
              <a:rPr lang="en-US" sz="1600" dirty="0"/>
              <a:t>equipment. </a:t>
            </a:r>
          </a:p>
          <a:p>
            <a:pPr marL="0" indent="0" algn="just">
              <a:buNone/>
            </a:pPr>
            <a:endParaRPr lang="en-US" sz="1600" dirty="0" smtClean="0"/>
          </a:p>
          <a:p>
            <a:pPr marL="0" indent="0" algn="just">
              <a:buNone/>
            </a:pPr>
            <a:r>
              <a:rPr lang="en-US" sz="1600" dirty="0" smtClean="0"/>
              <a:t>Example:</a:t>
            </a:r>
          </a:p>
          <a:p>
            <a:pPr marL="0" indent="0" algn="just">
              <a:buNone/>
            </a:pPr>
            <a:r>
              <a:rPr lang="en-US" sz="1600" dirty="0" smtClean="0"/>
              <a:t>Assuming two constraints are active for a SCED interval, </a:t>
            </a:r>
            <a:r>
              <a:rPr lang="en-US" sz="1600" dirty="0"/>
              <a:t>c</a:t>
            </a:r>
            <a:r>
              <a:rPr lang="en-US" sz="1600" dirty="0" smtClean="0"/>
              <a:t>onstraint SAB2:LN1 disconnects the Electrical Buses EB1~EB5, while the other constraint SCD1:LN8 does not disconnect any Electrical Bus.</a:t>
            </a:r>
          </a:p>
          <a:p>
            <a:pPr marL="0" indent="0" algn="just">
              <a:buNone/>
            </a:pPr>
            <a:r>
              <a:rPr lang="en-US" sz="1600" dirty="0" smtClean="0"/>
              <a:t>Prior to system Enhancement</a:t>
            </a:r>
            <a:r>
              <a:rPr lang="en-US" sz="1600" dirty="0"/>
              <a:t>: 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710797"/>
              </p:ext>
            </p:extLst>
          </p:nvPr>
        </p:nvGraphicFramePr>
        <p:xfrm>
          <a:off x="631303" y="3657600"/>
          <a:ext cx="6178551" cy="2653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9891"/>
                <a:gridCol w="1627564"/>
                <a:gridCol w="1154332"/>
                <a:gridCol w="990691"/>
                <a:gridCol w="1026073"/>
              </a:tblGrid>
              <a:tr h="66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SCED Interval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CONTINGENCY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OVERLOAD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EB NAME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Shift Factor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…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SAB2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SAB2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SAB2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SAB2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SAB2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-</a:t>
                      </a:r>
                      <a:r>
                        <a:rPr lang="en-US" sz="1100" u="none" strike="noStrike" dirty="0" smtClean="0">
                          <a:effectLst/>
                        </a:rPr>
                        <a:t>0.02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…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SCD1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SCD1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SCD1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SCD1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10/1/2019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SCD1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…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1" name="Rectangular Callout 10"/>
          <p:cNvSpPr/>
          <p:nvPr/>
        </p:nvSpPr>
        <p:spPr>
          <a:xfrm>
            <a:off x="7260269" y="3657600"/>
            <a:ext cx="1861470" cy="1143838"/>
          </a:xfrm>
          <a:prstGeom prst="wedgeRectCallout">
            <a:avLst>
              <a:gd name="adj1" fmla="val -84493"/>
              <a:gd name="adj2" fmla="val 51732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S</a:t>
            </a:r>
            <a:r>
              <a:rPr lang="en-US" sz="1400" dirty="0" smtClean="0">
                <a:solidFill>
                  <a:srgbClr val="0070C0"/>
                </a:solidFill>
              </a:rPr>
              <a:t>hould be set to zero to align with other disconnected Electrical buses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19800" y="4801438"/>
            <a:ext cx="663963" cy="228600"/>
          </a:xfrm>
          <a:prstGeom prst="ellipse">
            <a:avLst/>
          </a:prstGeom>
          <a:solidFill>
            <a:srgbClr val="FF0000">
              <a:alpha val="30000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3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– Software Error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19618" cy="49530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The intended enhancement was designed to reset Electrical Bus </a:t>
            </a:r>
            <a:r>
              <a:rPr lang="en-US" sz="1600" dirty="0"/>
              <a:t>Shift Factors for </a:t>
            </a:r>
            <a:r>
              <a:rPr lang="en-US" sz="1600" dirty="0" smtClean="0"/>
              <a:t>only the disconnected Electrical Buses, and for only the constraint where its contingency disconnected the Electrical Buses.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However, the change was incorrectly applied to all Electrical Bus </a:t>
            </a:r>
            <a:r>
              <a:rPr lang="en-US" sz="1600" dirty="0"/>
              <a:t>Shift </a:t>
            </a:r>
            <a:r>
              <a:rPr lang="en-US" sz="1600" dirty="0" smtClean="0"/>
              <a:t>Factors, including Shift Factors for other unrelated constraints.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Post-System Enhancement</a:t>
            </a:r>
            <a:r>
              <a:rPr lang="en-US" sz="1600" dirty="0"/>
              <a:t>: 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005368"/>
              </p:ext>
            </p:extLst>
          </p:nvPr>
        </p:nvGraphicFramePr>
        <p:xfrm>
          <a:off x="609600" y="3429000"/>
          <a:ext cx="6178551" cy="2653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9891"/>
                <a:gridCol w="1627564"/>
                <a:gridCol w="1154332"/>
                <a:gridCol w="990691"/>
                <a:gridCol w="1026073"/>
              </a:tblGrid>
              <a:tr h="66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SCED Interval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CONTINGENCY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OVERLOAD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EB NAME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Shift Factor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…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10/18/2019 </a:t>
                      </a:r>
                      <a:r>
                        <a:rPr lang="en-US" sz="1100" u="none" strike="noStrike" dirty="0">
                          <a:effectLst/>
                        </a:rPr>
                        <a:t>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SAB2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10/18/2019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SAB2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10/18/2019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SAB2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10/18/2019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SAB2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10/18/2019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SAB2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…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10/18/2019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SCD1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10/18/2019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SCD1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10/18/2019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SCD1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10/18/2019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SCD1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10/18/2019 10:35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SCD1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LN8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EB5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…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6096000" y="4953000"/>
            <a:ext cx="381000" cy="990600"/>
          </a:xfrm>
          <a:prstGeom prst="ellipse">
            <a:avLst/>
          </a:prstGeom>
          <a:solidFill>
            <a:srgbClr val="FF0000">
              <a:alpha val="30000"/>
            </a:srgb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ular Callout 8"/>
          <p:cNvSpPr/>
          <p:nvPr/>
        </p:nvSpPr>
        <p:spPr>
          <a:xfrm>
            <a:off x="6788151" y="4038600"/>
            <a:ext cx="2279649" cy="1143838"/>
          </a:xfrm>
          <a:prstGeom prst="wedgeRectCallout">
            <a:avLst>
              <a:gd name="adj1" fmla="val -62875"/>
              <a:gd name="adj2" fmla="val 4768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The disconnected Electrical Buses </a:t>
            </a:r>
            <a:r>
              <a:rPr lang="en-US" sz="1400" dirty="0">
                <a:solidFill>
                  <a:srgbClr val="FF0000"/>
                </a:solidFill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hift </a:t>
            </a:r>
            <a:r>
              <a:rPr lang="en-US" sz="1400" dirty="0">
                <a:solidFill>
                  <a:srgbClr val="FF0000"/>
                </a:solidFill>
              </a:rPr>
              <a:t>F</a:t>
            </a:r>
            <a:r>
              <a:rPr lang="en-US" sz="1400" dirty="0" smtClean="0">
                <a:solidFill>
                  <a:srgbClr val="FF0000"/>
                </a:solidFill>
              </a:rPr>
              <a:t>actors for other unrelated constraints were also incorrectly set to “0”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89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303"/>
            <a:ext cx="8458200" cy="518318"/>
          </a:xfrm>
        </p:spPr>
        <p:txBody>
          <a:bodyPr/>
          <a:lstStyle/>
          <a:p>
            <a:r>
              <a:rPr lang="en-US" dirty="0" smtClean="0"/>
              <a:t>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977" y="784621"/>
            <a:ext cx="8534400" cy="5410200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000" b="1" dirty="0"/>
              <a:t>Market Impact</a:t>
            </a:r>
            <a:r>
              <a:rPr lang="en-US" sz="2000" dirty="0"/>
              <a:t>: </a:t>
            </a:r>
            <a:r>
              <a:rPr lang="en-US" sz="2000" dirty="0" smtClean="0"/>
              <a:t>RTM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/>
              <a:t>SCED </a:t>
            </a:r>
            <a:r>
              <a:rPr lang="en-US" sz="1600" dirty="0" smtClean="0"/>
              <a:t>dispatch was </a:t>
            </a:r>
            <a:r>
              <a:rPr lang="en-US" sz="1600" dirty="0"/>
              <a:t>not impacted. SCED uses Resource Shift Factors rather than Electrical Bus Shift </a:t>
            </a:r>
            <a:r>
              <a:rPr lang="en-US" sz="1600" dirty="0" smtClean="0"/>
              <a:t>Factors; Resource </a:t>
            </a:r>
            <a:r>
              <a:rPr lang="en-US" sz="1600" dirty="0"/>
              <a:t>Shift Factors were not impacted by the error.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 smtClean="0"/>
              <a:t>However, RTM prices </a:t>
            </a:r>
            <a:r>
              <a:rPr lang="en-US" sz="1600" dirty="0"/>
              <a:t>(Real-Time Settlement Point Prices (RTSPPs) and Real-Time Price for Energy Metered for Resources (</a:t>
            </a:r>
            <a:r>
              <a:rPr lang="en-US" sz="1600" dirty="0" smtClean="0"/>
              <a:t>RTRMPRs)) were impacted for Operating Days (ODs) 10/16/2019 – 10/21/2019. </a:t>
            </a:r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endParaRPr lang="en-US" sz="1600" b="1" dirty="0"/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2000" b="1" dirty="0" smtClean="0"/>
              <a:t>Pricing Impact</a:t>
            </a:r>
            <a:endParaRPr lang="en-US" sz="2000" dirty="0" smtClean="0"/>
          </a:p>
          <a:p>
            <a:pPr lvl="1"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 smtClean="0"/>
              <a:t>ERCOT </a:t>
            </a:r>
            <a:r>
              <a:rPr lang="en-US" sz="1600" dirty="0"/>
              <a:t>determined this issue impacted the RTM prices for the </a:t>
            </a:r>
            <a:r>
              <a:rPr lang="en-US" sz="1600" dirty="0" smtClean="0"/>
              <a:t>ODs. </a:t>
            </a:r>
          </a:p>
          <a:p>
            <a:pPr lvl="2" algn="just">
              <a:spcBef>
                <a:spcPts val="600"/>
              </a:spcBef>
              <a:spcAft>
                <a:spcPts val="300"/>
              </a:spcAft>
            </a:pPr>
            <a:r>
              <a:rPr lang="en-US" sz="1600" b="1" dirty="0" smtClean="0"/>
              <a:t>ODs 10/16/19 – 10/20/19 – Board Review (December 2019)</a:t>
            </a:r>
          </a:p>
          <a:p>
            <a:pPr marL="1141413" lvl="2" indent="0"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1400" dirty="0"/>
              <a:t>ERCOT will seek ERCOT Board Review (at its December 2019 meeting) of RTM prices in need of correction, in accordance with ERCOT Protocol Section 6.3(6</a:t>
            </a:r>
            <a:r>
              <a:rPr lang="en-US" sz="1400" dirty="0" smtClean="0"/>
              <a:t>).</a:t>
            </a:r>
          </a:p>
          <a:p>
            <a:pPr lvl="2" algn="just">
              <a:spcBef>
                <a:spcPts val="600"/>
              </a:spcBef>
              <a:spcAft>
                <a:spcPts val="300"/>
              </a:spcAft>
            </a:pPr>
            <a:r>
              <a:rPr lang="en-US" sz="1600" b="1" dirty="0" smtClean="0"/>
              <a:t>OD 10/21/19 – </a:t>
            </a:r>
            <a:r>
              <a:rPr lang="en-US" sz="1600" b="1" dirty="0"/>
              <a:t>ERCOT Price Correction</a:t>
            </a:r>
          </a:p>
          <a:p>
            <a:pPr marL="1141413" lvl="3" indent="0"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1400" dirty="0"/>
              <a:t>ERCOT corrected prices for </a:t>
            </a:r>
            <a:r>
              <a:rPr lang="en-US" sz="1400" dirty="0" smtClean="0"/>
              <a:t>OD 10/21/2019, </a:t>
            </a:r>
            <a:r>
              <a:rPr lang="en-US" sz="1400" dirty="0"/>
              <a:t>before prices were final, in accordance with Protocol Section 6.3(5).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63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Potential Price Correction (Board Review)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976021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Market:  RTM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Impacted ODs: 10/16/19 – 10/20/19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Price Correction Methodology: ERCOT reran the SCED LMP calculation with corrected Electrical Bus </a:t>
            </a:r>
            <a:r>
              <a:rPr lang="en-US" sz="2000" dirty="0"/>
              <a:t>Shift </a:t>
            </a:r>
            <a:r>
              <a:rPr lang="en-US" sz="2000" dirty="0" smtClean="0"/>
              <a:t>Factors, and then recalculate</a:t>
            </a:r>
            <a:r>
              <a:rPr lang="en-US" sz="2000" dirty="0"/>
              <a:t>d</a:t>
            </a:r>
            <a:r>
              <a:rPr lang="en-US" sz="2000" dirty="0" smtClean="0"/>
              <a:t> RTSPPs and RTRMPRs.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Estimated Impact: The following slides include a summary of ERCOT’s preliminary study; this data is subject to change. Final data and detailed study results will be included in Board materials prior to the December Board meeting.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7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6284"/>
            <a:ext cx="8458200" cy="518318"/>
          </a:xfrm>
        </p:spPr>
        <p:txBody>
          <a:bodyPr/>
          <a:lstStyle/>
          <a:p>
            <a:r>
              <a:rPr lang="en-US" sz="2600" dirty="0" smtClean="0"/>
              <a:t>Summary of Price Impacts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5841554"/>
            <a:ext cx="830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* </a:t>
            </a:r>
            <a:r>
              <a:rPr lang="en-US" sz="1200" dirty="0" smtClean="0">
                <a:solidFill>
                  <a:schemeClr val="tx2"/>
                </a:solidFill>
              </a:rPr>
              <a:t>For 10/21/19, corrected RTM prices were posted prior to becoming final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507182"/>
              </p:ext>
            </p:extLst>
          </p:nvPr>
        </p:nvGraphicFramePr>
        <p:xfrm>
          <a:off x="381000" y="1828800"/>
          <a:ext cx="8305800" cy="3092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9477"/>
                <a:gridCol w="1855417"/>
                <a:gridCol w="1379506"/>
                <a:gridCol w="1828800"/>
                <a:gridCol w="1752600"/>
              </a:tblGrid>
              <a:tr h="3384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</a:rPr>
                        <a:t>OD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</a:rPr>
                        <a:t>Number of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Impacted Settlement Points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kern="1200" dirty="0" smtClean="0">
                          <a:effectLst/>
                        </a:rPr>
                        <a:t>Number of Impacted EPS Meters</a:t>
                      </a:r>
                      <a:endParaRPr lang="en-US" sz="14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 smtClean="0">
                          <a:effectLst/>
                        </a:rPr>
                        <a:t>Count of Changes in RTSPPs</a:t>
                      </a:r>
                    </a:p>
                    <a:p>
                      <a:pPr algn="ctr" fontAlgn="ctr"/>
                      <a:r>
                        <a:rPr lang="en-US" sz="1400" u="none" strike="noStrike" kern="1200" dirty="0" smtClean="0">
                          <a:effectLst/>
                        </a:rPr>
                        <a:t>across all Settlement Intervals</a:t>
                      </a:r>
                      <a:endParaRPr lang="en-US" sz="1400" dirty="0"/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 smtClean="0">
                          <a:effectLst/>
                        </a:rPr>
                        <a:t>Count of Changes in RTRMPRs</a:t>
                      </a:r>
                    </a:p>
                    <a:p>
                      <a:pPr algn="ctr" fontAlgn="ctr"/>
                      <a:r>
                        <a:rPr lang="en-US" sz="1400" u="none" strike="noStrike" kern="1200" dirty="0" smtClean="0">
                          <a:effectLst/>
                        </a:rPr>
                        <a:t>across all Settlement Intervals</a:t>
                      </a:r>
                      <a:endParaRPr lang="en-US" sz="14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22" marR="6422" marT="6422" marB="0" anchor="ctr"/>
                </a:tc>
              </a:tr>
              <a:tr h="216628"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10/16/19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91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</a:tr>
              <a:tr h="216628"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10/17/19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8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kern="1200" dirty="0">
                          <a:effectLst/>
                        </a:rPr>
                        <a:t>235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78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</a:tr>
              <a:tr h="216628"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10/18/19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>
                          <a:effectLst/>
                        </a:rPr>
                        <a:t>9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kern="1200" dirty="0">
                          <a:effectLst/>
                        </a:rPr>
                        <a:t>655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92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</a:tr>
              <a:tr h="216628"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10/19/19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9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kern="1200" dirty="0">
                          <a:effectLst/>
                        </a:rPr>
                        <a:t>538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43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</a:tr>
              <a:tr h="216628"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10/20/19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kern="1200" dirty="0">
                          <a:effectLst/>
                        </a:rPr>
                        <a:t>717</a:t>
                      </a:r>
                      <a:endParaRPr lang="en-US" sz="16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</a:tr>
              <a:tr h="251028"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10/21/19 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363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US" sz="1600" u="none" strike="noStrike" dirty="0" smtClean="0">
                          <a:effectLst/>
                        </a:rPr>
                        <a:t>45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22" marR="6422" marT="6422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39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RTM Settlement Impacts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152668"/>
              </p:ext>
            </p:extLst>
          </p:nvPr>
        </p:nvGraphicFramePr>
        <p:xfrm>
          <a:off x="281940" y="1564204"/>
          <a:ext cx="8656319" cy="179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6457"/>
                <a:gridCol w="1268263"/>
                <a:gridCol w="996612"/>
                <a:gridCol w="1060788"/>
                <a:gridCol w="866604"/>
                <a:gridCol w="1266414"/>
                <a:gridCol w="991181"/>
              </a:tblGrid>
              <a:tr h="397271">
                <a:tc>
                  <a:txBody>
                    <a:bodyPr/>
                    <a:lstStyle/>
                    <a:p>
                      <a:pPr algn="l" fontAlgn="b"/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10/16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10/17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10/18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Energy Imbalance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$60k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$5k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$123k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2.3%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PTP Obligations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($54k)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($8k)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0.6%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($91k)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1.8%</a:t>
                      </a:r>
                      <a:endParaRPr lang="en-US" sz="1600" dirty="0"/>
                    </a:p>
                  </a:txBody>
                  <a:tcPr anchor="b"/>
                </a:tc>
              </a:tr>
              <a:tr h="46733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($6k)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$3k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24.7%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($32k)</a:t>
                      </a:r>
                      <a:endParaRPr 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18.9%</a:t>
                      </a:r>
                      <a:endParaRPr lang="en-US" sz="1600" dirty="0"/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81000" y="3896886"/>
            <a:ext cx="82296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Note: The Settlement data provided herein is an estimate; final Settlement amounts may differ.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All Settlement amounts are net amounts due to/from </a:t>
            </a:r>
            <a:r>
              <a:rPr lang="en-US" sz="1600" dirty="0" smtClean="0">
                <a:solidFill>
                  <a:schemeClr val="tx2"/>
                </a:solidFill>
              </a:rPr>
              <a:t>ERCOT. </a:t>
            </a:r>
            <a:r>
              <a:rPr lang="en-US" sz="1600" dirty="0">
                <a:solidFill>
                  <a:schemeClr val="tx2"/>
                </a:solidFill>
              </a:rPr>
              <a:t>Negative amounts are increased payments to Market Participants; positive amounts are increased charges.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2"/>
                </a:solidFill>
              </a:rPr>
              <a:t>The % amount is the absolute value of the % of impact to the previously settled net amount due to/from ERCOT.</a:t>
            </a:r>
          </a:p>
        </p:txBody>
      </p:sp>
    </p:spTree>
    <p:extLst>
      <p:ext uri="{BB962C8B-B14F-4D97-AF65-F5344CB8AC3E}">
        <p14:creationId xmlns:p14="http://schemas.microsoft.com/office/powerpoint/2010/main" val="309676162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5E9260-F6CD-4DEF-B0FE-7B1B3177E7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5317</TotalTime>
  <Words>1554</Words>
  <Application>Microsoft Office PowerPoint</Application>
  <PresentationFormat>On-screen Show (4:3)</PresentationFormat>
  <Paragraphs>383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Bauhaus 93</vt:lpstr>
      <vt:lpstr>Calibri</vt:lpstr>
      <vt:lpstr>1_Custom Design</vt:lpstr>
      <vt:lpstr>Office Theme</vt:lpstr>
      <vt:lpstr>PowerPoint Presentation</vt:lpstr>
      <vt:lpstr>Background-Timeline </vt:lpstr>
      <vt:lpstr>Background – Constraint with Disconnected Electrical Buses </vt:lpstr>
      <vt:lpstr>Background – Electrical Bus Shift Factor </vt:lpstr>
      <vt:lpstr>Background – Software Error </vt:lpstr>
      <vt:lpstr>Impacts</vt:lpstr>
      <vt:lpstr>Potential Price Correction (Board Review)</vt:lpstr>
      <vt:lpstr>Summary of Price Impacts</vt:lpstr>
      <vt:lpstr>RTM Settlement Impacts</vt:lpstr>
      <vt:lpstr>RTM Settlement Impacts</vt:lpstr>
      <vt:lpstr>Additional material regarding the November 14th Market Notice update</vt:lpstr>
      <vt:lpstr>Background</vt:lpstr>
      <vt:lpstr>Background – Constraint with an Open-Ended Electrical Bus </vt:lpstr>
      <vt:lpstr>Potential Price Correction (Board Review)</vt:lpstr>
      <vt:lpstr>RTM Settlement Impacts</vt:lpstr>
      <vt:lpstr>RTM Settlement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Maggio, Dave</cp:lastModifiedBy>
  <cp:revision>262</cp:revision>
  <cp:lastPrinted>2016-01-21T20:53:15Z</cp:lastPrinted>
  <dcterms:created xsi:type="dcterms:W3CDTF">2016-01-21T15:20:31Z</dcterms:created>
  <dcterms:modified xsi:type="dcterms:W3CDTF">2019-11-15T19:31:28Z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