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85" r:id="rId7"/>
    <p:sldId id="288" r:id="rId8"/>
    <p:sldId id="287" r:id="rId9"/>
    <p:sldId id="301" r:id="rId10"/>
    <p:sldId id="294" r:id="rId11"/>
    <p:sldId id="316" r:id="rId12"/>
    <p:sldId id="314" r:id="rId13"/>
    <p:sldId id="315" r:id="rId14"/>
    <p:sldId id="300" r:id="rId15"/>
    <p:sldId id="291" r:id="rId16"/>
    <p:sldId id="30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5" d="100"/>
          <a:sy n="85" d="100"/>
        </p:scale>
        <p:origin x="74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hyperlink" Target="http://www.ercot.com/content/wcm/key_documents_lists/180292/KP3_110419.doc" TargetMode="External"/><Relationship Id="rId3" Type="http://schemas.openxmlformats.org/officeDocument/2006/relationships/hyperlink" Target="http://www.ercot.com/content/wcm/key_documents_lists/180292/KP1.2_110419.doc" TargetMode="External"/><Relationship Id="rId7" Type="http://schemas.openxmlformats.org/officeDocument/2006/relationships/hyperlink" Target="http://www.ercot.com/content/wcm/key_documents_lists/180292/KP1.6_110419.doc" TargetMode="External"/><Relationship Id="rId2" Type="http://schemas.openxmlformats.org/officeDocument/2006/relationships/hyperlink" Target="http://www.ercot.com/content/wcm/key_documents_lists/180292/KP1.1_110419.docx" TargetMode="External"/><Relationship Id="rId1" Type="http://schemas.openxmlformats.org/officeDocument/2006/relationships/slideLayout" Target="../slideLayouts/slideLayout3.xml"/><Relationship Id="rId6" Type="http://schemas.openxmlformats.org/officeDocument/2006/relationships/hyperlink" Target="http://www.ercot.com/content/wcm/key_documents_lists/180292/KP1.5_110419.doc" TargetMode="External"/><Relationship Id="rId5" Type="http://schemas.openxmlformats.org/officeDocument/2006/relationships/hyperlink" Target="http://www.ercot.com/content/wcm/key_documents_lists/180292/KP1.4_111219_Combined_Comments.doc" TargetMode="External"/><Relationship Id="rId10" Type="http://schemas.openxmlformats.org/officeDocument/2006/relationships/hyperlink" Target="http://www.ercot.com/content/wcm/key_documents_lists/180292/KP8_111419v2.doc" TargetMode="External"/><Relationship Id="rId4" Type="http://schemas.openxmlformats.org/officeDocument/2006/relationships/hyperlink" Target="http://www.ercot.com/content/wcm/key_documents_lists/180292/KP1.3_110419.docx" TargetMode="External"/><Relationship Id="rId9" Type="http://schemas.openxmlformats.org/officeDocument/2006/relationships/hyperlink" Target="http://www.ercot.com/content/wcm/key_documents_lists/180292/KP7_110419.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November 19, </a:t>
            </a:r>
            <a:r>
              <a:rPr lang="en-US" dirty="0" smtClean="0">
                <a:solidFill>
                  <a:schemeClr val="tx2"/>
                </a:solidFill>
              </a:rPr>
              <a:t>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endParaRPr lang="en-US" sz="3200" dirty="0" smtClean="0"/>
          </a:p>
          <a:p>
            <a:pPr marL="0" indent="0" algn="ctr">
              <a:buNone/>
            </a:pPr>
            <a:r>
              <a:rPr lang="en-US" sz="3200" dirty="0" smtClean="0"/>
              <a:t>Appendix</a:t>
            </a:r>
          </a:p>
          <a:p>
            <a:pPr marL="0" indent="0" algn="ctr">
              <a:buNone/>
            </a:pPr>
            <a:endParaRPr lang="en-US" sz="3200" dirty="0"/>
          </a:p>
          <a:p>
            <a:pPr marL="0" indent="0" algn="ctr">
              <a:buNone/>
            </a:pPr>
            <a:r>
              <a:rPr lang="en-US" sz="2000" dirty="0"/>
              <a:t>Stakeholder Process Summary</a:t>
            </a:r>
          </a:p>
          <a:p>
            <a:pPr marL="0" indent="0" algn="ctr">
              <a:buNone/>
            </a:pP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844574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Principles and Principle Concepts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and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629400" y="5658140"/>
            <a:ext cx="2209800" cy="857328"/>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02759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Review Process</a:t>
            </a:r>
            <a:endParaRPr lang="en-US" sz="2400" dirty="0"/>
          </a:p>
        </p:txBody>
      </p:sp>
      <p:sp>
        <p:nvSpPr>
          <p:cNvPr id="3" name="Content Placeholder 2"/>
          <p:cNvSpPr>
            <a:spLocks noGrp="1"/>
          </p:cNvSpPr>
          <p:nvPr>
            <p:ph idx="1"/>
          </p:nvPr>
        </p:nvSpPr>
        <p:spPr>
          <a:xfrm>
            <a:off x="304800" y="762000"/>
            <a:ext cx="8534400" cy="5334000"/>
          </a:xfrm>
        </p:spPr>
        <p:txBody>
          <a:bodyPr/>
          <a:lstStyle/>
          <a:p>
            <a:r>
              <a:rPr lang="en-US" sz="2000" dirty="0" smtClean="0"/>
              <a:t>TAC is the stakeholder body to vote on Design Principles.</a:t>
            </a:r>
          </a:p>
          <a:p>
            <a:pPr lvl="1"/>
            <a:endParaRPr lang="en-US" sz="900" dirty="0" smtClean="0"/>
          </a:p>
          <a:p>
            <a:r>
              <a:rPr lang="en-US" sz="2000" dirty="0" smtClean="0"/>
              <a:t>RTC Key </a:t>
            </a:r>
            <a:r>
              <a:rPr lang="en-US" sz="2000" dirty="0"/>
              <a:t>Principles </a:t>
            </a:r>
            <a:r>
              <a:rPr lang="en-US" sz="2000" dirty="0" smtClean="0"/>
              <a:t>are non-binding and will </a:t>
            </a:r>
            <a:r>
              <a:rPr lang="en-US" sz="2000" dirty="0"/>
              <a:t>not go directly to the Board </a:t>
            </a:r>
            <a:r>
              <a:rPr lang="en-US" sz="2000" dirty="0" smtClean="0"/>
              <a:t>after TAC consideration.</a:t>
            </a:r>
          </a:p>
          <a:p>
            <a:pPr lvl="1"/>
            <a:r>
              <a:rPr lang="en-US" sz="1400" dirty="0"/>
              <a:t>Procedures set forth in Protocol Section 21 do not apply to discussions, opinions or </a:t>
            </a:r>
            <a:r>
              <a:rPr lang="en-US" sz="1400" dirty="0" smtClean="0"/>
              <a:t>approvals </a:t>
            </a:r>
            <a:r>
              <a:rPr lang="en-US" sz="1400" dirty="0"/>
              <a:t>by TAC with respect to RTC Key Principles</a:t>
            </a:r>
            <a:r>
              <a:rPr lang="en-US" sz="1400" dirty="0" smtClean="0"/>
              <a:t>.</a:t>
            </a:r>
          </a:p>
          <a:p>
            <a:pPr lvl="1"/>
            <a:r>
              <a:rPr lang="en-US" sz="1400" dirty="0"/>
              <a:t>Section VIII of the ERCOT Board Policies and Procedures does not apply to discussions, opinions or unofficial approvals by TAC with respect to RTC Key Principles</a:t>
            </a:r>
            <a:r>
              <a:rPr lang="en-US" sz="1400" dirty="0" smtClean="0"/>
              <a:t>.</a:t>
            </a:r>
          </a:p>
          <a:p>
            <a:pPr lvl="1"/>
            <a:endParaRPr lang="en-US" sz="1000" dirty="0"/>
          </a:p>
          <a:p>
            <a:r>
              <a:rPr lang="en-US" sz="2000" dirty="0" smtClean="0"/>
              <a:t>After TAC endorsement of </a:t>
            </a:r>
            <a:r>
              <a:rPr lang="en-US" sz="2000" dirty="0"/>
              <a:t>all RTC Key Principles, ERCOT will compile the </a:t>
            </a:r>
            <a:r>
              <a:rPr lang="en-US" sz="2000" dirty="0" smtClean="0"/>
              <a:t>RTC </a:t>
            </a:r>
            <a:r>
              <a:rPr lang="en-US" sz="2000" dirty="0"/>
              <a:t>Key Principles into a single package, and </a:t>
            </a:r>
            <a:r>
              <a:rPr lang="en-US" sz="2000" dirty="0" smtClean="0"/>
              <a:t>submit </a:t>
            </a:r>
            <a:r>
              <a:rPr lang="en-US" sz="2000" dirty="0"/>
              <a:t>it to TAC for a courtesy review prior to Board review.  The </a:t>
            </a:r>
            <a:r>
              <a:rPr lang="en-US" sz="2000" dirty="0" smtClean="0"/>
              <a:t>package </a:t>
            </a:r>
            <a:r>
              <a:rPr lang="en-US" sz="2000" dirty="0"/>
              <a:t>will contain a full record of TAC </a:t>
            </a:r>
            <a:r>
              <a:rPr lang="en-US" sz="2000" dirty="0" smtClean="0"/>
              <a:t>votes.</a:t>
            </a:r>
            <a:endParaRPr lang="en-US" sz="2000" dirty="0"/>
          </a:p>
          <a:p>
            <a:pPr lvl="1"/>
            <a:endParaRPr lang="en-US" sz="1000" dirty="0"/>
          </a:p>
          <a:p>
            <a:r>
              <a:rPr lang="en-US" sz="2000" dirty="0" smtClean="0"/>
              <a:t>Following </a:t>
            </a:r>
            <a:r>
              <a:rPr lang="en-US" sz="2000" dirty="0"/>
              <a:t>TAC review of the complete RTC Key Principles package, ERCOT will submit it to the Board for discussion and consideration</a:t>
            </a:r>
            <a:r>
              <a:rPr lang="en-US" sz="2000" dirty="0" smtClean="0"/>
              <a:t>.</a:t>
            </a:r>
          </a:p>
          <a:p>
            <a:pPr lvl="1"/>
            <a:r>
              <a:rPr lang="en-US" sz="1400" dirty="0" smtClean="0"/>
              <a:t>Any </a:t>
            </a:r>
            <a:r>
              <a:rPr lang="en-US" sz="1400" dirty="0"/>
              <a:t>stakeholder opposed to an RTC Key Principle </a:t>
            </a:r>
            <a:r>
              <a:rPr lang="en-US" sz="1400" dirty="0" smtClean="0"/>
              <a:t>may</a:t>
            </a:r>
            <a:r>
              <a:rPr lang="en-US" sz="1400" dirty="0"/>
              <a:t>, at this time, request Board consideration in accordance with Section VIII of the ERCOT Board Policies and Procedures</a:t>
            </a:r>
            <a:r>
              <a:rPr lang="en-US" sz="1400" dirty="0" smtClean="0"/>
              <a:t>.</a:t>
            </a:r>
            <a:endParaRPr lang="en-US" sz="1400" dirty="0"/>
          </a:p>
          <a:p>
            <a:pPr marL="0" indent="0">
              <a:buNone/>
            </a:pPr>
            <a:endParaRPr lang="en-US" sz="1800" dirty="0" smtClean="0"/>
          </a:p>
          <a:p>
            <a:pPr lvl="1"/>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14456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Schedule</a:t>
            </a:r>
          </a:p>
          <a:p>
            <a:pPr>
              <a:spcBef>
                <a:spcPts val="1000"/>
              </a:spcBef>
              <a:spcAft>
                <a:spcPts val="1000"/>
              </a:spcAft>
            </a:pPr>
            <a:r>
              <a:rPr lang="en-US" sz="2000" dirty="0" smtClean="0"/>
              <a:t>TAC Update </a:t>
            </a:r>
          </a:p>
          <a:p>
            <a:pPr>
              <a:spcBef>
                <a:spcPts val="1000"/>
              </a:spcBef>
              <a:spcAft>
                <a:spcPts val="1000"/>
              </a:spcAft>
            </a:pPr>
            <a:r>
              <a:rPr lang="en-US" sz="2000" dirty="0" smtClean="0"/>
              <a:t>Today’s </a:t>
            </a:r>
            <a:r>
              <a:rPr lang="en-US" sz="2000" dirty="0" smtClean="0"/>
              <a:t>Plan for Discussion</a:t>
            </a:r>
          </a:p>
          <a:p>
            <a:pPr>
              <a:spcBef>
                <a:spcPts val="1000"/>
              </a:spcBef>
              <a:spcAft>
                <a:spcPts val="1000"/>
              </a:spcAft>
            </a:pPr>
            <a:r>
              <a:rPr lang="en-US" sz="2000" dirty="0" smtClean="0"/>
              <a:t>Appendix</a:t>
            </a:r>
          </a:p>
          <a:p>
            <a:pPr lvl="1">
              <a:spcBef>
                <a:spcPts val="1000"/>
              </a:spcBef>
              <a:spcAft>
                <a:spcPts val="1000"/>
              </a:spcAft>
            </a:pPr>
            <a:r>
              <a:rPr lang="en-US" sz="1800" dirty="0" smtClean="0"/>
              <a:t>Stakeholder Process </a:t>
            </a:r>
            <a:r>
              <a:rPr lang="en-US" sz="1800" dirty="0" smtClean="0"/>
              <a:t>Summary</a:t>
            </a: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835761"/>
            <a:ext cx="8534400" cy="868163"/>
          </a:xfrm>
        </p:spPr>
        <p:txBody>
          <a:bodyPr/>
          <a:lstStyle/>
          <a:p>
            <a:r>
              <a:rPr lang="en-US" sz="2000" dirty="0"/>
              <a:t>S</a:t>
            </a:r>
            <a:r>
              <a:rPr lang="en-US" sz="2000" dirty="0" smtClean="0"/>
              <a:t>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p:cNvSpPr txBox="1"/>
          <p:nvPr/>
        </p:nvSpPr>
        <p:spPr>
          <a:xfrm>
            <a:off x="838200" y="1219200"/>
            <a:ext cx="7086600" cy="4832092"/>
          </a:xfrm>
          <a:prstGeom prst="rect">
            <a:avLst/>
          </a:prstGeom>
          <a:noFill/>
          <a:ln>
            <a:solidFill>
              <a:schemeClr val="tx2"/>
            </a:solidFill>
          </a:ln>
        </p:spPr>
        <p:txBody>
          <a:bodyPr wrap="square" rtlCol="0">
            <a:spAutoFit/>
          </a:bodyPr>
          <a:lstStyle/>
          <a:p>
            <a:r>
              <a:rPr lang="en-US" sz="1400" strike="sngStrike" dirty="0" smtClean="0">
                <a:solidFill>
                  <a:schemeClr val="tx2"/>
                </a:solidFill>
              </a:rPr>
              <a:t>Thursday, April 4 	(Initial meeting, Charter and Approach)</a:t>
            </a:r>
          </a:p>
          <a:p>
            <a:r>
              <a:rPr lang="en-US" sz="1400" strike="sngStrike" dirty="0" smtClean="0">
                <a:solidFill>
                  <a:schemeClr val="tx2"/>
                </a:solidFill>
              </a:rPr>
              <a:t>Monday, April 22 	(RTC Orientation Session)</a:t>
            </a:r>
          </a:p>
          <a:p>
            <a:r>
              <a:rPr lang="en-US" sz="1400" strike="sngStrike" dirty="0" smtClean="0">
                <a:solidFill>
                  <a:schemeClr val="tx2"/>
                </a:solidFill>
              </a:rPr>
              <a:t>Tuesday, April 30 	(Begin reviewing Key Principles)</a:t>
            </a:r>
          </a:p>
          <a:p>
            <a:r>
              <a:rPr lang="en-US" sz="1400" strike="sngStrike" dirty="0" smtClean="0">
                <a:solidFill>
                  <a:schemeClr val="tx2"/>
                </a:solidFill>
              </a:rPr>
              <a:t>Monday, </a:t>
            </a:r>
            <a:r>
              <a:rPr lang="en-US" sz="1400" strike="sngStrike" dirty="0">
                <a:solidFill>
                  <a:schemeClr val="tx2"/>
                </a:solidFill>
              </a:rPr>
              <a:t>May </a:t>
            </a:r>
            <a:r>
              <a:rPr lang="en-US" sz="1400" strike="sngStrike" dirty="0" smtClean="0">
                <a:solidFill>
                  <a:schemeClr val="tx2"/>
                </a:solidFill>
              </a:rPr>
              <a:t>13</a:t>
            </a:r>
            <a:endParaRPr lang="en-US" sz="1400" strike="sngStrike" dirty="0">
              <a:solidFill>
                <a:schemeClr val="tx2"/>
              </a:solidFill>
            </a:endParaRPr>
          </a:p>
          <a:p>
            <a:r>
              <a:rPr lang="en-US" sz="1400" strike="sngStrike" dirty="0" smtClean="0">
                <a:solidFill>
                  <a:schemeClr val="tx2"/>
                </a:solidFill>
              </a:rPr>
              <a:t>Friday, </a:t>
            </a:r>
            <a:r>
              <a:rPr lang="en-US" sz="1400" strike="sngStrike" dirty="0">
                <a:solidFill>
                  <a:schemeClr val="tx2"/>
                </a:solidFill>
              </a:rPr>
              <a:t>June </a:t>
            </a:r>
            <a:r>
              <a:rPr lang="en-US" sz="1400" strike="sngStrike" dirty="0" smtClean="0">
                <a:solidFill>
                  <a:schemeClr val="tx2"/>
                </a:solidFill>
              </a:rPr>
              <a:t>7</a:t>
            </a:r>
          </a:p>
          <a:p>
            <a:r>
              <a:rPr lang="en-US" sz="1400" strike="sngStrike" dirty="0" smtClean="0">
                <a:solidFill>
                  <a:schemeClr val="tx2"/>
                </a:solidFill>
              </a:rPr>
              <a:t>Friday, </a:t>
            </a:r>
            <a:r>
              <a:rPr lang="en-US" sz="1400" strike="sngStrike" dirty="0">
                <a:solidFill>
                  <a:schemeClr val="tx2"/>
                </a:solidFill>
              </a:rPr>
              <a:t>June </a:t>
            </a:r>
            <a:r>
              <a:rPr lang="en-US" sz="1400" strike="sngStrike" dirty="0" smtClean="0">
                <a:solidFill>
                  <a:schemeClr val="tx2"/>
                </a:solidFill>
              </a:rPr>
              <a:t>21</a:t>
            </a:r>
            <a:endParaRPr lang="en-US" sz="1400" strike="sngStrike" dirty="0">
              <a:solidFill>
                <a:schemeClr val="tx2"/>
              </a:solidFill>
            </a:endParaRPr>
          </a:p>
          <a:p>
            <a:r>
              <a:rPr lang="en-US" sz="1400" strike="sngStrike" dirty="0" smtClean="0">
                <a:solidFill>
                  <a:schemeClr val="tx2"/>
                </a:solidFill>
              </a:rPr>
              <a:t>Friday, </a:t>
            </a:r>
            <a:r>
              <a:rPr lang="en-US" sz="1400" strike="sngStrike" dirty="0">
                <a:solidFill>
                  <a:schemeClr val="tx2"/>
                </a:solidFill>
              </a:rPr>
              <a:t>July </a:t>
            </a:r>
            <a:r>
              <a:rPr lang="en-US" sz="1400" strike="sngStrike" dirty="0" smtClean="0">
                <a:solidFill>
                  <a:schemeClr val="tx2"/>
                </a:solidFill>
              </a:rPr>
              <a:t>12</a:t>
            </a:r>
            <a:endParaRPr lang="en-US" sz="1400" strike="sngStrike" dirty="0">
              <a:solidFill>
                <a:schemeClr val="tx2"/>
              </a:solidFill>
            </a:endParaRPr>
          </a:p>
          <a:p>
            <a:r>
              <a:rPr lang="en-US" sz="1400" strike="sngStrike" dirty="0" smtClean="0">
                <a:solidFill>
                  <a:schemeClr val="tx2"/>
                </a:solidFill>
              </a:rPr>
              <a:t>Friday</a:t>
            </a:r>
            <a:r>
              <a:rPr lang="en-US" sz="1400" strike="sngStrike" dirty="0">
                <a:solidFill>
                  <a:schemeClr val="tx2"/>
                </a:solidFill>
              </a:rPr>
              <a:t>, </a:t>
            </a:r>
            <a:r>
              <a:rPr lang="en-US" sz="1400" strike="sngStrike" dirty="0" smtClean="0">
                <a:solidFill>
                  <a:schemeClr val="tx2"/>
                </a:solidFill>
              </a:rPr>
              <a:t>Aug. 9</a:t>
            </a:r>
            <a:endParaRPr lang="en-US" sz="1400" strike="sngStrike" dirty="0">
              <a:solidFill>
                <a:schemeClr val="tx2"/>
              </a:solidFill>
            </a:endParaRPr>
          </a:p>
          <a:p>
            <a:r>
              <a:rPr lang="en-US" sz="1400" strike="sngStrike" dirty="0" smtClean="0">
                <a:solidFill>
                  <a:schemeClr val="tx2"/>
                </a:solidFill>
              </a:rPr>
              <a:t>Tuesday</a:t>
            </a:r>
            <a:r>
              <a:rPr lang="en-US" sz="1400" strike="sngStrike" dirty="0">
                <a:solidFill>
                  <a:schemeClr val="tx2"/>
                </a:solidFill>
              </a:rPr>
              <a:t>, </a:t>
            </a:r>
            <a:r>
              <a:rPr lang="en-US" sz="1400" strike="sngStrike" dirty="0" smtClean="0">
                <a:solidFill>
                  <a:schemeClr val="tx2"/>
                </a:solidFill>
              </a:rPr>
              <a:t>Aug. 27</a:t>
            </a:r>
            <a:endParaRPr lang="en-US" sz="1400" strike="sngStrike" dirty="0">
              <a:solidFill>
                <a:schemeClr val="tx2"/>
              </a:solidFill>
            </a:endParaRPr>
          </a:p>
          <a:p>
            <a:r>
              <a:rPr lang="en-US" sz="1400" strike="sngStrike" dirty="0" smtClean="0">
                <a:solidFill>
                  <a:schemeClr val="tx2"/>
                </a:solidFill>
              </a:rPr>
              <a:t>Thursday, Sept. 19</a:t>
            </a:r>
          </a:p>
          <a:p>
            <a:r>
              <a:rPr lang="en-US" sz="1400" strike="sngStrike" dirty="0">
                <a:solidFill>
                  <a:schemeClr val="tx2"/>
                </a:solidFill>
              </a:rPr>
              <a:t>Tuesday, Sept. 24 (Special meeting for ISO Lessons Learned)</a:t>
            </a:r>
          </a:p>
          <a:p>
            <a:r>
              <a:rPr lang="en-US" sz="1400" strike="sngStrike" dirty="0">
                <a:solidFill>
                  <a:schemeClr val="tx2"/>
                </a:solidFill>
              </a:rPr>
              <a:t>Wednesday, Oct. 9</a:t>
            </a:r>
          </a:p>
          <a:p>
            <a:r>
              <a:rPr lang="en-US" sz="1400" strike="sngStrike" dirty="0" smtClean="0">
                <a:solidFill>
                  <a:schemeClr val="tx2"/>
                </a:solidFill>
              </a:rPr>
              <a:t>Wednesday</a:t>
            </a:r>
            <a:r>
              <a:rPr lang="en-US" sz="1400" strike="sngStrike" dirty="0">
                <a:solidFill>
                  <a:schemeClr val="tx2"/>
                </a:solidFill>
              </a:rPr>
              <a:t>, </a:t>
            </a:r>
            <a:r>
              <a:rPr lang="en-US" sz="1400" strike="sngStrike" dirty="0" smtClean="0">
                <a:solidFill>
                  <a:schemeClr val="tx2"/>
                </a:solidFill>
              </a:rPr>
              <a:t>Oct. 30</a:t>
            </a:r>
          </a:p>
          <a:p>
            <a:r>
              <a:rPr lang="en-US" sz="1400" strike="sngStrike" dirty="0" smtClean="0">
                <a:solidFill>
                  <a:schemeClr val="tx2"/>
                </a:solidFill>
              </a:rPr>
              <a:t>Tuesday</a:t>
            </a:r>
            <a:r>
              <a:rPr lang="en-US" sz="1400" strike="sngStrike" dirty="0">
                <a:solidFill>
                  <a:schemeClr val="tx2"/>
                </a:solidFill>
              </a:rPr>
              <a:t>, Nov. </a:t>
            </a:r>
            <a:r>
              <a:rPr lang="en-US" sz="1400" strike="sngStrike" dirty="0">
                <a:solidFill>
                  <a:schemeClr val="tx2"/>
                </a:solidFill>
              </a:rPr>
              <a:t>19</a:t>
            </a:r>
            <a:endParaRPr lang="en-US" sz="1400" strike="sngStrike" dirty="0">
              <a:solidFill>
                <a:schemeClr val="tx2"/>
              </a:solidFill>
            </a:endParaRPr>
          </a:p>
          <a:p>
            <a:endParaRPr lang="en-US" sz="1600" dirty="0" smtClean="0">
              <a:solidFill>
                <a:schemeClr val="tx2"/>
              </a:solidFill>
            </a:endParaRPr>
          </a:p>
          <a:p>
            <a:r>
              <a:rPr lang="en-US" sz="1600" dirty="0" smtClean="0">
                <a:solidFill>
                  <a:schemeClr val="tx2"/>
                </a:solidFill>
              </a:rPr>
              <a:t>Tuesday</a:t>
            </a:r>
            <a:r>
              <a:rPr lang="en-US" sz="1600" dirty="0">
                <a:solidFill>
                  <a:schemeClr val="tx2"/>
                </a:solidFill>
              </a:rPr>
              <a:t>, </a:t>
            </a:r>
            <a:r>
              <a:rPr lang="en-US" sz="1600" dirty="0" smtClean="0">
                <a:solidFill>
                  <a:schemeClr val="tx2"/>
                </a:solidFill>
              </a:rPr>
              <a:t>Dec. 3 </a:t>
            </a:r>
            <a:r>
              <a:rPr lang="en-US" sz="1400" i="1" dirty="0" smtClean="0">
                <a:solidFill>
                  <a:srgbClr val="FF0000"/>
                </a:solidFill>
              </a:rPr>
              <a:t>(RMS is potentially cancelled, if not move to Taylor)</a:t>
            </a:r>
            <a:endParaRPr lang="en-US" sz="1400" i="1" dirty="0" smtClean="0">
              <a:solidFill>
                <a:srgbClr val="FF0000"/>
              </a:solidFill>
            </a:endParaRPr>
          </a:p>
          <a:p>
            <a:r>
              <a:rPr lang="en-US" sz="1600" dirty="0" smtClean="0">
                <a:solidFill>
                  <a:schemeClr val="tx2"/>
                </a:solidFill>
              </a:rPr>
              <a:t>Thursday</a:t>
            </a:r>
            <a:r>
              <a:rPr lang="en-US" sz="1600" dirty="0">
                <a:solidFill>
                  <a:schemeClr val="tx2"/>
                </a:solidFill>
              </a:rPr>
              <a:t>, </a:t>
            </a:r>
            <a:r>
              <a:rPr lang="en-US" sz="1600" dirty="0" smtClean="0">
                <a:solidFill>
                  <a:schemeClr val="tx2"/>
                </a:solidFill>
              </a:rPr>
              <a:t>Dec. 19</a:t>
            </a:r>
          </a:p>
          <a:p>
            <a:r>
              <a:rPr lang="en-US" sz="1600" dirty="0" smtClean="0">
                <a:solidFill>
                  <a:schemeClr val="tx2"/>
                </a:solidFill>
              </a:rPr>
              <a:t>Friday, Jan. 10, 2020</a:t>
            </a:r>
          </a:p>
          <a:p>
            <a:r>
              <a:rPr lang="en-US" sz="1600" dirty="0" smtClean="0">
                <a:solidFill>
                  <a:schemeClr val="tx2"/>
                </a:solidFill>
              </a:rPr>
              <a:t>Wednesday, Jan. 22, 2020  </a:t>
            </a:r>
            <a:endParaRPr lang="en-US" sz="1600" dirty="0" smtClean="0">
              <a:solidFill>
                <a:schemeClr val="tx2"/>
              </a:solidFill>
            </a:endParaRPr>
          </a:p>
          <a:p>
            <a:pPr lvl="1"/>
            <a:r>
              <a:rPr lang="en-US" sz="1600" dirty="0">
                <a:solidFill>
                  <a:schemeClr val="tx2"/>
                </a:solidFill>
              </a:rPr>
              <a:t>	</a:t>
            </a:r>
            <a:r>
              <a:rPr lang="en-US" sz="1600" dirty="0" smtClean="0">
                <a:solidFill>
                  <a:schemeClr val="tx2"/>
                </a:solidFill>
              </a:rPr>
              <a:t>		</a:t>
            </a:r>
            <a:r>
              <a:rPr lang="en-US" sz="1600" u="sng" dirty="0" smtClean="0">
                <a:solidFill>
                  <a:schemeClr val="tx2"/>
                </a:solidFill>
              </a:rPr>
              <a:t>&gt; </a:t>
            </a:r>
            <a:r>
              <a:rPr lang="en-US" sz="1600" u="sng" dirty="0" smtClean="0">
                <a:solidFill>
                  <a:schemeClr val="tx2"/>
                </a:solidFill>
              </a:rPr>
              <a:t>TAC Jan 29, 2020  &gt; Board Feb 5, 2020</a:t>
            </a:r>
          </a:p>
          <a:p>
            <a:endParaRPr lang="en-US" sz="1600" i="1" dirty="0" smtClean="0">
              <a:solidFill>
                <a:srgbClr val="FF0000"/>
              </a:solidFill>
            </a:endParaRP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Update </a:t>
            </a:r>
            <a:endParaRPr lang="en-US" sz="2400" dirty="0"/>
          </a:p>
        </p:txBody>
      </p:sp>
      <p:sp>
        <p:nvSpPr>
          <p:cNvPr id="3" name="Content Placeholder 2"/>
          <p:cNvSpPr>
            <a:spLocks noGrp="1"/>
          </p:cNvSpPr>
          <p:nvPr>
            <p:ph idx="1"/>
          </p:nvPr>
        </p:nvSpPr>
        <p:spPr>
          <a:xfrm>
            <a:off x="381000" y="914400"/>
            <a:ext cx="8229600" cy="5334000"/>
          </a:xfrm>
        </p:spPr>
        <p:txBody>
          <a:bodyPr/>
          <a:lstStyle/>
          <a:p>
            <a:r>
              <a:rPr lang="en-US" sz="2000" dirty="0" smtClean="0"/>
              <a:t>RTCTF items at TAC tomorrow </a:t>
            </a:r>
          </a:p>
          <a:p>
            <a:pPr marL="457200" lvl="1" indent="0">
              <a:buNone/>
            </a:pPr>
            <a:r>
              <a:rPr lang="en-US" sz="1800" u="sng" dirty="0" smtClean="0"/>
              <a:t>Unanimous </a:t>
            </a:r>
            <a:r>
              <a:rPr lang="en-US" sz="1800" u="sng" dirty="0"/>
              <a:t>Endorsement</a:t>
            </a:r>
            <a:r>
              <a:rPr lang="en-US" sz="1800" dirty="0"/>
              <a:t>:</a:t>
            </a:r>
          </a:p>
          <a:p>
            <a:pPr lvl="1"/>
            <a:r>
              <a:rPr lang="en-US" sz="1800" dirty="0"/>
              <a:t>KP 1.3 (8)(c), (9), (12), (13)</a:t>
            </a:r>
          </a:p>
          <a:p>
            <a:pPr lvl="2"/>
            <a:r>
              <a:rPr lang="en-US" sz="1600" dirty="0"/>
              <a:t>Offering and Awarding Ancillary Services in Real-Time</a:t>
            </a:r>
          </a:p>
          <a:p>
            <a:pPr lvl="1"/>
            <a:r>
              <a:rPr lang="en-US" sz="1800" dirty="0"/>
              <a:t>KP 2 (1)-(6)</a:t>
            </a:r>
          </a:p>
          <a:p>
            <a:pPr lvl="2"/>
            <a:r>
              <a:rPr lang="en-US" sz="1600" dirty="0"/>
              <a:t>Suite of Ancillary Service Products</a:t>
            </a:r>
          </a:p>
          <a:p>
            <a:pPr lvl="1"/>
            <a:r>
              <a:rPr lang="en-US" sz="1800" dirty="0"/>
              <a:t>KP 5 (7)</a:t>
            </a:r>
          </a:p>
          <a:p>
            <a:pPr lvl="2"/>
            <a:r>
              <a:rPr lang="en-US" sz="1600" dirty="0"/>
              <a:t>Day-Ahead Market </a:t>
            </a:r>
          </a:p>
          <a:p>
            <a:pPr lvl="2"/>
            <a:endParaRPr lang="en-US" sz="1600" dirty="0" smtClean="0"/>
          </a:p>
          <a:p>
            <a:pPr marL="457200" lvl="1" indent="0">
              <a:buNone/>
            </a:pPr>
            <a:r>
              <a:rPr lang="en-US" sz="1800" u="sng" dirty="0" smtClean="0"/>
              <a:t>Non-Voting Item:</a:t>
            </a:r>
          </a:p>
          <a:p>
            <a:pPr lvl="1"/>
            <a:r>
              <a:rPr lang="en-US" sz="1800" dirty="0" smtClean="0"/>
              <a:t>KP </a:t>
            </a:r>
            <a:r>
              <a:rPr lang="en-US" sz="1800" dirty="0"/>
              <a:t>1.3 (16) AS Substitution</a:t>
            </a:r>
          </a:p>
          <a:p>
            <a:pPr lvl="2"/>
            <a:r>
              <a:rPr lang="en-US" sz="1800" dirty="0"/>
              <a:t>Crescent Power </a:t>
            </a:r>
            <a:r>
              <a:rPr lang="en-US" sz="1800" dirty="0" smtClean="0"/>
              <a:t>concept </a:t>
            </a:r>
            <a:r>
              <a:rPr lang="en-US" sz="1800" dirty="0"/>
              <a:t>in response to the ISO Lessons Learned meeting for consideration of </a:t>
            </a:r>
            <a:r>
              <a:rPr lang="en-US" sz="1800" dirty="0" smtClean="0"/>
              <a:t>design </a:t>
            </a:r>
            <a:r>
              <a:rPr lang="en-US" sz="1800" dirty="0"/>
              <a:t>to substitute higher value AS with lower offer for lower value AS in SCED only (substitutes ECRS for Non-Spin; RRS or RUS for ECRS and Non-Spin).</a:t>
            </a:r>
          </a:p>
          <a:p>
            <a:pPr lvl="2"/>
            <a:r>
              <a:rPr lang="en-US" sz="1800" dirty="0" smtClean="0"/>
              <a:t>Discussion today of adding to KP8 and Crescent proposal to add alternative market behavior rules to KP1.3(15).</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55820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marR="0" indent="0">
              <a:spcBef>
                <a:spcPts val="0"/>
              </a:spcBef>
              <a:spcAft>
                <a:spcPts val="0"/>
              </a:spcAft>
              <a:buNone/>
            </a:pPr>
            <a:r>
              <a:rPr lang="en-US" sz="1600" b="1" dirty="0" smtClean="0"/>
              <a:t>PREVIOUSLY REVIEWED ITEMS:</a:t>
            </a:r>
            <a:endParaRPr lang="en-US" sz="1600" b="1" dirty="0"/>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a:latin typeface="Calibri" panose="020F0502020204030204" pitchFamily="34" charset="0"/>
                <a:ea typeface="Calibri" panose="020F0502020204030204" pitchFamily="34" charset="0"/>
              </a:rPr>
              <a:t>KP1.1(2),(6),(7) and KP3(13)-(18</a:t>
            </a:r>
            <a:r>
              <a:rPr lang="en-US" sz="1600" dirty="0">
                <a:latin typeface="Calibri" panose="020F0502020204030204" pitchFamily="34" charset="0"/>
                <a:ea typeface="Calibri" panose="020F0502020204030204" pitchFamily="34" charset="0"/>
              </a:rPr>
              <a:t>)  RUC </a:t>
            </a:r>
            <a:r>
              <a:rPr lang="en-US" sz="1600" dirty="0">
                <a:latin typeface="Calibri" panose="020F0502020204030204" pitchFamily="34" charset="0"/>
                <a:ea typeface="Calibri" panose="020F0502020204030204" pitchFamily="34" charset="0"/>
              </a:rPr>
              <a:t>Items and the Reliability Deployment Pricing Run </a:t>
            </a:r>
            <a:endParaRPr lang="en-US" sz="1600" dirty="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3, consider language and options, recognizing this may be extended into another </a:t>
            </a:r>
            <a:r>
              <a:rPr lang="en-US" sz="1600" dirty="0" smtClean="0">
                <a:solidFill>
                  <a:srgbClr val="FF0000"/>
                </a:solidFill>
                <a:latin typeface="Calibri" panose="020F0502020204030204" pitchFamily="34" charset="0"/>
                <a:ea typeface="Calibri" panose="020F0502020204030204" pitchFamily="34" charset="0"/>
              </a:rPr>
              <a:t>meeting</a:t>
            </a:r>
            <a:r>
              <a:rPr lang="en-US" sz="1600" dirty="0">
                <a:solidFill>
                  <a:srgbClr val="FF0000"/>
                </a:solidFill>
                <a:latin typeface="Calibri" panose="020F0502020204030204" pitchFamily="34" charset="0"/>
                <a:ea typeface="Calibri" panose="020F0502020204030204" pitchFamily="34" charset="0"/>
              </a:rPr>
              <a:t>.</a:t>
            </a:r>
            <a:endParaRPr lang="en-US" sz="1600" dirty="0" smtClean="0">
              <a:solidFill>
                <a:srgbClr val="FF0000"/>
              </a:solidFill>
              <a:latin typeface="Calibri" panose="020F0502020204030204" pitchFamily="34" charset="0"/>
              <a:ea typeface="Calibri" panose="020F0502020204030204" pitchFamily="34" charset="0"/>
            </a:endParaRPr>
          </a:p>
          <a:p>
            <a:pPr marR="0">
              <a:spcBef>
                <a:spcPts val="0"/>
              </a:spcBef>
              <a:spcAft>
                <a:spcPts val="0"/>
              </a:spcAft>
              <a:buFontTx/>
              <a:buChar char="-"/>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KP1.4(3</a:t>
            </a:r>
            <a:r>
              <a:rPr lang="en-US" sz="1600" dirty="0">
                <a:latin typeface="Calibri" panose="020F0502020204030204" pitchFamily="34" charset="0"/>
                <a:ea typeface="Calibri" panose="020F0502020204030204" pitchFamily="34" charset="0"/>
              </a:rPr>
              <a:t>)-(4) </a:t>
            </a:r>
            <a:r>
              <a:rPr lang="en-US" sz="1600" dirty="0" smtClean="0">
                <a:latin typeface="Calibri" panose="020F0502020204030204" pitchFamily="34" charset="0"/>
                <a:ea typeface="Calibri" panose="020F0502020204030204" pitchFamily="34" charset="0"/>
              </a:rPr>
              <a:t> Resource </a:t>
            </a:r>
            <a:r>
              <a:rPr lang="en-US" sz="1600" dirty="0">
                <a:latin typeface="Calibri" panose="020F0502020204030204" pitchFamily="34" charset="0"/>
                <a:ea typeface="Calibri" panose="020F0502020204030204" pitchFamily="34" charset="0"/>
              </a:rPr>
              <a:t>Statuses and Telemetered AS Limitations </a:t>
            </a:r>
            <a:endParaRPr lang="en-US" sz="1600" dirty="0" smtClean="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3, consider language from Telemetry sub-group meeting and potential </a:t>
            </a:r>
            <a:r>
              <a:rPr lang="en-US" sz="1600" dirty="0" smtClean="0">
                <a:solidFill>
                  <a:srgbClr val="FF0000"/>
                </a:solidFill>
                <a:latin typeface="Calibri" panose="020F0502020204030204" pitchFamily="34" charset="0"/>
                <a:ea typeface="Calibri" panose="020F0502020204030204" pitchFamily="34" charset="0"/>
              </a:rPr>
              <a:t>consensus.</a:t>
            </a: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a:latin typeface="Calibri" panose="020F0502020204030204" pitchFamily="34" charset="0"/>
                <a:ea typeface="Calibri" panose="020F0502020204030204" pitchFamily="34" charset="0"/>
              </a:rPr>
              <a:t>KP1.1 (8) </a:t>
            </a:r>
            <a:r>
              <a:rPr lang="en-US" sz="1600" dirty="0" smtClean="0">
                <a:latin typeface="Calibri" panose="020F0502020204030204" pitchFamily="34" charset="0"/>
                <a:ea typeface="Calibri" panose="020F0502020204030204" pitchFamily="34" charset="0"/>
              </a:rPr>
              <a:t>AS </a:t>
            </a:r>
            <a:r>
              <a:rPr lang="en-US" sz="1600" dirty="0">
                <a:latin typeface="Calibri" panose="020F0502020204030204" pitchFamily="34" charset="0"/>
                <a:ea typeface="Calibri" panose="020F0502020204030204" pitchFamily="34" charset="0"/>
              </a:rPr>
              <a:t>Demand Curve for Regulation Down </a:t>
            </a:r>
            <a:endParaRPr lang="en-US" sz="1600" dirty="0" smtClean="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Technically </a:t>
            </a:r>
            <a:r>
              <a:rPr lang="en-US" sz="1600" dirty="0">
                <a:solidFill>
                  <a:srgbClr val="FF0000"/>
                </a:solidFill>
                <a:latin typeface="Calibri" panose="020F0502020204030204" pitchFamily="34" charset="0"/>
                <a:ea typeface="Calibri" panose="020F0502020204030204" pitchFamily="34" charset="0"/>
              </a:rPr>
              <a:t>Round 2, but review language and potential consensus to simply match </a:t>
            </a:r>
            <a:r>
              <a:rPr lang="en-US" sz="1600" dirty="0" err="1">
                <a:solidFill>
                  <a:srgbClr val="FF0000"/>
                </a:solidFill>
                <a:latin typeface="Calibri" panose="020F0502020204030204" pitchFamily="34" charset="0"/>
                <a:ea typeface="Calibri" panose="020F0502020204030204" pitchFamily="34" charset="0"/>
              </a:rPr>
              <a:t>RegUp</a:t>
            </a:r>
            <a:r>
              <a:rPr lang="en-US" sz="1600" dirty="0">
                <a:solidFill>
                  <a:srgbClr val="FF0000"/>
                </a:solidFill>
                <a:latin typeface="Calibri" panose="020F0502020204030204" pitchFamily="34" charset="0"/>
                <a:ea typeface="Calibri" panose="020F0502020204030204" pitchFamily="34" charset="0"/>
              </a:rPr>
              <a:t> </a:t>
            </a:r>
            <a:r>
              <a:rPr lang="en-US" sz="1600" dirty="0" smtClean="0">
                <a:solidFill>
                  <a:srgbClr val="FF0000"/>
                </a:solidFill>
                <a:latin typeface="Calibri" panose="020F0502020204030204" pitchFamily="34" charset="0"/>
                <a:ea typeface="Calibri" panose="020F0502020204030204" pitchFamily="34" charset="0"/>
              </a:rPr>
              <a:t>AS Demand </a:t>
            </a:r>
            <a:r>
              <a:rPr lang="en-US" sz="1600" dirty="0">
                <a:solidFill>
                  <a:srgbClr val="FF0000"/>
                </a:solidFill>
                <a:latin typeface="Calibri" panose="020F0502020204030204" pitchFamily="34" charset="0"/>
                <a:ea typeface="Calibri" panose="020F0502020204030204" pitchFamily="34" charset="0"/>
              </a:rPr>
              <a:t>Curve at $</a:t>
            </a:r>
            <a:r>
              <a:rPr lang="en-US" sz="1600" dirty="0" smtClean="0">
                <a:solidFill>
                  <a:srgbClr val="FF0000"/>
                </a:solidFill>
                <a:latin typeface="Calibri" panose="020F0502020204030204" pitchFamily="34" charset="0"/>
                <a:ea typeface="Calibri" panose="020F0502020204030204" pitchFamily="34" charset="0"/>
              </a:rPr>
              <a:t>9,000</a:t>
            </a:r>
          </a:p>
          <a:p>
            <a:pPr marR="0">
              <a:spcBef>
                <a:spcPts val="0"/>
              </a:spcBef>
              <a:spcAft>
                <a:spcPts val="0"/>
              </a:spcAft>
              <a:buFontTx/>
              <a:buChar char="-"/>
            </a:pPr>
            <a:endParaRPr lang="en-US" sz="1600" dirty="0">
              <a:solidFill>
                <a:srgbClr val="FF0000"/>
              </a:solidFill>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KP1.2(3</a:t>
            </a:r>
            <a:r>
              <a:rPr lang="en-US" sz="1600" dirty="0">
                <a:latin typeface="Calibri" panose="020F0502020204030204" pitchFamily="34" charset="0"/>
                <a:ea typeface="Calibri" panose="020F0502020204030204" pitchFamily="34" charset="0"/>
              </a:rPr>
              <a:t>) </a:t>
            </a:r>
            <a:r>
              <a:rPr lang="en-US" sz="1600" dirty="0" smtClean="0">
                <a:latin typeface="Calibri" panose="020F0502020204030204" pitchFamily="34" charset="0"/>
                <a:ea typeface="Calibri" panose="020F0502020204030204" pitchFamily="34" charset="0"/>
              </a:rPr>
              <a:t> Separate </a:t>
            </a:r>
            <a:r>
              <a:rPr lang="en-US" sz="1600" dirty="0">
                <a:latin typeface="Calibri" panose="020F0502020204030204" pitchFamily="34" charset="0"/>
                <a:ea typeface="Calibri" panose="020F0502020204030204" pitchFamily="34" charset="0"/>
              </a:rPr>
              <a:t>SWOC in DAM </a:t>
            </a:r>
            <a:endParaRPr lang="en-US" sz="1600" dirty="0" smtClean="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Technically </a:t>
            </a:r>
            <a:r>
              <a:rPr lang="en-US" sz="1600" dirty="0">
                <a:solidFill>
                  <a:srgbClr val="FF0000"/>
                </a:solidFill>
                <a:latin typeface="Calibri" panose="020F0502020204030204" pitchFamily="34" charset="0"/>
                <a:ea typeface="Calibri" panose="020F0502020204030204" pitchFamily="34" charset="0"/>
              </a:rPr>
              <a:t>Round 2, but review language and potential consensus to set DAM SWOC to $</a:t>
            </a:r>
            <a:r>
              <a:rPr lang="en-US" sz="1600" dirty="0" smtClean="0">
                <a:solidFill>
                  <a:srgbClr val="FF0000"/>
                </a:solidFill>
                <a:latin typeface="Calibri" panose="020F0502020204030204" pitchFamily="34" charset="0"/>
                <a:ea typeface="Calibri" panose="020F0502020204030204" pitchFamily="34" charset="0"/>
              </a:rPr>
              <a:t>9,000</a:t>
            </a: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KP1.3(14)  Changes to Validation of AS Trades </a:t>
            </a: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2, discuss language and AS Trades sub-group meeting and options</a:t>
            </a: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54942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562600"/>
          </a:xfrm>
        </p:spPr>
        <p:txBody>
          <a:bodyPr/>
          <a:lstStyle/>
          <a:p>
            <a:endParaRPr lang="en-US" sz="1050" dirty="0" smtClean="0"/>
          </a:p>
          <a:p>
            <a:pPr marL="0" marR="0" indent="0">
              <a:spcBef>
                <a:spcPts val="0"/>
              </a:spcBef>
              <a:spcAft>
                <a:spcPts val="0"/>
              </a:spcAft>
              <a:buNone/>
            </a:pPr>
            <a:r>
              <a:rPr lang="en-US" sz="1600" b="1" dirty="0" smtClean="0"/>
              <a:t>PREVIOUSLY REVIEWED ITEMS:</a:t>
            </a:r>
            <a:endParaRPr lang="en-US" sz="1600" b="1" dirty="0"/>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a:latin typeface="Calibri" panose="020F0502020204030204" pitchFamily="34" charset="0"/>
                <a:ea typeface="Calibri" panose="020F0502020204030204" pitchFamily="34" charset="0"/>
              </a:rPr>
              <a:t>KP1.5(14)-(15</a:t>
            </a:r>
            <a:r>
              <a:rPr lang="en-US" sz="1600" dirty="0" smtClean="0">
                <a:latin typeface="Calibri" panose="020F0502020204030204" pitchFamily="34" charset="0"/>
                <a:ea typeface="Calibri" panose="020F0502020204030204" pitchFamily="34" charset="0"/>
              </a:rPr>
              <a:t>)  Emergency </a:t>
            </a:r>
            <a:r>
              <a:rPr lang="en-US" sz="1600" dirty="0">
                <a:latin typeface="Calibri" panose="020F0502020204030204" pitchFamily="34" charset="0"/>
                <a:ea typeface="Calibri" panose="020F0502020204030204" pitchFamily="34" charset="0"/>
              </a:rPr>
              <a:t>Operation Settlement </a:t>
            </a:r>
            <a:endParaRPr lang="en-US" sz="1600" dirty="0" smtClean="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2, discuss </a:t>
            </a:r>
            <a:r>
              <a:rPr lang="en-US" sz="1600" dirty="0" smtClean="0">
                <a:solidFill>
                  <a:srgbClr val="FF0000"/>
                </a:solidFill>
                <a:latin typeface="Calibri" panose="020F0502020204030204" pitchFamily="34" charset="0"/>
                <a:ea typeface="Calibri" panose="020F0502020204030204" pitchFamily="34" charset="0"/>
              </a:rPr>
              <a:t>language (no comments received)</a:t>
            </a: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KP1.5(16) Removal </a:t>
            </a:r>
            <a:r>
              <a:rPr lang="en-US" sz="1600" dirty="0">
                <a:latin typeface="Calibri" panose="020F0502020204030204" pitchFamily="34" charset="0"/>
                <a:ea typeface="Calibri" panose="020F0502020204030204" pitchFamily="34" charset="0"/>
              </a:rPr>
              <a:t>of Separate Regulation and FRRS Signals </a:t>
            </a:r>
            <a:endParaRPr lang="en-US" sz="1600" dirty="0" smtClean="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2, discuss </a:t>
            </a:r>
            <a:r>
              <a:rPr lang="en-US" sz="1600" dirty="0" smtClean="0">
                <a:solidFill>
                  <a:srgbClr val="FF0000"/>
                </a:solidFill>
                <a:latin typeface="Calibri" panose="020F0502020204030204" pitchFamily="34" charset="0"/>
                <a:ea typeface="Calibri" panose="020F0502020204030204" pitchFamily="34" charset="0"/>
              </a:rPr>
              <a:t>language </a:t>
            </a:r>
            <a:r>
              <a:rPr lang="en-US" sz="1600" dirty="0">
                <a:solidFill>
                  <a:srgbClr val="FF0000"/>
                </a:solidFill>
                <a:latin typeface="Calibri" panose="020F0502020204030204" pitchFamily="34" charset="0"/>
                <a:ea typeface="Calibri" panose="020F0502020204030204" pitchFamily="34" charset="0"/>
              </a:rPr>
              <a:t>(no comments received)</a:t>
            </a:r>
            <a:endParaRPr lang="en-US" sz="1600" dirty="0" smtClean="0">
              <a:solidFill>
                <a:srgbClr val="FF0000"/>
              </a:solidFill>
              <a:latin typeface="Calibri" panose="020F0502020204030204" pitchFamily="34" charset="0"/>
              <a:ea typeface="Calibri" panose="020F0502020204030204" pitchFamily="34" charset="0"/>
            </a:endParaRP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KP1.6(5) Credit </a:t>
            </a:r>
            <a:r>
              <a:rPr lang="en-US" sz="1600" dirty="0">
                <a:latin typeface="Calibri" panose="020F0502020204030204" pitchFamily="34" charset="0"/>
                <a:ea typeface="Calibri" panose="020F0502020204030204" pitchFamily="34" charset="0"/>
              </a:rPr>
              <a:t>Exposure Changes Associated with AS Imbalance </a:t>
            </a:r>
            <a:endParaRPr lang="en-US" sz="1600" dirty="0" smtClean="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2, discuss </a:t>
            </a:r>
            <a:r>
              <a:rPr lang="en-US" sz="1600" dirty="0" smtClean="0">
                <a:solidFill>
                  <a:srgbClr val="FF0000"/>
                </a:solidFill>
                <a:latin typeface="Calibri" panose="020F0502020204030204" pitchFamily="34" charset="0"/>
                <a:ea typeface="Calibri" panose="020F0502020204030204" pitchFamily="34" charset="0"/>
              </a:rPr>
              <a:t>language </a:t>
            </a:r>
            <a:r>
              <a:rPr lang="en-US" sz="1600" dirty="0">
                <a:solidFill>
                  <a:srgbClr val="FF0000"/>
                </a:solidFill>
                <a:latin typeface="Calibri" panose="020F0502020204030204" pitchFamily="34" charset="0"/>
                <a:ea typeface="Calibri" panose="020F0502020204030204" pitchFamily="34" charset="0"/>
              </a:rPr>
              <a:t>(no comments received)</a:t>
            </a:r>
            <a:endParaRPr lang="en-US" sz="1600" dirty="0" smtClean="0">
              <a:solidFill>
                <a:srgbClr val="FF0000"/>
              </a:solidFill>
              <a:latin typeface="Calibri" panose="020F0502020204030204" pitchFamily="34" charset="0"/>
              <a:ea typeface="Calibri" panose="020F0502020204030204" pitchFamily="34" charset="0"/>
            </a:endParaRPr>
          </a:p>
          <a:p>
            <a:pPr marR="0">
              <a:spcBef>
                <a:spcPts val="0"/>
              </a:spcBef>
              <a:spcAft>
                <a:spcPts val="0"/>
              </a:spcAft>
              <a:buFontTx/>
              <a:buChar char="-"/>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KP7(1</a:t>
            </a:r>
            <a:r>
              <a:rPr lang="en-US" sz="1600" dirty="0">
                <a:latin typeface="Calibri" panose="020F0502020204030204" pitchFamily="34" charset="0"/>
                <a:ea typeface="Calibri" panose="020F0502020204030204" pitchFamily="34" charset="0"/>
              </a:rPr>
              <a:t>) </a:t>
            </a:r>
            <a:r>
              <a:rPr lang="en-US" sz="1600" dirty="0" smtClean="0">
                <a:latin typeface="Calibri" panose="020F0502020204030204" pitchFamily="34" charset="0"/>
                <a:ea typeface="Calibri" panose="020F0502020204030204" pitchFamily="34" charset="0"/>
              </a:rPr>
              <a:t>Change </a:t>
            </a:r>
            <a:r>
              <a:rPr lang="en-US" sz="1600" dirty="0">
                <a:latin typeface="Calibri" panose="020F0502020204030204" pitchFamily="34" charset="0"/>
                <a:ea typeface="Calibri" panose="020F0502020204030204" pitchFamily="34" charset="0"/>
              </a:rPr>
              <a:t>in GREDP Formulation </a:t>
            </a:r>
            <a:r>
              <a:rPr lang="en-US" sz="1600" dirty="0" smtClean="0">
                <a:latin typeface="Calibri" panose="020F0502020204030204" pitchFamily="34" charset="0"/>
                <a:ea typeface="Calibri" panose="020F0502020204030204" pitchFamily="34" charset="0"/>
              </a:rPr>
              <a:t>Associated </a:t>
            </a:r>
            <a:r>
              <a:rPr lang="en-US" sz="1600" dirty="0">
                <a:latin typeface="Calibri" panose="020F0502020204030204" pitchFamily="34" charset="0"/>
                <a:ea typeface="Calibri" panose="020F0502020204030204" pitchFamily="34" charset="0"/>
              </a:rPr>
              <a:t>with LFC Changes </a:t>
            </a:r>
            <a:endParaRPr lang="en-US" sz="1600" dirty="0" smtClean="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Round </a:t>
            </a:r>
            <a:r>
              <a:rPr lang="en-US" sz="1600" dirty="0">
                <a:solidFill>
                  <a:srgbClr val="FF0000"/>
                </a:solidFill>
                <a:latin typeface="Calibri" panose="020F0502020204030204" pitchFamily="34" charset="0"/>
                <a:ea typeface="Calibri" panose="020F0502020204030204" pitchFamily="34" charset="0"/>
              </a:rPr>
              <a:t>2, discuss </a:t>
            </a:r>
            <a:r>
              <a:rPr lang="en-US" sz="1600" dirty="0" smtClean="0">
                <a:solidFill>
                  <a:srgbClr val="FF0000"/>
                </a:solidFill>
                <a:latin typeface="Calibri" panose="020F0502020204030204" pitchFamily="34" charset="0"/>
                <a:ea typeface="Calibri" panose="020F0502020204030204" pitchFamily="34" charset="0"/>
              </a:rPr>
              <a:t>language </a:t>
            </a:r>
            <a:r>
              <a:rPr lang="en-US" sz="1600" dirty="0">
                <a:solidFill>
                  <a:srgbClr val="FF0000"/>
                </a:solidFill>
                <a:latin typeface="Calibri" panose="020F0502020204030204" pitchFamily="34" charset="0"/>
                <a:ea typeface="Calibri" panose="020F0502020204030204" pitchFamily="34" charset="0"/>
              </a:rPr>
              <a:t>(no comments received)</a:t>
            </a:r>
            <a:endParaRPr lang="en-US" sz="1600" dirty="0" smtClean="0">
              <a:solidFill>
                <a:srgbClr val="FF0000"/>
              </a:solidFill>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KP8 </a:t>
            </a:r>
            <a:r>
              <a:rPr lang="en-US" sz="1600" dirty="0">
                <a:latin typeface="Calibri" panose="020F0502020204030204" pitchFamily="34" charset="0"/>
                <a:ea typeface="Calibri" panose="020F0502020204030204" pitchFamily="34" charset="0"/>
              </a:rPr>
              <a:t>Out of </a:t>
            </a:r>
            <a:r>
              <a:rPr lang="en-US" sz="1600" dirty="0" smtClean="0">
                <a:latin typeface="Calibri" panose="020F0502020204030204" pitchFamily="34" charset="0"/>
                <a:ea typeface="Calibri" panose="020F0502020204030204" pitchFamily="34" charset="0"/>
              </a:rPr>
              <a:t>Scope (KP1.3(4</a:t>
            </a:r>
            <a:r>
              <a:rPr lang="en-US" sz="1600" dirty="0">
                <a:latin typeface="Calibri" panose="020F0502020204030204" pitchFamily="34" charset="0"/>
                <a:ea typeface="Calibri" panose="020F0502020204030204" pitchFamily="34" charset="0"/>
              </a:rPr>
              <a:t>)(c) &amp; (d</a:t>
            </a:r>
            <a:r>
              <a:rPr lang="en-US" sz="1600" dirty="0" smtClean="0">
                <a:latin typeface="Calibri" panose="020F0502020204030204" pitchFamily="34" charset="0"/>
                <a:ea typeface="Calibri" panose="020F0502020204030204" pitchFamily="34" charset="0"/>
              </a:rPr>
              <a:t>)) </a:t>
            </a:r>
            <a:r>
              <a:rPr lang="en-US" sz="1600" dirty="0">
                <a:latin typeface="Calibri" panose="020F0502020204030204" pitchFamily="34" charset="0"/>
                <a:ea typeface="Calibri" panose="020F0502020204030204" pitchFamily="34" charset="0"/>
              </a:rPr>
              <a:t>Exelon proposal of 5 minute Energy Offer Curves and Make-Whole </a:t>
            </a:r>
            <a:endParaRPr lang="en-US" sz="1600" dirty="0" smtClean="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Review language</a:t>
            </a:r>
          </a:p>
          <a:p>
            <a:pPr marL="0" marR="0" indent="0">
              <a:spcBef>
                <a:spcPts val="0"/>
              </a:spcBef>
              <a:spcAft>
                <a:spcPts val="0"/>
              </a:spcAft>
              <a:buNone/>
            </a:pPr>
            <a:endParaRPr lang="en-US" sz="16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dirty="0" smtClean="0">
                <a:latin typeface="Calibri" panose="020F0502020204030204" pitchFamily="34" charset="0"/>
                <a:ea typeface="Calibri" panose="020F0502020204030204" pitchFamily="34" charset="0"/>
              </a:rPr>
              <a:t>KP8 </a:t>
            </a:r>
            <a:r>
              <a:rPr lang="en-US" sz="1600" dirty="0">
                <a:latin typeface="Calibri" panose="020F0502020204030204" pitchFamily="34" charset="0"/>
                <a:ea typeface="Calibri" panose="020F0502020204030204" pitchFamily="34" charset="0"/>
              </a:rPr>
              <a:t>Out of Scope </a:t>
            </a:r>
            <a:r>
              <a:rPr lang="en-US" sz="1600" dirty="0" smtClean="0">
                <a:latin typeface="Calibri" panose="020F0502020204030204" pitchFamily="34" charset="0"/>
                <a:ea typeface="Calibri" panose="020F0502020204030204" pitchFamily="34" charset="0"/>
              </a:rPr>
              <a:t> (KP1.3(16))- </a:t>
            </a:r>
            <a:r>
              <a:rPr lang="en-US" sz="1600" dirty="0">
                <a:latin typeface="Calibri" panose="020F0502020204030204" pitchFamily="34" charset="0"/>
                <a:ea typeface="Calibri" panose="020F0502020204030204" pitchFamily="34" charset="0"/>
              </a:rPr>
              <a:t>Crescent proposal of AS Substitution </a:t>
            </a:r>
            <a:endParaRPr lang="en-US" sz="1600" dirty="0" smtClean="0">
              <a:latin typeface="Calibri" panose="020F0502020204030204" pitchFamily="34" charset="0"/>
              <a:ea typeface="Calibri" panose="020F0502020204030204" pitchFamily="34" charset="0"/>
            </a:endParaRPr>
          </a:p>
          <a:p>
            <a:pPr marR="0">
              <a:spcBef>
                <a:spcPts val="0"/>
              </a:spcBef>
              <a:spcAft>
                <a:spcPts val="0"/>
              </a:spcAft>
              <a:buFontTx/>
              <a:buChar char="-"/>
            </a:pPr>
            <a:r>
              <a:rPr lang="en-US" sz="1600" dirty="0" smtClean="0">
                <a:solidFill>
                  <a:srgbClr val="FF0000"/>
                </a:solidFill>
                <a:latin typeface="Calibri" panose="020F0502020204030204" pitchFamily="34" charset="0"/>
                <a:ea typeface="Calibri" panose="020F0502020204030204" pitchFamily="34" charset="0"/>
              </a:rPr>
              <a:t>Review language</a:t>
            </a:r>
            <a:endParaRPr lang="en-US" sz="1600" dirty="0">
              <a:solidFill>
                <a:srgbClr val="FF0000"/>
              </a:solidFill>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142170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600" b="1" dirty="0" smtClean="0"/>
              <a:t>INITIAL REVIEW</a:t>
            </a:r>
            <a:r>
              <a:rPr lang="en-US" sz="1600" b="1" dirty="0"/>
              <a:t>:</a:t>
            </a:r>
          </a:p>
          <a:p>
            <a:pPr marL="0" marR="0" indent="0">
              <a:spcBef>
                <a:spcPts val="0"/>
              </a:spcBef>
              <a:spcAft>
                <a:spcPts val="0"/>
              </a:spcAft>
              <a:buNone/>
            </a:pPr>
            <a:endParaRPr lang="en-US" sz="1600" dirty="0" smtClean="0">
              <a:latin typeface="Calibri" panose="020F0502020204030204" pitchFamily="34" charset="0"/>
              <a:ea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KP1.3 </a:t>
            </a:r>
            <a:r>
              <a:rPr lang="en-US" sz="1600" dirty="0">
                <a:latin typeface="Calibri" panose="020F0502020204030204" pitchFamily="34" charset="0"/>
                <a:cs typeface="Calibri" panose="020F0502020204030204" pitchFamily="34" charset="0"/>
              </a:rPr>
              <a:t>- Behavioral Rules for the Submittal of AS Offers on a Resource </a:t>
            </a:r>
            <a:endParaRPr lang="en-US" sz="1600" dirty="0" smtClean="0">
              <a:latin typeface="Calibri" panose="020F0502020204030204" pitchFamily="34" charset="0"/>
              <a:cs typeface="Calibri" panose="020F0502020204030204" pitchFamily="34" charset="0"/>
            </a:endParaRPr>
          </a:p>
          <a:p>
            <a:pPr>
              <a:buFontTx/>
              <a:buChar char="-"/>
            </a:pPr>
            <a:r>
              <a:rPr lang="en-US" sz="1600" dirty="0" smtClean="0">
                <a:solidFill>
                  <a:srgbClr val="FF0000"/>
                </a:solidFill>
                <a:latin typeface="Calibri" panose="020F0502020204030204" pitchFamily="34" charset="0"/>
                <a:cs typeface="Calibri" panose="020F0502020204030204" pitchFamily="34" charset="0"/>
              </a:rPr>
              <a:t>Crescent </a:t>
            </a:r>
            <a:r>
              <a:rPr lang="en-US" sz="1600" dirty="0">
                <a:solidFill>
                  <a:srgbClr val="FF0000"/>
                </a:solidFill>
                <a:latin typeface="Calibri" panose="020F0502020204030204" pitchFamily="34" charset="0"/>
                <a:cs typeface="Calibri" panose="020F0502020204030204" pitchFamily="34" charset="0"/>
              </a:rPr>
              <a:t>proposal related to </a:t>
            </a:r>
            <a:r>
              <a:rPr lang="en-US" sz="1600" dirty="0" smtClean="0">
                <a:solidFill>
                  <a:srgbClr val="FF0000"/>
                </a:solidFill>
                <a:latin typeface="Calibri" panose="020F0502020204030204" pitchFamily="34" charset="0"/>
                <a:cs typeface="Calibri" panose="020F0502020204030204" pitchFamily="34" charset="0"/>
              </a:rPr>
              <a:t>price formation</a:t>
            </a:r>
          </a:p>
          <a:p>
            <a:pPr marL="0" indent="0">
              <a:buNone/>
            </a:pPr>
            <a:endParaRPr lang="en-US" sz="1600" dirty="0" smtClean="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KP5 </a:t>
            </a:r>
            <a:r>
              <a:rPr lang="en-US" sz="1600" dirty="0">
                <a:latin typeface="Calibri" panose="020F0502020204030204" pitchFamily="34" charset="0"/>
                <a:cs typeface="Calibri" panose="020F0502020204030204" pitchFamily="34" charset="0"/>
              </a:rPr>
              <a:t>- Update to the Default Uplift Calculation to Include Virtual AS Offer Awards</a:t>
            </a:r>
          </a:p>
          <a:p>
            <a:pPr marL="0" indent="0">
              <a:buNone/>
            </a:pPr>
            <a:endParaRPr lang="en-US" sz="1600" dirty="0" smtClean="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KP6 </a:t>
            </a:r>
            <a:r>
              <a:rPr lang="en-US" sz="1600" dirty="0">
                <a:latin typeface="Calibri" panose="020F0502020204030204" pitchFamily="34" charset="0"/>
                <a:cs typeface="Calibri" panose="020F0502020204030204" pitchFamily="34" charset="0"/>
              </a:rPr>
              <a:t>- Initial Discussion on Changes to Market-Facing Reports and Interfaces</a:t>
            </a:r>
          </a:p>
          <a:p>
            <a:pPr marL="0" indent="0">
              <a:buNone/>
            </a:pPr>
            <a:endParaRPr lang="en-US" sz="1600" dirty="0" smtClean="0">
              <a:latin typeface="Calibri" panose="020F0502020204030204" pitchFamily="34" charset="0"/>
              <a:cs typeface="Calibri" panose="020F0502020204030204" pitchFamily="34" charset="0"/>
            </a:endParaRPr>
          </a:p>
          <a:p>
            <a:pPr marL="0" indent="0">
              <a:buNone/>
            </a:pPr>
            <a:r>
              <a:rPr lang="en-US" sz="1600" dirty="0" smtClean="0">
                <a:latin typeface="Calibri" panose="020F0502020204030204" pitchFamily="34" charset="0"/>
                <a:cs typeface="Calibri" panose="020F0502020204030204" pitchFamily="34" charset="0"/>
              </a:rPr>
              <a:t>KP7 </a:t>
            </a:r>
            <a:r>
              <a:rPr lang="en-US" sz="1600" dirty="0">
                <a:latin typeface="Calibri" panose="020F0502020204030204" pitchFamily="34" charset="0"/>
                <a:cs typeface="Calibri" panose="020F0502020204030204" pitchFamily="34" charset="0"/>
              </a:rPr>
              <a:t>- Additional Performance Monitoring Topics</a:t>
            </a:r>
          </a:p>
          <a:p>
            <a:pPr marL="0" indent="0">
              <a:buNone/>
            </a:pPr>
            <a:endParaRPr lang="en-US" sz="1600" dirty="0" smtClean="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89709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600" b="1" dirty="0" smtClean="0"/>
              <a:t>Key Documents for </a:t>
            </a:r>
            <a:r>
              <a:rPr lang="en-US" sz="1600" b="1" dirty="0" smtClean="0"/>
              <a:t>today (cumulative language):</a:t>
            </a:r>
          </a:p>
          <a:p>
            <a:pPr marL="0" marR="0" indent="0">
              <a:spcBef>
                <a:spcPts val="0"/>
              </a:spcBef>
              <a:spcAft>
                <a:spcPts val="0"/>
              </a:spcAft>
              <a:buNone/>
            </a:pPr>
            <a:endParaRPr lang="en-US" sz="1600" b="1" dirty="0"/>
          </a:p>
          <a:p>
            <a:r>
              <a:rPr lang="en-US" sz="1600" b="1" dirty="0">
                <a:hlinkClick r:id="rId2"/>
              </a:rPr>
              <a:t>KP1.1 110419</a:t>
            </a:r>
            <a:endParaRPr lang="en-US" sz="1600" dirty="0"/>
          </a:p>
          <a:p>
            <a:r>
              <a:rPr lang="en-US" sz="1600" b="1" dirty="0">
                <a:hlinkClick r:id="rId3"/>
              </a:rPr>
              <a:t>KP1.2 110419</a:t>
            </a:r>
            <a:endParaRPr lang="en-US" sz="1600" dirty="0"/>
          </a:p>
          <a:p>
            <a:r>
              <a:rPr lang="en-US" sz="1600" b="1" dirty="0">
                <a:hlinkClick r:id="rId4"/>
              </a:rPr>
              <a:t>KP1.3 110419</a:t>
            </a:r>
            <a:endParaRPr lang="en-US" sz="1600" dirty="0"/>
          </a:p>
          <a:p>
            <a:r>
              <a:rPr lang="en-US" sz="1600" b="1" dirty="0">
                <a:hlinkClick r:id="rId5"/>
              </a:rPr>
              <a:t>KP1.4 111219 Combined Comments</a:t>
            </a:r>
            <a:endParaRPr lang="en-US" sz="1600" dirty="0"/>
          </a:p>
          <a:p>
            <a:r>
              <a:rPr lang="en-US" sz="1600" b="1" dirty="0">
                <a:hlinkClick r:id="rId6"/>
              </a:rPr>
              <a:t>KP1.5 110419</a:t>
            </a:r>
            <a:endParaRPr lang="en-US" sz="1600" dirty="0"/>
          </a:p>
          <a:p>
            <a:r>
              <a:rPr lang="en-US" sz="1600" b="1" dirty="0">
                <a:hlinkClick r:id="rId7"/>
              </a:rPr>
              <a:t>KP1.6 110419</a:t>
            </a:r>
            <a:endParaRPr lang="en-US" sz="1600" dirty="0"/>
          </a:p>
          <a:p>
            <a:r>
              <a:rPr lang="en-US" sz="1600" b="1" dirty="0">
                <a:hlinkClick r:id="rId8"/>
              </a:rPr>
              <a:t>KP3 110419</a:t>
            </a:r>
            <a:endParaRPr lang="en-US" sz="1600" dirty="0"/>
          </a:p>
          <a:p>
            <a:r>
              <a:rPr lang="en-US" sz="1600" b="1" dirty="0">
                <a:hlinkClick r:id="rId9"/>
              </a:rPr>
              <a:t>KP7 </a:t>
            </a:r>
            <a:r>
              <a:rPr lang="en-US" sz="1600" b="1" dirty="0" smtClean="0">
                <a:hlinkClick r:id="rId9"/>
              </a:rPr>
              <a:t>110419</a:t>
            </a:r>
            <a:endParaRPr lang="en-US" sz="1600" b="1" dirty="0" smtClean="0"/>
          </a:p>
          <a:p>
            <a:r>
              <a:rPr lang="en-US" sz="1600" b="1" dirty="0">
                <a:hlinkClick r:id="rId10"/>
              </a:rPr>
              <a:t>KP8 111419</a:t>
            </a:r>
            <a:r>
              <a:rPr lang="en-US" sz="1600" b="1" dirty="0"/>
              <a:t> </a:t>
            </a:r>
            <a:endParaRPr lang="en-US" sz="1600" b="1" dirty="0"/>
          </a:p>
          <a:p>
            <a:pPr marL="0" marR="0" indent="0">
              <a:spcBef>
                <a:spcPts val="0"/>
              </a:spcBef>
              <a:spcAft>
                <a:spcPts val="0"/>
              </a:spcAft>
              <a:buNone/>
            </a:pPr>
            <a:endParaRPr lang="en-US" sz="1600" b="1" dirty="0" smtClean="0"/>
          </a:p>
          <a:p>
            <a:pPr marL="0" marR="0" indent="0">
              <a:spcBef>
                <a:spcPts val="0"/>
              </a:spcBef>
              <a:spcAft>
                <a:spcPts val="0"/>
              </a:spcAft>
              <a:buNone/>
            </a:pPr>
            <a:endParaRPr lang="en-US" sz="1600" b="1" dirty="0"/>
          </a:p>
          <a:p>
            <a:pPr marL="0" marR="0" indent="0">
              <a:spcBef>
                <a:spcPts val="0"/>
              </a:spcBef>
              <a:spcAft>
                <a:spcPts val="0"/>
              </a:spcAft>
              <a:buNone/>
            </a:pPr>
            <a:r>
              <a:rPr lang="en-US" sz="1600" b="1" dirty="0" smtClean="0"/>
              <a:t>Any questions?</a:t>
            </a: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428312757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purl.org/dc/elements/1.1/"/>
    <ds:schemaRef ds:uri="http://purl.org/dc/dcmitype/"/>
    <ds:schemaRef ds:uri="c34af464-7aa1-4edd-9be4-83dffc1cb926"/>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2367</TotalTime>
  <Words>842</Words>
  <Application>Microsoft Office PowerPoint</Application>
  <PresentationFormat>On-screen Show (4:3)</PresentationFormat>
  <Paragraphs>169</Paragraphs>
  <Slides>12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TAC Update </vt:lpstr>
      <vt:lpstr>Today’s Plan for Key Principles (KP)</vt:lpstr>
      <vt:lpstr>Today’s Plan for Key Principles (KP)</vt:lpstr>
      <vt:lpstr>Today’s Plan for Key Principles (KP)</vt:lpstr>
      <vt:lpstr>Today’s Plan </vt:lpstr>
      <vt:lpstr>PowerPoint Presentation</vt:lpstr>
      <vt:lpstr>RTCTF Review Process </vt:lpstr>
      <vt:lpstr>TAC Review Process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207</cp:revision>
  <cp:lastPrinted>2016-01-21T20:53:15Z</cp:lastPrinted>
  <dcterms:created xsi:type="dcterms:W3CDTF">2016-01-21T15:20:31Z</dcterms:created>
  <dcterms:modified xsi:type="dcterms:W3CDTF">2019-11-18T21:24:11Z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