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75" r:id="rId7"/>
    <p:sldId id="277" r:id="rId8"/>
    <p:sldId id="278"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11/14/2019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207855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67322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615603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Nodal Protocol Revision Request</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826NPRR </a:t>
            </a:r>
            <a:r>
              <a:rPr lang="en-US" sz="1400" b="1" dirty="0" smtClean="0"/>
              <a:t>Mitigated </a:t>
            </a:r>
            <a:r>
              <a:rPr lang="en-US" sz="1400" b="1" dirty="0"/>
              <a:t>Offer Caps for RMR Resources.  </a:t>
            </a:r>
            <a:r>
              <a:rPr lang="en-US" sz="1400" dirty="0"/>
              <a:t>This </a:t>
            </a:r>
            <a:r>
              <a:rPr lang="en-US" sz="1400" dirty="0" smtClean="0"/>
              <a:t>NPRR creates </a:t>
            </a:r>
            <a:r>
              <a:rPr lang="en-US" sz="1400" dirty="0"/>
              <a:t>a new process for determining the Mitigated Offer Cap for Reliability Must Run (RMR) Resources. It uses market design principles to allow the RMR Resource to be Dispatched but still be above other Resources that solve the same constraint.  </a:t>
            </a:r>
            <a:endParaRPr lang="en-US" sz="1400" b="1" dirty="0"/>
          </a:p>
          <a:p>
            <a:pPr marL="0" indent="0">
              <a:buNone/>
            </a:pPr>
            <a:endParaRPr lang="en-US" sz="1400" b="1" dirty="0" smtClean="0"/>
          </a:p>
          <a:p>
            <a:pPr marL="0" indent="0">
              <a:buNone/>
            </a:pPr>
            <a:r>
              <a:rPr lang="en-US" sz="1400" b="1" dirty="0" smtClean="0"/>
              <a:t>838NPRR  </a:t>
            </a:r>
            <a:r>
              <a:rPr lang="en-US" sz="1400" b="1" dirty="0"/>
              <a:t>Updated O&amp;M Cost for RMR Resources.  </a:t>
            </a:r>
            <a:r>
              <a:rPr lang="en-US" sz="1400" dirty="0"/>
              <a:t>This </a:t>
            </a:r>
            <a:r>
              <a:rPr lang="en-US" sz="1400" dirty="0" smtClean="0"/>
              <a:t>NPRR </a:t>
            </a:r>
            <a:r>
              <a:rPr lang="en-US" sz="1400" dirty="0"/>
              <a:t>includes the following revisions to improve the effectiveness of the Reliability Must-Run (RMR) process: Clarifies that Operations and Maintenance (O&amp;M) costs shall be revised and submitted to ERCOT every three months, consistent with the schedule for provision of updated budgets for RMR Resources; and Clarifies the requirement for variable O&amp;M costs submissions to include all variable costs incurred by the RMR Resource for up to a ten year historical period</a:t>
            </a:r>
            <a:endParaRPr lang="en-US" sz="1400" b="1" dirty="0" smtClean="0"/>
          </a:p>
          <a:p>
            <a:pPr marL="0" indent="0">
              <a:buNone/>
            </a:pPr>
            <a:endParaRPr lang="en-US" sz="1400" b="1" dirty="0"/>
          </a:p>
          <a:p>
            <a:pPr marL="0" indent="0">
              <a:buNone/>
            </a:pPr>
            <a:r>
              <a:rPr lang="en-US" sz="1400" b="1" dirty="0" smtClean="0"/>
              <a:t>963NPRR  </a:t>
            </a:r>
            <a:r>
              <a:rPr lang="en-US" sz="1400" b="1" dirty="0"/>
              <a:t>Creation of Generation and Controllable Load Resource Group (GCLR Group).  </a:t>
            </a:r>
            <a:r>
              <a:rPr lang="en-US" sz="1400" dirty="0"/>
              <a:t>This </a:t>
            </a:r>
            <a:r>
              <a:rPr lang="en-US" sz="1400" dirty="0" smtClean="0"/>
              <a:t>NPRR establishes </a:t>
            </a:r>
            <a:r>
              <a:rPr lang="en-US" sz="1400" dirty="0"/>
              <a:t>a Generation and Controllable Load Resource Group (GCLR Group) that allows for the two components of an energy storage resource to be considered in aggregate for the purposes of Generation Resource Energy Deployment Performance (GREDP) scoring, Controllable Load Resource Energy Deployment Performance (CLREDP) scoring, and Settlement of Base Point Deviation Charges.  </a:t>
            </a:r>
            <a:endParaRPr lang="en-US" sz="1400" b="1" dirty="0" smtClean="0"/>
          </a:p>
          <a:p>
            <a:pPr marL="0" indent="0">
              <a:buNone/>
            </a:pPr>
            <a:endParaRPr lang="en-US" sz="1400" b="1" dirty="0"/>
          </a:p>
          <a:p>
            <a:pPr marL="0" indent="0">
              <a:buNone/>
            </a:pPr>
            <a:r>
              <a:rPr lang="en-US" sz="1400" b="1" dirty="0" smtClean="0"/>
              <a:t>964NPRR </a:t>
            </a:r>
            <a:r>
              <a:rPr lang="en-US" sz="1400" dirty="0"/>
              <a:t>  </a:t>
            </a:r>
            <a:r>
              <a:rPr lang="en-US" sz="1400" b="1" dirty="0"/>
              <a:t>Improvement of RMR Process and Removal of Synchronous Condenser Unit and Agreement.  </a:t>
            </a:r>
            <a:r>
              <a:rPr lang="en-US" sz="1400" dirty="0"/>
              <a:t>This </a:t>
            </a:r>
            <a:r>
              <a:rPr lang="en-US" sz="1400" dirty="0" smtClean="0"/>
              <a:t>NPRR improves </a:t>
            </a:r>
            <a:r>
              <a:rPr lang="en-US" sz="1400" dirty="0"/>
              <a:t>the Reliability Must-Run process and removes the term Synchronous Condenser Unit and its related Agreement.  </a:t>
            </a:r>
            <a:endParaRPr lang="en-US" sz="1400" b="1" dirty="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967NPRR  </a:t>
            </a:r>
            <a:r>
              <a:rPr lang="en-US" sz="1400" b="1" dirty="0"/>
              <a:t>Allow Limited Duration Resource Energy Offer Curve Updates Near Real-Time and Remove the 10 MW Limit.   </a:t>
            </a:r>
            <a:r>
              <a:rPr lang="en-US" sz="1400" dirty="0"/>
              <a:t>This </a:t>
            </a:r>
            <a:r>
              <a:rPr lang="en-US" sz="1400" dirty="0" smtClean="0"/>
              <a:t>NPRR allows </a:t>
            </a:r>
            <a:r>
              <a:rPr lang="en-US" sz="1400" dirty="0"/>
              <a:t>Limited Duration Resources (LDRs) to update their Energy Offer Curves much closer to Real-Time, and modifies the definition of LDR to remove the 10 MW limit.  </a:t>
            </a:r>
            <a:endParaRPr lang="en-US" sz="1400" b="1" dirty="0" smtClean="0"/>
          </a:p>
          <a:p>
            <a:pPr marL="0" indent="0">
              <a:buNone/>
            </a:pPr>
            <a:endParaRPr lang="en-US" sz="1400" b="1" dirty="0"/>
          </a:p>
          <a:p>
            <a:pPr marL="0" indent="0">
              <a:buNone/>
            </a:pPr>
            <a:r>
              <a:rPr lang="en-US" sz="1400" b="1" dirty="0" smtClean="0"/>
              <a:t>971NPRR  </a:t>
            </a:r>
            <a:r>
              <a:rPr lang="en-US" sz="1400" b="1" dirty="0"/>
              <a:t>Changing Energy Offer Curve Caps for Make-Whole Calculation Purposes and Replacing the Real-Time Average Incremental Energy Cost.  </a:t>
            </a:r>
            <a:r>
              <a:rPr lang="en-US" sz="1400" dirty="0"/>
              <a:t>This </a:t>
            </a:r>
            <a:r>
              <a:rPr lang="en-US" sz="1400" dirty="0" smtClean="0"/>
              <a:t>NPRR updates </a:t>
            </a:r>
            <a:r>
              <a:rPr lang="en-US" sz="1400" dirty="0"/>
              <a:t>the Energy Offer Curve cap values to better reflect actual average costs of generation for the different Resource Categories and replaces the Average Incremental Energy Cost (AIEC) used in Real-Time Settlements with the cost caps.  </a:t>
            </a:r>
            <a:endParaRPr lang="en-US" sz="1400" b="1" dirty="0" smtClean="0"/>
          </a:p>
          <a:p>
            <a:pPr marL="0" indent="0">
              <a:buNone/>
            </a:pPr>
            <a:endParaRPr lang="en-US" sz="1400" b="1" dirty="0"/>
          </a:p>
          <a:p>
            <a:pPr marL="0" indent="0">
              <a:buNone/>
            </a:pPr>
            <a:r>
              <a:rPr lang="en-US" sz="1400" b="1" dirty="0" smtClean="0"/>
              <a:t>974NPRR  </a:t>
            </a:r>
            <a:r>
              <a:rPr lang="en-US" sz="1400" b="1" dirty="0"/>
              <a:t>Capacity Insufficiency Operating Condition Notice (OCN) Transparency.  </a:t>
            </a:r>
            <a:r>
              <a:rPr lang="en-US" sz="1400" dirty="0"/>
              <a:t>This </a:t>
            </a:r>
            <a:r>
              <a:rPr lang="en-US" sz="1400" dirty="0" smtClean="0"/>
              <a:t>NPRR </a:t>
            </a:r>
            <a:r>
              <a:rPr lang="en-US" sz="1400" dirty="0"/>
              <a:t>requires ERCOT to include the amount of the projected capacity shortage and the  amount of capacity that is Off-Line but available to start as part of an Operating Condition Notice (OCN) for capacity insufficiency.  </a:t>
            </a:r>
            <a:endParaRPr lang="en-US" sz="1400" b="1" dirty="0" smtClean="0"/>
          </a:p>
          <a:p>
            <a:pPr marL="0" indent="0">
              <a:buNone/>
            </a:pPr>
            <a:endParaRPr lang="en-US" sz="1400" b="1" dirty="0" smtClean="0"/>
          </a:p>
          <a:p>
            <a:pPr marL="0" indent="0">
              <a:buNone/>
            </a:pPr>
            <a:r>
              <a:rPr lang="en-US" sz="1400" b="1" dirty="0" smtClean="0"/>
              <a:t>977NPRR </a:t>
            </a:r>
            <a:r>
              <a:rPr lang="en-US" sz="1400" b="1" dirty="0"/>
              <a:t>Create MIS Posting for RUC Cancellations.  </a:t>
            </a:r>
            <a:r>
              <a:rPr lang="en-US" sz="1400" dirty="0"/>
              <a:t>This </a:t>
            </a:r>
            <a:r>
              <a:rPr lang="en-US" sz="1400" dirty="0" smtClean="0"/>
              <a:t>NPRR will </a:t>
            </a:r>
            <a:r>
              <a:rPr lang="en-US" sz="1400" dirty="0"/>
              <a:t>post to the Market Information System (MIS) a report to communicate Reliability Unit Commitments (RUCs) that have been cancelled by the ERCOT Operator.  </a:t>
            </a:r>
            <a:endParaRPr lang="en-US" sz="1400" b="1" dirty="0"/>
          </a:p>
          <a:p>
            <a:pPr marL="0" indent="0">
              <a:buNone/>
            </a:pPr>
            <a:endParaRPr lang="en-US" sz="1400" b="1" dirty="0" smtClean="0"/>
          </a:p>
          <a:p>
            <a:pPr marL="0" indent="0">
              <a:buNone/>
            </a:pPr>
            <a:endParaRPr lang="en-US" sz="1400" b="1" dirty="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60695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978NPRR </a:t>
            </a:r>
            <a:r>
              <a:rPr lang="en-US" sz="1400" b="1" dirty="0"/>
              <a:t>Alignment with Amendments to PUCT Substantive Rule 25.505.</a:t>
            </a:r>
            <a:r>
              <a:rPr lang="en-US" sz="1400" dirty="0"/>
              <a:t>  This </a:t>
            </a:r>
            <a:r>
              <a:rPr lang="en-US" sz="1400" dirty="0" smtClean="0"/>
              <a:t>NPRR incorporates </a:t>
            </a:r>
            <a:r>
              <a:rPr lang="en-US" sz="1400" dirty="0"/>
              <a:t>a number of revisions to address recent changes made to Public Utility Commission of Texas (PUCT) Substantive Rule 25.505 in PUCT Project No. 48721, Rulemaking Proceeding To Amend 16 TAC 25.505, Relating to Resource Adequacy in the Electric Reliability Council of Texas Power Region and to Repeal 16 TAC 25.508, Relating to the High System-Wide Offer Cap in the Electric Reliability Council of Texas Power Region.  </a:t>
            </a:r>
            <a:endParaRPr lang="en-US" sz="1400" b="1" dirty="0" smtClean="0"/>
          </a:p>
          <a:p>
            <a:pPr marL="0" indent="0">
              <a:buNone/>
            </a:pPr>
            <a:endParaRPr lang="en-US" sz="1400" b="1" dirty="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88295763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507</TotalTime>
  <Words>48</Words>
  <Application>Microsoft Office PowerPoint</Application>
  <PresentationFormat>On-screen Show (4:3)</PresentationFormat>
  <Paragraphs>27</Paragraphs>
  <Slides>3</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vt:i4>
      </vt:variant>
    </vt:vector>
  </HeadingPairs>
  <TitlesOfParts>
    <vt:vector size="8" baseType="lpstr">
      <vt:lpstr>Arial</vt:lpstr>
      <vt:lpstr>Calibri</vt:lpstr>
      <vt:lpstr>1_Custom Design</vt:lpstr>
      <vt:lpstr>Office Theme</vt:lpstr>
      <vt:lpstr>Custom Design</vt:lpstr>
      <vt:lpstr>Nodal Protocol Revision Request</vt:lpstr>
      <vt:lpstr>NPRR</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87</cp:revision>
  <cp:lastPrinted>2016-01-21T20:53:15Z</cp:lastPrinted>
  <dcterms:created xsi:type="dcterms:W3CDTF">2016-01-21T15:20:31Z</dcterms:created>
  <dcterms:modified xsi:type="dcterms:W3CDTF">2019-11-14T16:00:46Z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